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32"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5" d="100"/>
          <a:sy n="85" d="100"/>
        </p:scale>
        <p:origin x="4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1EC2B-0AB1-481A-A9DC-ABABC1C38AF8}" type="doc">
      <dgm:prSet loTypeId="urn:microsoft.com/office/officeart/2005/8/layout/radial1" loCatId="relationship" qsTypeId="urn:microsoft.com/office/officeart/2005/8/quickstyle/3d2" qsCatId="3D" csTypeId="urn:microsoft.com/office/officeart/2005/8/colors/accent1_2" csCatId="accent1" phldr="1"/>
      <dgm:spPr/>
      <dgm:t>
        <a:bodyPr/>
        <a:lstStyle/>
        <a:p>
          <a:endParaRPr lang="en-US"/>
        </a:p>
      </dgm:t>
    </dgm:pt>
    <dgm:pt modelId="{E20FC800-227C-48F3-82F2-9BDD81D03CA1}">
      <dgm:prSet phldrT="[Text]"/>
      <dgm:spPr>
        <a:solidFill>
          <a:srgbClr val="FFFF00">
            <a:alpha val="60000"/>
          </a:srgbClr>
        </a:solidFill>
      </dgm:spPr>
      <dgm:t>
        <a:bodyPr/>
        <a:lstStyle/>
        <a:p>
          <a:r>
            <a:rPr lang="en-US" b="1" dirty="0" smtClean="0">
              <a:solidFill>
                <a:schemeClr val="tx1"/>
              </a:solidFill>
              <a:latin typeface="Arial" pitchFamily="34" charset="0"/>
              <a:cs typeface="Arial" pitchFamily="34" charset="0"/>
            </a:rPr>
            <a:t>State Priorities</a:t>
          </a:r>
          <a:endParaRPr lang="en-US" b="1" dirty="0">
            <a:solidFill>
              <a:schemeClr val="tx1"/>
            </a:solidFill>
            <a:latin typeface="Arial" pitchFamily="34" charset="0"/>
            <a:cs typeface="Arial" pitchFamily="34" charset="0"/>
          </a:endParaRPr>
        </a:p>
      </dgm:t>
    </dgm:pt>
    <dgm:pt modelId="{C5E107FA-2475-4F3E-AC13-1784F5BF8F83}" type="parTrans" cxnId="{9D39FE85-4E56-4B18-8AE9-F26DBE651DDD}">
      <dgm:prSet/>
      <dgm:spPr/>
      <dgm:t>
        <a:bodyPr/>
        <a:lstStyle/>
        <a:p>
          <a:endParaRPr lang="en-US"/>
        </a:p>
      </dgm:t>
    </dgm:pt>
    <dgm:pt modelId="{58859785-2E8D-4494-84D5-DB8349AF9E93}" type="sibTrans" cxnId="{9D39FE85-4E56-4B18-8AE9-F26DBE651DDD}">
      <dgm:prSet/>
      <dgm:spPr/>
      <dgm:t>
        <a:bodyPr/>
        <a:lstStyle/>
        <a:p>
          <a:endParaRPr lang="en-US"/>
        </a:p>
      </dgm:t>
    </dgm:pt>
    <dgm:pt modelId="{F9EEF32C-6286-4057-8E09-96401ECA1E92}">
      <dgm:prSet phldrT="[Text]" custT="1"/>
      <dgm:spPr>
        <a:solidFill>
          <a:srgbClr val="893E98">
            <a:alpha val="72941"/>
          </a:srgbClr>
        </a:solidFill>
      </dgm:spPr>
      <dgm:t>
        <a:bodyPr/>
        <a:lstStyle/>
        <a:p>
          <a:r>
            <a:rPr lang="en-US" sz="1600" dirty="0" smtClean="0">
              <a:latin typeface="Arial" pitchFamily="34" charset="0"/>
              <a:cs typeface="Arial" pitchFamily="34" charset="0"/>
            </a:rPr>
            <a:t>Pupil Engagement</a:t>
          </a:r>
        </a:p>
        <a:p>
          <a:r>
            <a:rPr lang="en-US" sz="1300" dirty="0" smtClean="0">
              <a:latin typeface="Arial" pitchFamily="34" charset="0"/>
              <a:cs typeface="Arial" pitchFamily="34" charset="0"/>
            </a:rPr>
            <a:t>(attendance rates, chronic absenteeism rates, dropout rates, graduation rates) </a:t>
          </a:r>
          <a:endParaRPr lang="en-US" sz="1300" dirty="0">
            <a:latin typeface="Arial" pitchFamily="34" charset="0"/>
            <a:cs typeface="Arial" pitchFamily="34" charset="0"/>
          </a:endParaRPr>
        </a:p>
      </dgm:t>
    </dgm:pt>
    <dgm:pt modelId="{D0C7EB07-5F2B-4B83-84EE-FFEA8912D925}" type="parTrans" cxnId="{9A5AD573-40D6-4C3F-B088-BDB627B69D4D}">
      <dgm:prSet/>
      <dgm:spPr/>
      <dgm:t>
        <a:bodyPr/>
        <a:lstStyle/>
        <a:p>
          <a:endParaRPr lang="en-US"/>
        </a:p>
      </dgm:t>
    </dgm:pt>
    <dgm:pt modelId="{C94F1915-3DA3-4933-BE54-1183B9C7B7FC}" type="sibTrans" cxnId="{9A5AD573-40D6-4C3F-B088-BDB627B69D4D}">
      <dgm:prSet/>
      <dgm:spPr/>
      <dgm:t>
        <a:bodyPr/>
        <a:lstStyle/>
        <a:p>
          <a:endParaRPr lang="en-US"/>
        </a:p>
      </dgm:t>
    </dgm:pt>
    <dgm:pt modelId="{BCA017F7-E8E2-496A-AB1B-A71E9E085CAA}">
      <dgm:prSet phldrT="[Text]" custT="1"/>
      <dgm:spPr>
        <a:solidFill>
          <a:srgbClr val="605AAA">
            <a:alpha val="78824"/>
          </a:srgbClr>
        </a:solidFill>
      </dgm:spPr>
      <dgm:t>
        <a:bodyPr/>
        <a:lstStyle/>
        <a:p>
          <a:r>
            <a:rPr lang="en-US" sz="1800" dirty="0" smtClean="0">
              <a:latin typeface="Arial" pitchFamily="34" charset="0"/>
              <a:cs typeface="Arial" pitchFamily="34" charset="0"/>
            </a:rPr>
            <a:t>Basic Services</a:t>
          </a:r>
          <a:endParaRPr lang="en-US" sz="1800" dirty="0">
            <a:latin typeface="Arial" pitchFamily="34" charset="0"/>
            <a:cs typeface="Arial" pitchFamily="34" charset="0"/>
          </a:endParaRPr>
        </a:p>
      </dgm:t>
    </dgm:pt>
    <dgm:pt modelId="{40E77803-AECC-412D-9EF0-2845EE230654}" type="parTrans" cxnId="{AFE37C1D-602C-4EA9-8FD8-D174B06E7F54}">
      <dgm:prSet/>
      <dgm:spPr/>
      <dgm:t>
        <a:bodyPr/>
        <a:lstStyle/>
        <a:p>
          <a:endParaRPr lang="en-US"/>
        </a:p>
      </dgm:t>
    </dgm:pt>
    <dgm:pt modelId="{F9E6B329-5D98-44A0-8892-6EA3E5715926}" type="sibTrans" cxnId="{AFE37C1D-602C-4EA9-8FD8-D174B06E7F54}">
      <dgm:prSet/>
      <dgm:spPr/>
      <dgm:t>
        <a:bodyPr/>
        <a:lstStyle/>
        <a:p>
          <a:endParaRPr lang="en-US"/>
        </a:p>
      </dgm:t>
    </dgm:pt>
    <dgm:pt modelId="{900FDB74-B048-4ABC-ADA7-1845A9F4F0D4}">
      <dgm:prSet phldrT="[Text]" custT="1"/>
      <dgm:spPr>
        <a:solidFill>
          <a:srgbClr val="605AAA">
            <a:alpha val="78824"/>
          </a:srgbClr>
        </a:solidFill>
      </dgm:spPr>
      <dgm:t>
        <a:bodyPr/>
        <a:lstStyle/>
        <a:p>
          <a:r>
            <a:rPr lang="en-US" sz="1800" dirty="0" smtClean="0">
              <a:latin typeface="Arial" pitchFamily="34" charset="0"/>
              <a:cs typeface="Arial" pitchFamily="34" charset="0"/>
            </a:rPr>
            <a:t>Other Pupil Outcomes</a:t>
          </a:r>
          <a:endParaRPr lang="en-US" sz="1800" dirty="0">
            <a:latin typeface="Arial" pitchFamily="34" charset="0"/>
            <a:cs typeface="Arial" pitchFamily="34" charset="0"/>
          </a:endParaRPr>
        </a:p>
      </dgm:t>
    </dgm:pt>
    <dgm:pt modelId="{DC786ADD-6DB0-4B32-9B52-3A11C39CB488}" type="parTrans" cxnId="{ED5179A0-23D6-459C-8B50-0F2E386F5577}">
      <dgm:prSet/>
      <dgm:spPr/>
      <dgm:t>
        <a:bodyPr/>
        <a:lstStyle/>
        <a:p>
          <a:endParaRPr lang="en-US"/>
        </a:p>
      </dgm:t>
    </dgm:pt>
    <dgm:pt modelId="{46D04834-AD12-4FB4-8B66-A2E0B4174F7D}" type="sibTrans" cxnId="{ED5179A0-23D6-459C-8B50-0F2E386F5577}">
      <dgm:prSet/>
      <dgm:spPr/>
      <dgm:t>
        <a:bodyPr/>
        <a:lstStyle/>
        <a:p>
          <a:endParaRPr lang="en-US"/>
        </a:p>
      </dgm:t>
    </dgm:pt>
    <dgm:pt modelId="{4FB01340-ACCD-4DB0-979C-70F917EE43C5}">
      <dgm:prSet custT="1"/>
      <dgm:spPr>
        <a:solidFill>
          <a:srgbClr val="605AAA">
            <a:alpha val="78824"/>
          </a:srgbClr>
        </a:solidFill>
      </dgm:spPr>
      <dgm:t>
        <a:bodyPr/>
        <a:lstStyle/>
        <a:p>
          <a:r>
            <a:rPr lang="en-US" sz="1600" dirty="0" smtClean="0">
              <a:latin typeface="Arial" pitchFamily="34" charset="0"/>
              <a:cs typeface="Arial" pitchFamily="34" charset="0"/>
            </a:rPr>
            <a:t>Implementation of Common Core State Standards</a:t>
          </a:r>
          <a:endParaRPr lang="en-US" sz="1600" dirty="0">
            <a:latin typeface="Arial" pitchFamily="34" charset="0"/>
            <a:cs typeface="Arial" pitchFamily="34" charset="0"/>
          </a:endParaRPr>
        </a:p>
      </dgm:t>
    </dgm:pt>
    <dgm:pt modelId="{871937B1-0A76-416C-BD11-15C11F9F3FA4}" type="parTrans" cxnId="{AEF06EA2-6949-4534-B290-CE258331103C}">
      <dgm:prSet/>
      <dgm:spPr/>
      <dgm:t>
        <a:bodyPr/>
        <a:lstStyle/>
        <a:p>
          <a:endParaRPr lang="en-US"/>
        </a:p>
      </dgm:t>
    </dgm:pt>
    <dgm:pt modelId="{823B9D9C-FFFC-463C-A08E-8C06281329DA}" type="sibTrans" cxnId="{AEF06EA2-6949-4534-B290-CE258331103C}">
      <dgm:prSet/>
      <dgm:spPr/>
      <dgm:t>
        <a:bodyPr/>
        <a:lstStyle/>
        <a:p>
          <a:endParaRPr lang="en-US"/>
        </a:p>
      </dgm:t>
    </dgm:pt>
    <dgm:pt modelId="{521EEA76-C1B6-40A3-8481-F31EC6AC2178}">
      <dgm:prSet custT="1"/>
      <dgm:spPr>
        <a:solidFill>
          <a:srgbClr val="605AAA">
            <a:alpha val="78824"/>
          </a:srgbClr>
        </a:solidFill>
      </dgm:spPr>
      <dgm:t>
        <a:bodyPr/>
        <a:lstStyle/>
        <a:p>
          <a:r>
            <a:rPr lang="en-US" sz="1800" dirty="0" smtClean="0">
              <a:latin typeface="Arial" pitchFamily="34" charset="0"/>
              <a:cs typeface="Arial" pitchFamily="34" charset="0"/>
            </a:rPr>
            <a:t>Parental Involvement</a:t>
          </a:r>
          <a:endParaRPr lang="en-US" sz="1800" dirty="0">
            <a:latin typeface="Arial" pitchFamily="34" charset="0"/>
            <a:cs typeface="Arial" pitchFamily="34" charset="0"/>
          </a:endParaRPr>
        </a:p>
      </dgm:t>
    </dgm:pt>
    <dgm:pt modelId="{BE6705B7-6AC4-411B-8144-3EC30927EA7C}" type="parTrans" cxnId="{6A753310-6819-43C6-8961-C9EA8AEB55B1}">
      <dgm:prSet/>
      <dgm:spPr/>
      <dgm:t>
        <a:bodyPr/>
        <a:lstStyle/>
        <a:p>
          <a:endParaRPr lang="en-US"/>
        </a:p>
      </dgm:t>
    </dgm:pt>
    <dgm:pt modelId="{1920AE88-A8CF-41A9-9E7C-B03244971337}" type="sibTrans" cxnId="{6A753310-6819-43C6-8961-C9EA8AEB55B1}">
      <dgm:prSet/>
      <dgm:spPr/>
      <dgm:t>
        <a:bodyPr/>
        <a:lstStyle/>
        <a:p>
          <a:endParaRPr lang="en-US"/>
        </a:p>
      </dgm:t>
    </dgm:pt>
    <dgm:pt modelId="{965F93E2-4D42-4867-A8F1-C0D392F31126}">
      <dgm:prSet custT="1"/>
      <dgm:spPr>
        <a:solidFill>
          <a:srgbClr val="605AAA">
            <a:alpha val="78824"/>
          </a:srgbClr>
        </a:solidFill>
      </dgm:spPr>
      <dgm:t>
        <a:bodyPr/>
        <a:lstStyle/>
        <a:p>
          <a:r>
            <a:rPr lang="en-US" sz="1800" dirty="0" smtClean="0">
              <a:latin typeface="Arial" pitchFamily="34" charset="0"/>
              <a:cs typeface="Arial" pitchFamily="34" charset="0"/>
            </a:rPr>
            <a:t>Course </a:t>
          </a:r>
          <a:br>
            <a:rPr lang="en-US" sz="1800" dirty="0" smtClean="0">
              <a:latin typeface="Arial" pitchFamily="34" charset="0"/>
              <a:cs typeface="Arial" pitchFamily="34" charset="0"/>
            </a:rPr>
          </a:br>
          <a:r>
            <a:rPr lang="en-US" sz="1800" dirty="0" smtClean="0">
              <a:latin typeface="Arial" pitchFamily="34" charset="0"/>
              <a:cs typeface="Arial" pitchFamily="34" charset="0"/>
            </a:rPr>
            <a:t>Access</a:t>
          </a:r>
          <a:endParaRPr lang="en-US" sz="1800" dirty="0">
            <a:latin typeface="Arial" pitchFamily="34" charset="0"/>
            <a:cs typeface="Arial" pitchFamily="34" charset="0"/>
          </a:endParaRPr>
        </a:p>
      </dgm:t>
    </dgm:pt>
    <dgm:pt modelId="{9F5126C4-277E-46D3-A27B-EA0A4820D2BC}" type="parTrans" cxnId="{B169F2AF-6BF1-445E-AEBC-911FDC751A36}">
      <dgm:prSet/>
      <dgm:spPr/>
      <dgm:t>
        <a:bodyPr/>
        <a:lstStyle/>
        <a:p>
          <a:endParaRPr lang="en-US"/>
        </a:p>
      </dgm:t>
    </dgm:pt>
    <dgm:pt modelId="{82F67A71-68D4-4AE2-9941-8C9C676FBED9}" type="sibTrans" cxnId="{B169F2AF-6BF1-445E-AEBC-911FDC751A36}">
      <dgm:prSet/>
      <dgm:spPr/>
      <dgm:t>
        <a:bodyPr/>
        <a:lstStyle/>
        <a:p>
          <a:endParaRPr lang="en-US"/>
        </a:p>
      </dgm:t>
    </dgm:pt>
    <dgm:pt modelId="{5E00BEA3-C346-4690-BAD1-64DB93211BA1}">
      <dgm:prSet custT="1"/>
      <dgm:spPr>
        <a:solidFill>
          <a:srgbClr val="605AAA">
            <a:alpha val="78824"/>
          </a:srgbClr>
        </a:solidFill>
        <a:ln>
          <a:solidFill>
            <a:schemeClr val="accent1">
              <a:alpha val="54000"/>
            </a:schemeClr>
          </a:solidFill>
        </a:ln>
      </dgm:spPr>
      <dgm:t>
        <a:bodyPr/>
        <a:lstStyle/>
        <a:p>
          <a:r>
            <a:rPr lang="en-US" sz="1800" dirty="0" smtClean="0">
              <a:latin typeface="Arial" pitchFamily="34" charset="0"/>
              <a:cs typeface="Arial" pitchFamily="34" charset="0"/>
            </a:rPr>
            <a:t>Pupil Achievement</a:t>
          </a:r>
          <a:endParaRPr lang="en-US" sz="1800" dirty="0">
            <a:latin typeface="Arial" pitchFamily="34" charset="0"/>
            <a:cs typeface="Arial" pitchFamily="34" charset="0"/>
          </a:endParaRPr>
        </a:p>
      </dgm:t>
    </dgm:pt>
    <dgm:pt modelId="{566EFE3C-6F64-4682-8BC3-0782C1B61FB1}" type="parTrans" cxnId="{E60B7268-1433-4DBB-A908-851AE7A82A53}">
      <dgm:prSet/>
      <dgm:spPr/>
      <dgm:t>
        <a:bodyPr/>
        <a:lstStyle/>
        <a:p>
          <a:endParaRPr lang="en-US"/>
        </a:p>
      </dgm:t>
    </dgm:pt>
    <dgm:pt modelId="{C9938AEF-5E10-4DBF-9B7A-9CFFB24A5ED0}" type="sibTrans" cxnId="{E60B7268-1433-4DBB-A908-851AE7A82A53}">
      <dgm:prSet/>
      <dgm:spPr/>
      <dgm:t>
        <a:bodyPr/>
        <a:lstStyle/>
        <a:p>
          <a:endParaRPr lang="en-US"/>
        </a:p>
      </dgm:t>
    </dgm:pt>
    <dgm:pt modelId="{42440279-29DD-4644-8B8A-C5C826288FE3}">
      <dgm:prSet phldrT="[Text]" custT="1"/>
      <dgm:spPr>
        <a:solidFill>
          <a:srgbClr val="893E98">
            <a:alpha val="72941"/>
          </a:srgbClr>
        </a:solidFill>
      </dgm:spPr>
      <dgm:t>
        <a:bodyPr/>
        <a:lstStyle/>
        <a:p>
          <a:r>
            <a:rPr lang="en-US" sz="1800" dirty="0" smtClean="0">
              <a:latin typeface="Arial" pitchFamily="34" charset="0"/>
              <a:cs typeface="Arial" pitchFamily="34" charset="0"/>
            </a:rPr>
            <a:t>School Climate</a:t>
          </a:r>
        </a:p>
        <a:p>
          <a:r>
            <a:rPr lang="en-US" sz="1300" dirty="0" smtClean="0">
              <a:latin typeface="Arial" pitchFamily="34" charset="0"/>
              <a:cs typeface="Arial" pitchFamily="34" charset="0"/>
            </a:rPr>
            <a:t>(suspension and expulsion rates)</a:t>
          </a:r>
          <a:endParaRPr lang="en-US" sz="1300" dirty="0">
            <a:latin typeface="Arial" pitchFamily="34" charset="0"/>
            <a:cs typeface="Arial" pitchFamily="34" charset="0"/>
          </a:endParaRPr>
        </a:p>
      </dgm:t>
    </dgm:pt>
    <dgm:pt modelId="{B8116443-CD25-47F1-ACB5-4CEFBD368297}" type="sibTrans" cxnId="{ACBCD5E6-5E8C-4433-856E-46E40F3C29B7}">
      <dgm:prSet/>
      <dgm:spPr/>
      <dgm:t>
        <a:bodyPr/>
        <a:lstStyle/>
        <a:p>
          <a:endParaRPr lang="en-US"/>
        </a:p>
      </dgm:t>
    </dgm:pt>
    <dgm:pt modelId="{FAF741D4-E23B-4385-883C-04E133E63521}" type="parTrans" cxnId="{ACBCD5E6-5E8C-4433-856E-46E40F3C29B7}">
      <dgm:prSet/>
      <dgm:spPr/>
      <dgm:t>
        <a:bodyPr/>
        <a:lstStyle/>
        <a:p>
          <a:endParaRPr lang="en-US"/>
        </a:p>
      </dgm:t>
    </dgm:pt>
    <dgm:pt modelId="{0FD7ED74-D910-444A-89D1-B35522899F66}" type="pres">
      <dgm:prSet presAssocID="{0151EC2B-0AB1-481A-A9DC-ABABC1C38AF8}" presName="cycle" presStyleCnt="0">
        <dgm:presLayoutVars>
          <dgm:chMax val="1"/>
          <dgm:dir/>
          <dgm:animLvl val="ctr"/>
          <dgm:resizeHandles val="exact"/>
        </dgm:presLayoutVars>
      </dgm:prSet>
      <dgm:spPr/>
      <dgm:t>
        <a:bodyPr/>
        <a:lstStyle/>
        <a:p>
          <a:endParaRPr lang="en-US"/>
        </a:p>
      </dgm:t>
    </dgm:pt>
    <dgm:pt modelId="{BBCAD18E-A294-4C16-8847-1952995A8294}" type="pres">
      <dgm:prSet presAssocID="{E20FC800-227C-48F3-82F2-9BDD81D03CA1}" presName="centerShape" presStyleLbl="node0" presStyleIdx="0" presStyleCnt="1" custScaleX="140776" custScaleY="122006"/>
      <dgm:spPr>
        <a:prstGeom prst="roundRect">
          <a:avLst/>
        </a:prstGeom>
      </dgm:spPr>
      <dgm:t>
        <a:bodyPr/>
        <a:lstStyle/>
        <a:p>
          <a:endParaRPr lang="en-US"/>
        </a:p>
      </dgm:t>
    </dgm:pt>
    <dgm:pt modelId="{28253CBC-2434-48D7-8BF9-CAE62DCCCA49}" type="pres">
      <dgm:prSet presAssocID="{FAF741D4-E23B-4385-883C-04E133E63521}" presName="Name9" presStyleLbl="parChTrans1D2" presStyleIdx="0" presStyleCnt="8"/>
      <dgm:spPr/>
      <dgm:t>
        <a:bodyPr/>
        <a:lstStyle/>
        <a:p>
          <a:endParaRPr lang="en-US"/>
        </a:p>
      </dgm:t>
    </dgm:pt>
    <dgm:pt modelId="{0736CDD8-9AA2-4B0A-9363-C9FE735DBE1F}" type="pres">
      <dgm:prSet presAssocID="{FAF741D4-E23B-4385-883C-04E133E63521}" presName="connTx" presStyleLbl="parChTrans1D2" presStyleIdx="0" presStyleCnt="8"/>
      <dgm:spPr/>
      <dgm:t>
        <a:bodyPr/>
        <a:lstStyle/>
        <a:p>
          <a:endParaRPr lang="en-US"/>
        </a:p>
      </dgm:t>
    </dgm:pt>
    <dgm:pt modelId="{F39C0D87-8265-4880-9DC8-D0C1388ED5DB}" type="pres">
      <dgm:prSet presAssocID="{42440279-29DD-4644-8B8A-C5C826288FE3}" presName="node" presStyleLbl="node1" presStyleIdx="0" presStyleCnt="8" custScaleX="237427" custScaleY="109726" custRadScaleRad="98570" custRadScaleInc="6617">
        <dgm:presLayoutVars>
          <dgm:bulletEnabled val="1"/>
        </dgm:presLayoutVars>
      </dgm:prSet>
      <dgm:spPr>
        <a:prstGeom prst="roundRect">
          <a:avLst/>
        </a:prstGeom>
      </dgm:spPr>
      <dgm:t>
        <a:bodyPr/>
        <a:lstStyle/>
        <a:p>
          <a:endParaRPr lang="en-US"/>
        </a:p>
      </dgm:t>
    </dgm:pt>
    <dgm:pt modelId="{FAF225FB-95EF-4D05-9DDA-B7CA8B6D4519}" type="pres">
      <dgm:prSet presAssocID="{D0C7EB07-5F2B-4B83-84EE-FFEA8912D925}" presName="Name9" presStyleLbl="parChTrans1D2" presStyleIdx="1" presStyleCnt="8"/>
      <dgm:spPr/>
      <dgm:t>
        <a:bodyPr/>
        <a:lstStyle/>
        <a:p>
          <a:endParaRPr lang="en-US"/>
        </a:p>
      </dgm:t>
    </dgm:pt>
    <dgm:pt modelId="{143D37F3-AFAA-4598-8B8B-E7EDDCAAE665}" type="pres">
      <dgm:prSet presAssocID="{D0C7EB07-5F2B-4B83-84EE-FFEA8912D925}" presName="connTx" presStyleLbl="parChTrans1D2" presStyleIdx="1" presStyleCnt="8"/>
      <dgm:spPr/>
      <dgm:t>
        <a:bodyPr/>
        <a:lstStyle/>
        <a:p>
          <a:endParaRPr lang="en-US"/>
        </a:p>
      </dgm:t>
    </dgm:pt>
    <dgm:pt modelId="{6C725190-B0A6-4491-AEDA-E6C82D67BA78}" type="pres">
      <dgm:prSet presAssocID="{F9EEF32C-6286-4057-8E09-96401ECA1E92}" presName="node" presStyleLbl="node1" presStyleIdx="1" presStyleCnt="8" custScaleX="316486" custScaleY="135833" custRadScaleRad="187370" custRadScaleInc="97980">
        <dgm:presLayoutVars>
          <dgm:bulletEnabled val="1"/>
        </dgm:presLayoutVars>
      </dgm:prSet>
      <dgm:spPr>
        <a:prstGeom prst="roundRect">
          <a:avLst/>
        </a:prstGeom>
      </dgm:spPr>
      <dgm:t>
        <a:bodyPr/>
        <a:lstStyle/>
        <a:p>
          <a:endParaRPr lang="en-US"/>
        </a:p>
      </dgm:t>
    </dgm:pt>
    <dgm:pt modelId="{E6A0D371-000A-4CD1-BB1E-345AB7E1660C}" type="pres">
      <dgm:prSet presAssocID="{40E77803-AECC-412D-9EF0-2845EE230654}" presName="Name9" presStyleLbl="parChTrans1D2" presStyleIdx="2" presStyleCnt="8"/>
      <dgm:spPr/>
      <dgm:t>
        <a:bodyPr/>
        <a:lstStyle/>
        <a:p>
          <a:endParaRPr lang="en-US"/>
        </a:p>
      </dgm:t>
    </dgm:pt>
    <dgm:pt modelId="{ECF8DEC5-3DCD-4D25-A820-E5CA1097FDA1}" type="pres">
      <dgm:prSet presAssocID="{40E77803-AECC-412D-9EF0-2845EE230654}" presName="connTx" presStyleLbl="parChTrans1D2" presStyleIdx="2" presStyleCnt="8"/>
      <dgm:spPr/>
      <dgm:t>
        <a:bodyPr/>
        <a:lstStyle/>
        <a:p>
          <a:endParaRPr lang="en-US"/>
        </a:p>
      </dgm:t>
    </dgm:pt>
    <dgm:pt modelId="{74E91FE7-9C0A-4A84-B12B-1C43181BBB2E}" type="pres">
      <dgm:prSet presAssocID="{BCA017F7-E8E2-496A-AB1B-A71E9E085CAA}" presName="node" presStyleLbl="node1" presStyleIdx="2" presStyleCnt="8" custScaleX="206471" custRadScaleRad="178649" custRadScaleInc="21819">
        <dgm:presLayoutVars>
          <dgm:bulletEnabled val="1"/>
        </dgm:presLayoutVars>
      </dgm:prSet>
      <dgm:spPr>
        <a:prstGeom prst="roundRect">
          <a:avLst/>
        </a:prstGeom>
      </dgm:spPr>
      <dgm:t>
        <a:bodyPr/>
        <a:lstStyle/>
        <a:p>
          <a:endParaRPr lang="en-US"/>
        </a:p>
      </dgm:t>
    </dgm:pt>
    <dgm:pt modelId="{07CFA28D-1980-4E12-A2DC-6204569F5777}" type="pres">
      <dgm:prSet presAssocID="{DC786ADD-6DB0-4B32-9B52-3A11C39CB488}" presName="Name9" presStyleLbl="parChTrans1D2" presStyleIdx="3" presStyleCnt="8"/>
      <dgm:spPr/>
      <dgm:t>
        <a:bodyPr/>
        <a:lstStyle/>
        <a:p>
          <a:endParaRPr lang="en-US"/>
        </a:p>
      </dgm:t>
    </dgm:pt>
    <dgm:pt modelId="{F693B01F-8E61-4D0F-BFD1-F19128A6E0BF}" type="pres">
      <dgm:prSet presAssocID="{DC786ADD-6DB0-4B32-9B52-3A11C39CB488}" presName="connTx" presStyleLbl="parChTrans1D2" presStyleIdx="3" presStyleCnt="8"/>
      <dgm:spPr/>
      <dgm:t>
        <a:bodyPr/>
        <a:lstStyle/>
        <a:p>
          <a:endParaRPr lang="en-US"/>
        </a:p>
      </dgm:t>
    </dgm:pt>
    <dgm:pt modelId="{6913A13C-E277-4E0E-865A-7FD093879E0A}" type="pres">
      <dgm:prSet presAssocID="{900FDB74-B048-4ABC-ADA7-1845A9F4F0D4}" presName="node" presStyleLbl="node1" presStyleIdx="3" presStyleCnt="8" custScaleX="206471" custRadScaleRad="168891" custRadScaleInc="-63983">
        <dgm:presLayoutVars>
          <dgm:bulletEnabled val="1"/>
        </dgm:presLayoutVars>
      </dgm:prSet>
      <dgm:spPr>
        <a:prstGeom prst="roundRect">
          <a:avLst/>
        </a:prstGeom>
      </dgm:spPr>
      <dgm:t>
        <a:bodyPr/>
        <a:lstStyle/>
        <a:p>
          <a:endParaRPr lang="en-US"/>
        </a:p>
      </dgm:t>
    </dgm:pt>
    <dgm:pt modelId="{C4994009-D542-4668-B05C-BC2261802903}" type="pres">
      <dgm:prSet presAssocID="{871937B1-0A76-416C-BD11-15C11F9F3FA4}" presName="Name9" presStyleLbl="parChTrans1D2" presStyleIdx="4" presStyleCnt="8"/>
      <dgm:spPr/>
      <dgm:t>
        <a:bodyPr/>
        <a:lstStyle/>
        <a:p>
          <a:endParaRPr lang="en-US"/>
        </a:p>
      </dgm:t>
    </dgm:pt>
    <dgm:pt modelId="{A81DD57C-8618-4DCB-87B5-663AD2394FF1}" type="pres">
      <dgm:prSet presAssocID="{871937B1-0A76-416C-BD11-15C11F9F3FA4}" presName="connTx" presStyleLbl="parChTrans1D2" presStyleIdx="4" presStyleCnt="8"/>
      <dgm:spPr/>
      <dgm:t>
        <a:bodyPr/>
        <a:lstStyle/>
        <a:p>
          <a:endParaRPr lang="en-US"/>
        </a:p>
      </dgm:t>
    </dgm:pt>
    <dgm:pt modelId="{6A52E89E-3E87-406A-AED0-E27ED3574503}" type="pres">
      <dgm:prSet presAssocID="{4FB01340-ACCD-4DB0-979C-70F917EE43C5}" presName="node" presStyleLbl="node1" presStyleIdx="4" presStyleCnt="8" custScaleX="251978" custScaleY="129334" custRadScaleRad="100000" custRadScaleInc="779">
        <dgm:presLayoutVars>
          <dgm:bulletEnabled val="1"/>
        </dgm:presLayoutVars>
      </dgm:prSet>
      <dgm:spPr>
        <a:prstGeom prst="roundRect">
          <a:avLst/>
        </a:prstGeom>
      </dgm:spPr>
      <dgm:t>
        <a:bodyPr/>
        <a:lstStyle/>
        <a:p>
          <a:endParaRPr lang="en-US"/>
        </a:p>
      </dgm:t>
    </dgm:pt>
    <dgm:pt modelId="{14DA3EC1-4537-4829-B92B-2CA9440F1B2D}" type="pres">
      <dgm:prSet presAssocID="{BE6705B7-6AC4-411B-8144-3EC30927EA7C}" presName="Name9" presStyleLbl="parChTrans1D2" presStyleIdx="5" presStyleCnt="8"/>
      <dgm:spPr/>
      <dgm:t>
        <a:bodyPr/>
        <a:lstStyle/>
        <a:p>
          <a:endParaRPr lang="en-US"/>
        </a:p>
      </dgm:t>
    </dgm:pt>
    <dgm:pt modelId="{46768792-6B8B-4F49-9BB8-A7BFCCB589DC}" type="pres">
      <dgm:prSet presAssocID="{BE6705B7-6AC4-411B-8144-3EC30927EA7C}" presName="connTx" presStyleLbl="parChTrans1D2" presStyleIdx="5" presStyleCnt="8"/>
      <dgm:spPr/>
      <dgm:t>
        <a:bodyPr/>
        <a:lstStyle/>
        <a:p>
          <a:endParaRPr lang="en-US"/>
        </a:p>
      </dgm:t>
    </dgm:pt>
    <dgm:pt modelId="{C571904F-1A6E-4087-8E3F-A9482084C7D1}" type="pres">
      <dgm:prSet presAssocID="{521EEA76-C1B6-40A3-8481-F31EC6AC2178}" presName="node" presStyleLbl="node1" presStyleIdx="5" presStyleCnt="8" custScaleX="206471" custRadScaleRad="164786" custRadScaleInc="80613">
        <dgm:presLayoutVars>
          <dgm:bulletEnabled val="1"/>
        </dgm:presLayoutVars>
      </dgm:prSet>
      <dgm:spPr>
        <a:prstGeom prst="roundRect">
          <a:avLst/>
        </a:prstGeom>
      </dgm:spPr>
      <dgm:t>
        <a:bodyPr/>
        <a:lstStyle/>
        <a:p>
          <a:endParaRPr lang="en-US"/>
        </a:p>
      </dgm:t>
    </dgm:pt>
    <dgm:pt modelId="{82380E8E-FECB-4BA9-B181-463F4F77301D}" type="pres">
      <dgm:prSet presAssocID="{9F5126C4-277E-46D3-A27B-EA0A4820D2BC}" presName="Name9" presStyleLbl="parChTrans1D2" presStyleIdx="6" presStyleCnt="8"/>
      <dgm:spPr/>
      <dgm:t>
        <a:bodyPr/>
        <a:lstStyle/>
        <a:p>
          <a:endParaRPr lang="en-US"/>
        </a:p>
      </dgm:t>
    </dgm:pt>
    <dgm:pt modelId="{9EC1D448-AD8C-47C0-901E-D25760FFB7AA}" type="pres">
      <dgm:prSet presAssocID="{9F5126C4-277E-46D3-A27B-EA0A4820D2BC}" presName="connTx" presStyleLbl="parChTrans1D2" presStyleIdx="6" presStyleCnt="8"/>
      <dgm:spPr/>
      <dgm:t>
        <a:bodyPr/>
        <a:lstStyle/>
        <a:p>
          <a:endParaRPr lang="en-US"/>
        </a:p>
      </dgm:t>
    </dgm:pt>
    <dgm:pt modelId="{051D7A53-3898-4C96-A2B4-64CF4A8965CA}" type="pres">
      <dgm:prSet presAssocID="{965F93E2-4D42-4867-A8F1-C0D392F31126}" presName="node" presStyleLbl="node1" presStyleIdx="6" presStyleCnt="8" custScaleX="206471" custRadScaleRad="177749">
        <dgm:presLayoutVars>
          <dgm:bulletEnabled val="1"/>
        </dgm:presLayoutVars>
      </dgm:prSet>
      <dgm:spPr>
        <a:prstGeom prst="roundRect">
          <a:avLst/>
        </a:prstGeom>
      </dgm:spPr>
      <dgm:t>
        <a:bodyPr/>
        <a:lstStyle/>
        <a:p>
          <a:endParaRPr lang="en-US"/>
        </a:p>
      </dgm:t>
    </dgm:pt>
    <dgm:pt modelId="{75091EDF-D86D-4FBA-8EBB-7B5B25D6F370}" type="pres">
      <dgm:prSet presAssocID="{566EFE3C-6F64-4682-8BC3-0782C1B61FB1}" presName="Name9" presStyleLbl="parChTrans1D2" presStyleIdx="7" presStyleCnt="8"/>
      <dgm:spPr/>
      <dgm:t>
        <a:bodyPr/>
        <a:lstStyle/>
        <a:p>
          <a:endParaRPr lang="en-US"/>
        </a:p>
      </dgm:t>
    </dgm:pt>
    <dgm:pt modelId="{57CAB518-902E-4982-8C6A-9FE68021FDFA}" type="pres">
      <dgm:prSet presAssocID="{566EFE3C-6F64-4682-8BC3-0782C1B61FB1}" presName="connTx" presStyleLbl="parChTrans1D2" presStyleIdx="7" presStyleCnt="8"/>
      <dgm:spPr/>
      <dgm:t>
        <a:bodyPr/>
        <a:lstStyle/>
        <a:p>
          <a:endParaRPr lang="en-US"/>
        </a:p>
      </dgm:t>
    </dgm:pt>
    <dgm:pt modelId="{2D39A5AA-39F9-4688-834C-2EB3E5DB01E9}" type="pres">
      <dgm:prSet presAssocID="{5E00BEA3-C346-4690-BAD1-64DB93211BA1}" presName="node" presStyleLbl="node1" presStyleIdx="7" presStyleCnt="8" custScaleX="206471" custRadScaleRad="155404" custRadScaleInc="-76017">
        <dgm:presLayoutVars>
          <dgm:bulletEnabled val="1"/>
        </dgm:presLayoutVars>
      </dgm:prSet>
      <dgm:spPr>
        <a:prstGeom prst="roundRect">
          <a:avLst/>
        </a:prstGeom>
      </dgm:spPr>
      <dgm:t>
        <a:bodyPr/>
        <a:lstStyle/>
        <a:p>
          <a:endParaRPr lang="en-US"/>
        </a:p>
      </dgm:t>
    </dgm:pt>
  </dgm:ptLst>
  <dgm:cxnLst>
    <dgm:cxn modelId="{0222814E-DB9C-4382-BD2C-AA9275FFE999}" type="presOf" srcId="{965F93E2-4D42-4867-A8F1-C0D392F31126}" destId="{051D7A53-3898-4C96-A2B4-64CF4A8965CA}" srcOrd="0" destOrd="0" presId="urn:microsoft.com/office/officeart/2005/8/layout/radial1"/>
    <dgm:cxn modelId="{A604A5C4-6334-430D-8A34-CB192EF3AD12}" type="presOf" srcId="{42440279-29DD-4644-8B8A-C5C826288FE3}" destId="{F39C0D87-8265-4880-9DC8-D0C1388ED5DB}" srcOrd="0" destOrd="0" presId="urn:microsoft.com/office/officeart/2005/8/layout/radial1"/>
    <dgm:cxn modelId="{87E8D896-28FD-450B-89AB-7FEA482F84B3}" type="presOf" srcId="{9F5126C4-277E-46D3-A27B-EA0A4820D2BC}" destId="{9EC1D448-AD8C-47C0-901E-D25760FFB7AA}" srcOrd="1" destOrd="0" presId="urn:microsoft.com/office/officeart/2005/8/layout/radial1"/>
    <dgm:cxn modelId="{B516EBF6-D369-4FC3-A577-E97E116AA817}" type="presOf" srcId="{566EFE3C-6F64-4682-8BC3-0782C1B61FB1}" destId="{57CAB518-902E-4982-8C6A-9FE68021FDFA}" srcOrd="1" destOrd="0" presId="urn:microsoft.com/office/officeart/2005/8/layout/radial1"/>
    <dgm:cxn modelId="{5CF87288-3344-4E76-A07D-E8FEE03ABC80}" type="presOf" srcId="{871937B1-0A76-416C-BD11-15C11F9F3FA4}" destId="{C4994009-D542-4668-B05C-BC2261802903}" srcOrd="0" destOrd="0" presId="urn:microsoft.com/office/officeart/2005/8/layout/radial1"/>
    <dgm:cxn modelId="{EA5C4D83-38EA-42C8-B3F2-150965838481}" type="presOf" srcId="{40E77803-AECC-412D-9EF0-2845EE230654}" destId="{ECF8DEC5-3DCD-4D25-A820-E5CA1097FDA1}" srcOrd="1" destOrd="0" presId="urn:microsoft.com/office/officeart/2005/8/layout/radial1"/>
    <dgm:cxn modelId="{9AD19C4A-6CD9-42E5-8077-0BD08D7CF147}" type="presOf" srcId="{D0C7EB07-5F2B-4B83-84EE-FFEA8912D925}" destId="{FAF225FB-95EF-4D05-9DDA-B7CA8B6D4519}" srcOrd="0" destOrd="0" presId="urn:microsoft.com/office/officeart/2005/8/layout/radial1"/>
    <dgm:cxn modelId="{81D661E2-3A88-45DF-AC6B-AC47F7C7A2C4}" type="presOf" srcId="{4FB01340-ACCD-4DB0-979C-70F917EE43C5}" destId="{6A52E89E-3E87-406A-AED0-E27ED3574503}" srcOrd="0" destOrd="0" presId="urn:microsoft.com/office/officeart/2005/8/layout/radial1"/>
    <dgm:cxn modelId="{E60B7268-1433-4DBB-A908-851AE7A82A53}" srcId="{E20FC800-227C-48F3-82F2-9BDD81D03CA1}" destId="{5E00BEA3-C346-4690-BAD1-64DB93211BA1}" srcOrd="7" destOrd="0" parTransId="{566EFE3C-6F64-4682-8BC3-0782C1B61FB1}" sibTransId="{C9938AEF-5E10-4DBF-9B7A-9CFFB24A5ED0}"/>
    <dgm:cxn modelId="{ED5179A0-23D6-459C-8B50-0F2E386F5577}" srcId="{E20FC800-227C-48F3-82F2-9BDD81D03CA1}" destId="{900FDB74-B048-4ABC-ADA7-1845A9F4F0D4}" srcOrd="3" destOrd="0" parTransId="{DC786ADD-6DB0-4B32-9B52-3A11C39CB488}" sibTransId="{46D04834-AD12-4FB4-8B66-A2E0B4174F7D}"/>
    <dgm:cxn modelId="{6A753310-6819-43C6-8961-C9EA8AEB55B1}" srcId="{E20FC800-227C-48F3-82F2-9BDD81D03CA1}" destId="{521EEA76-C1B6-40A3-8481-F31EC6AC2178}" srcOrd="5" destOrd="0" parTransId="{BE6705B7-6AC4-411B-8144-3EC30927EA7C}" sibTransId="{1920AE88-A8CF-41A9-9E7C-B03244971337}"/>
    <dgm:cxn modelId="{4A656E76-4527-4F00-BA1F-845C51C5F3B3}" type="presOf" srcId="{566EFE3C-6F64-4682-8BC3-0782C1B61FB1}" destId="{75091EDF-D86D-4FBA-8EBB-7B5B25D6F370}" srcOrd="0" destOrd="0" presId="urn:microsoft.com/office/officeart/2005/8/layout/radial1"/>
    <dgm:cxn modelId="{EE40BE1F-17AD-4BAB-9D79-B77D1AFB441D}" type="presOf" srcId="{871937B1-0A76-416C-BD11-15C11F9F3FA4}" destId="{A81DD57C-8618-4DCB-87B5-663AD2394FF1}" srcOrd="1" destOrd="0" presId="urn:microsoft.com/office/officeart/2005/8/layout/radial1"/>
    <dgm:cxn modelId="{E06EB27F-D504-4397-8A9B-A81E47AAE31C}" type="presOf" srcId="{DC786ADD-6DB0-4B32-9B52-3A11C39CB488}" destId="{F693B01F-8E61-4D0F-BFD1-F19128A6E0BF}" srcOrd="1" destOrd="0" presId="urn:microsoft.com/office/officeart/2005/8/layout/radial1"/>
    <dgm:cxn modelId="{AEF06EA2-6949-4534-B290-CE258331103C}" srcId="{E20FC800-227C-48F3-82F2-9BDD81D03CA1}" destId="{4FB01340-ACCD-4DB0-979C-70F917EE43C5}" srcOrd="4" destOrd="0" parTransId="{871937B1-0A76-416C-BD11-15C11F9F3FA4}" sibTransId="{823B9D9C-FFFC-463C-A08E-8C06281329DA}"/>
    <dgm:cxn modelId="{CC9B115C-D77B-4B74-AD0E-5952807564B3}" type="presOf" srcId="{521EEA76-C1B6-40A3-8481-F31EC6AC2178}" destId="{C571904F-1A6E-4087-8E3F-A9482084C7D1}" srcOrd="0" destOrd="0" presId="urn:microsoft.com/office/officeart/2005/8/layout/radial1"/>
    <dgm:cxn modelId="{9D39FE85-4E56-4B18-8AE9-F26DBE651DDD}" srcId="{0151EC2B-0AB1-481A-A9DC-ABABC1C38AF8}" destId="{E20FC800-227C-48F3-82F2-9BDD81D03CA1}" srcOrd="0" destOrd="0" parTransId="{C5E107FA-2475-4F3E-AC13-1784F5BF8F83}" sibTransId="{58859785-2E8D-4494-84D5-DB8349AF9E93}"/>
    <dgm:cxn modelId="{1680C0B0-44B5-42A6-9817-D15A543047A7}" type="presOf" srcId="{9F5126C4-277E-46D3-A27B-EA0A4820D2BC}" destId="{82380E8E-FECB-4BA9-B181-463F4F77301D}" srcOrd="0" destOrd="0" presId="urn:microsoft.com/office/officeart/2005/8/layout/radial1"/>
    <dgm:cxn modelId="{06D1E833-FAA6-4E48-98E8-12E6138A23C3}" type="presOf" srcId="{E20FC800-227C-48F3-82F2-9BDD81D03CA1}" destId="{BBCAD18E-A294-4C16-8847-1952995A8294}" srcOrd="0" destOrd="0" presId="urn:microsoft.com/office/officeart/2005/8/layout/radial1"/>
    <dgm:cxn modelId="{0723F0F0-5517-4102-ABA7-D2AE13BC1C0C}" type="presOf" srcId="{DC786ADD-6DB0-4B32-9B52-3A11C39CB488}" destId="{07CFA28D-1980-4E12-A2DC-6204569F5777}" srcOrd="0" destOrd="0" presId="urn:microsoft.com/office/officeart/2005/8/layout/radial1"/>
    <dgm:cxn modelId="{AFE37C1D-602C-4EA9-8FD8-D174B06E7F54}" srcId="{E20FC800-227C-48F3-82F2-9BDD81D03CA1}" destId="{BCA017F7-E8E2-496A-AB1B-A71E9E085CAA}" srcOrd="2" destOrd="0" parTransId="{40E77803-AECC-412D-9EF0-2845EE230654}" sibTransId="{F9E6B329-5D98-44A0-8892-6EA3E5715926}"/>
    <dgm:cxn modelId="{660F9429-2002-499C-B3D5-9AF673A5C2DA}" type="presOf" srcId="{5E00BEA3-C346-4690-BAD1-64DB93211BA1}" destId="{2D39A5AA-39F9-4688-834C-2EB3E5DB01E9}" srcOrd="0" destOrd="0" presId="urn:microsoft.com/office/officeart/2005/8/layout/radial1"/>
    <dgm:cxn modelId="{0A2D7B0D-337F-42B6-A4BF-3AD5BC997F04}" type="presOf" srcId="{F9EEF32C-6286-4057-8E09-96401ECA1E92}" destId="{6C725190-B0A6-4491-AEDA-E6C82D67BA78}" srcOrd="0" destOrd="0" presId="urn:microsoft.com/office/officeart/2005/8/layout/radial1"/>
    <dgm:cxn modelId="{32C11F07-C921-4A44-8C7D-961A5BA7C926}" type="presOf" srcId="{D0C7EB07-5F2B-4B83-84EE-FFEA8912D925}" destId="{143D37F3-AFAA-4598-8B8B-E7EDDCAAE665}" srcOrd="1" destOrd="0" presId="urn:microsoft.com/office/officeart/2005/8/layout/radial1"/>
    <dgm:cxn modelId="{9A5AD573-40D6-4C3F-B088-BDB627B69D4D}" srcId="{E20FC800-227C-48F3-82F2-9BDD81D03CA1}" destId="{F9EEF32C-6286-4057-8E09-96401ECA1E92}" srcOrd="1" destOrd="0" parTransId="{D0C7EB07-5F2B-4B83-84EE-FFEA8912D925}" sibTransId="{C94F1915-3DA3-4933-BE54-1183B9C7B7FC}"/>
    <dgm:cxn modelId="{DB85CE5C-E92E-4775-A717-F57D336CD2BE}" type="presOf" srcId="{FAF741D4-E23B-4385-883C-04E133E63521}" destId="{28253CBC-2434-48D7-8BF9-CAE62DCCCA49}" srcOrd="0" destOrd="0" presId="urn:microsoft.com/office/officeart/2005/8/layout/radial1"/>
    <dgm:cxn modelId="{99452C48-337D-4C07-9834-6CF17C5BED2E}" type="presOf" srcId="{900FDB74-B048-4ABC-ADA7-1845A9F4F0D4}" destId="{6913A13C-E277-4E0E-865A-7FD093879E0A}" srcOrd="0" destOrd="0" presId="urn:microsoft.com/office/officeart/2005/8/layout/radial1"/>
    <dgm:cxn modelId="{D42C0412-5D30-4648-8B01-C2AE03F4DC8F}" type="presOf" srcId="{BCA017F7-E8E2-496A-AB1B-A71E9E085CAA}" destId="{74E91FE7-9C0A-4A84-B12B-1C43181BBB2E}" srcOrd="0" destOrd="0" presId="urn:microsoft.com/office/officeart/2005/8/layout/radial1"/>
    <dgm:cxn modelId="{ACBCD5E6-5E8C-4433-856E-46E40F3C29B7}" srcId="{E20FC800-227C-48F3-82F2-9BDD81D03CA1}" destId="{42440279-29DD-4644-8B8A-C5C826288FE3}" srcOrd="0" destOrd="0" parTransId="{FAF741D4-E23B-4385-883C-04E133E63521}" sibTransId="{B8116443-CD25-47F1-ACB5-4CEFBD368297}"/>
    <dgm:cxn modelId="{C58E2949-C608-4B3E-91B1-BA1EDF34659C}" type="presOf" srcId="{40E77803-AECC-412D-9EF0-2845EE230654}" destId="{E6A0D371-000A-4CD1-BB1E-345AB7E1660C}" srcOrd="0" destOrd="0" presId="urn:microsoft.com/office/officeart/2005/8/layout/radial1"/>
    <dgm:cxn modelId="{72FDF59A-27DB-4E2C-A7AD-121B5A4CE9D0}" type="presOf" srcId="{BE6705B7-6AC4-411B-8144-3EC30927EA7C}" destId="{14DA3EC1-4537-4829-B92B-2CA9440F1B2D}" srcOrd="0" destOrd="0" presId="urn:microsoft.com/office/officeart/2005/8/layout/radial1"/>
    <dgm:cxn modelId="{EE287063-A6F9-4C98-8095-8B467BA65C7A}" type="presOf" srcId="{0151EC2B-0AB1-481A-A9DC-ABABC1C38AF8}" destId="{0FD7ED74-D910-444A-89D1-B35522899F66}" srcOrd="0" destOrd="0" presId="urn:microsoft.com/office/officeart/2005/8/layout/radial1"/>
    <dgm:cxn modelId="{0664F0FD-580A-4A4C-AE90-1D0FB4F82E44}" type="presOf" srcId="{BE6705B7-6AC4-411B-8144-3EC30927EA7C}" destId="{46768792-6B8B-4F49-9BB8-A7BFCCB589DC}" srcOrd="1" destOrd="0" presId="urn:microsoft.com/office/officeart/2005/8/layout/radial1"/>
    <dgm:cxn modelId="{C7754C0E-5591-4F3F-92A6-834A4F3ED604}" type="presOf" srcId="{FAF741D4-E23B-4385-883C-04E133E63521}" destId="{0736CDD8-9AA2-4B0A-9363-C9FE735DBE1F}" srcOrd="1" destOrd="0" presId="urn:microsoft.com/office/officeart/2005/8/layout/radial1"/>
    <dgm:cxn modelId="{B169F2AF-6BF1-445E-AEBC-911FDC751A36}" srcId="{E20FC800-227C-48F3-82F2-9BDD81D03CA1}" destId="{965F93E2-4D42-4867-A8F1-C0D392F31126}" srcOrd="6" destOrd="0" parTransId="{9F5126C4-277E-46D3-A27B-EA0A4820D2BC}" sibTransId="{82F67A71-68D4-4AE2-9941-8C9C676FBED9}"/>
    <dgm:cxn modelId="{01E0450B-2BD4-4B29-9B12-FEF1E5E9F093}" type="presParOf" srcId="{0FD7ED74-D910-444A-89D1-B35522899F66}" destId="{BBCAD18E-A294-4C16-8847-1952995A8294}" srcOrd="0" destOrd="0" presId="urn:microsoft.com/office/officeart/2005/8/layout/radial1"/>
    <dgm:cxn modelId="{F0B5FCC3-35BA-44B8-AB3C-CF309720531B}" type="presParOf" srcId="{0FD7ED74-D910-444A-89D1-B35522899F66}" destId="{28253CBC-2434-48D7-8BF9-CAE62DCCCA49}" srcOrd="1" destOrd="0" presId="urn:microsoft.com/office/officeart/2005/8/layout/radial1"/>
    <dgm:cxn modelId="{C8B2BE35-A0CE-4FA1-BF4C-08F322992A62}" type="presParOf" srcId="{28253CBC-2434-48D7-8BF9-CAE62DCCCA49}" destId="{0736CDD8-9AA2-4B0A-9363-C9FE735DBE1F}" srcOrd="0" destOrd="0" presId="urn:microsoft.com/office/officeart/2005/8/layout/radial1"/>
    <dgm:cxn modelId="{4CC1BC62-AF4E-4363-9B3B-CB81A1EEA157}" type="presParOf" srcId="{0FD7ED74-D910-444A-89D1-B35522899F66}" destId="{F39C0D87-8265-4880-9DC8-D0C1388ED5DB}" srcOrd="2" destOrd="0" presId="urn:microsoft.com/office/officeart/2005/8/layout/radial1"/>
    <dgm:cxn modelId="{F1E231DF-C4E7-4391-8EB7-9411429C9124}" type="presParOf" srcId="{0FD7ED74-D910-444A-89D1-B35522899F66}" destId="{FAF225FB-95EF-4D05-9DDA-B7CA8B6D4519}" srcOrd="3" destOrd="0" presId="urn:microsoft.com/office/officeart/2005/8/layout/radial1"/>
    <dgm:cxn modelId="{E596ED59-A010-457C-8568-F06E4700A613}" type="presParOf" srcId="{FAF225FB-95EF-4D05-9DDA-B7CA8B6D4519}" destId="{143D37F3-AFAA-4598-8B8B-E7EDDCAAE665}" srcOrd="0" destOrd="0" presId="urn:microsoft.com/office/officeart/2005/8/layout/radial1"/>
    <dgm:cxn modelId="{A76AEB3A-2F11-4837-938B-7EBAE78ED72B}" type="presParOf" srcId="{0FD7ED74-D910-444A-89D1-B35522899F66}" destId="{6C725190-B0A6-4491-AEDA-E6C82D67BA78}" srcOrd="4" destOrd="0" presId="urn:microsoft.com/office/officeart/2005/8/layout/radial1"/>
    <dgm:cxn modelId="{6DC28051-2EAE-484E-8098-6E07389DBA07}" type="presParOf" srcId="{0FD7ED74-D910-444A-89D1-B35522899F66}" destId="{E6A0D371-000A-4CD1-BB1E-345AB7E1660C}" srcOrd="5" destOrd="0" presId="urn:microsoft.com/office/officeart/2005/8/layout/radial1"/>
    <dgm:cxn modelId="{A095BC27-7165-48AA-B379-14625FBA690D}" type="presParOf" srcId="{E6A0D371-000A-4CD1-BB1E-345AB7E1660C}" destId="{ECF8DEC5-3DCD-4D25-A820-E5CA1097FDA1}" srcOrd="0" destOrd="0" presId="urn:microsoft.com/office/officeart/2005/8/layout/radial1"/>
    <dgm:cxn modelId="{F115808A-E123-4584-804F-EE0FC01F686E}" type="presParOf" srcId="{0FD7ED74-D910-444A-89D1-B35522899F66}" destId="{74E91FE7-9C0A-4A84-B12B-1C43181BBB2E}" srcOrd="6" destOrd="0" presId="urn:microsoft.com/office/officeart/2005/8/layout/radial1"/>
    <dgm:cxn modelId="{0497F5D5-4F05-4238-8919-8E3C14863D3B}" type="presParOf" srcId="{0FD7ED74-D910-444A-89D1-B35522899F66}" destId="{07CFA28D-1980-4E12-A2DC-6204569F5777}" srcOrd="7" destOrd="0" presId="urn:microsoft.com/office/officeart/2005/8/layout/radial1"/>
    <dgm:cxn modelId="{645D7C2A-649F-4D94-A149-CB557B74DE4F}" type="presParOf" srcId="{07CFA28D-1980-4E12-A2DC-6204569F5777}" destId="{F693B01F-8E61-4D0F-BFD1-F19128A6E0BF}" srcOrd="0" destOrd="0" presId="urn:microsoft.com/office/officeart/2005/8/layout/radial1"/>
    <dgm:cxn modelId="{F6122BD5-2FE9-4B7A-B8F5-B1A97CBA3462}" type="presParOf" srcId="{0FD7ED74-D910-444A-89D1-B35522899F66}" destId="{6913A13C-E277-4E0E-865A-7FD093879E0A}" srcOrd="8" destOrd="0" presId="urn:microsoft.com/office/officeart/2005/8/layout/radial1"/>
    <dgm:cxn modelId="{0F0E7C1A-0C4E-47AB-AC9F-72F5103FE6FA}" type="presParOf" srcId="{0FD7ED74-D910-444A-89D1-B35522899F66}" destId="{C4994009-D542-4668-B05C-BC2261802903}" srcOrd="9" destOrd="0" presId="urn:microsoft.com/office/officeart/2005/8/layout/radial1"/>
    <dgm:cxn modelId="{BF6B3E4A-FA56-4C44-9577-4D4902C0A441}" type="presParOf" srcId="{C4994009-D542-4668-B05C-BC2261802903}" destId="{A81DD57C-8618-4DCB-87B5-663AD2394FF1}" srcOrd="0" destOrd="0" presId="urn:microsoft.com/office/officeart/2005/8/layout/radial1"/>
    <dgm:cxn modelId="{2AB592B7-86F7-45ED-8F0A-95D30D84B30A}" type="presParOf" srcId="{0FD7ED74-D910-444A-89D1-B35522899F66}" destId="{6A52E89E-3E87-406A-AED0-E27ED3574503}" srcOrd="10" destOrd="0" presId="urn:microsoft.com/office/officeart/2005/8/layout/radial1"/>
    <dgm:cxn modelId="{FEB933E5-1015-4954-883F-B65E6C875138}" type="presParOf" srcId="{0FD7ED74-D910-444A-89D1-B35522899F66}" destId="{14DA3EC1-4537-4829-B92B-2CA9440F1B2D}" srcOrd="11" destOrd="0" presId="urn:microsoft.com/office/officeart/2005/8/layout/radial1"/>
    <dgm:cxn modelId="{ACF64813-BD45-4E91-953C-9285913A9BD3}" type="presParOf" srcId="{14DA3EC1-4537-4829-B92B-2CA9440F1B2D}" destId="{46768792-6B8B-4F49-9BB8-A7BFCCB589DC}" srcOrd="0" destOrd="0" presId="urn:microsoft.com/office/officeart/2005/8/layout/radial1"/>
    <dgm:cxn modelId="{51084D55-7939-40C8-9981-2E1E7E7DF302}" type="presParOf" srcId="{0FD7ED74-D910-444A-89D1-B35522899F66}" destId="{C571904F-1A6E-4087-8E3F-A9482084C7D1}" srcOrd="12" destOrd="0" presId="urn:microsoft.com/office/officeart/2005/8/layout/radial1"/>
    <dgm:cxn modelId="{005DA7D6-2CA6-4C23-8B11-6CCB88CD7BA0}" type="presParOf" srcId="{0FD7ED74-D910-444A-89D1-B35522899F66}" destId="{82380E8E-FECB-4BA9-B181-463F4F77301D}" srcOrd="13" destOrd="0" presId="urn:microsoft.com/office/officeart/2005/8/layout/radial1"/>
    <dgm:cxn modelId="{EA355D35-821A-4771-95AC-B2205294E0A4}" type="presParOf" srcId="{82380E8E-FECB-4BA9-B181-463F4F77301D}" destId="{9EC1D448-AD8C-47C0-901E-D25760FFB7AA}" srcOrd="0" destOrd="0" presId="urn:microsoft.com/office/officeart/2005/8/layout/radial1"/>
    <dgm:cxn modelId="{01CD1D8C-A036-4350-B3AF-01E683B39A4E}" type="presParOf" srcId="{0FD7ED74-D910-444A-89D1-B35522899F66}" destId="{051D7A53-3898-4C96-A2B4-64CF4A8965CA}" srcOrd="14" destOrd="0" presId="urn:microsoft.com/office/officeart/2005/8/layout/radial1"/>
    <dgm:cxn modelId="{51C74403-DE16-4725-A719-3D92252D7ADB}" type="presParOf" srcId="{0FD7ED74-D910-444A-89D1-B35522899F66}" destId="{75091EDF-D86D-4FBA-8EBB-7B5B25D6F370}" srcOrd="15" destOrd="0" presId="urn:microsoft.com/office/officeart/2005/8/layout/radial1"/>
    <dgm:cxn modelId="{CA1312BD-C8B7-4615-B02D-64648BFEFC7B}" type="presParOf" srcId="{75091EDF-D86D-4FBA-8EBB-7B5B25D6F370}" destId="{57CAB518-902E-4982-8C6A-9FE68021FDFA}" srcOrd="0" destOrd="0" presId="urn:microsoft.com/office/officeart/2005/8/layout/radial1"/>
    <dgm:cxn modelId="{86EA7D80-1C24-4787-B621-FEFFB2F420DB}" type="presParOf" srcId="{0FD7ED74-D910-444A-89D1-B35522899F66}" destId="{2D39A5AA-39F9-4688-834C-2EB3E5DB01E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98798-87CA-4E3B-8793-2FC216A9E4E4}"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81B8058B-3D3B-4FE8-84B1-644CFD740A8D}">
      <dgm:prSet phldrT="[Text]" custT="1"/>
      <dgm:spPr>
        <a:solidFill>
          <a:srgbClr val="CA6F14"/>
        </a:solidFill>
      </dgm:spPr>
      <dgm:t>
        <a:bodyPr/>
        <a:lstStyle/>
        <a:p>
          <a:r>
            <a:rPr lang="en-US" sz="1800" dirty="0" smtClean="0">
              <a:latin typeface="Arial" pitchFamily="34" charset="0"/>
              <a:cs typeface="Arial" pitchFamily="34" charset="0"/>
            </a:rPr>
            <a:t>Enforce compulsory education laws</a:t>
          </a:r>
          <a:endParaRPr lang="en-US" sz="1800" dirty="0">
            <a:latin typeface="Arial" pitchFamily="34" charset="0"/>
            <a:cs typeface="Arial" pitchFamily="34" charset="0"/>
          </a:endParaRPr>
        </a:p>
      </dgm:t>
    </dgm:pt>
    <dgm:pt modelId="{0A4D2D61-20F1-4A86-9BB9-E7832CB716AB}" type="parTrans" cxnId="{00F5B614-86E7-472A-BF13-13B641116490}">
      <dgm:prSet/>
      <dgm:spPr/>
      <dgm:t>
        <a:bodyPr/>
        <a:lstStyle/>
        <a:p>
          <a:endParaRPr lang="en-US" sz="1800"/>
        </a:p>
      </dgm:t>
    </dgm:pt>
    <dgm:pt modelId="{D6E75D94-B2C6-4C23-9F05-5E1F6900D8A0}" type="sibTrans" cxnId="{00F5B614-86E7-472A-BF13-13B641116490}">
      <dgm:prSet/>
      <dgm:spPr/>
      <dgm:t>
        <a:bodyPr/>
        <a:lstStyle/>
        <a:p>
          <a:endParaRPr lang="en-US" sz="1800"/>
        </a:p>
      </dgm:t>
    </dgm:pt>
    <dgm:pt modelId="{A6D4A51A-DC74-465F-8DEF-AE587C11C533}">
      <dgm:prSet phldrT="[Text]" custT="1"/>
      <dgm:spPr>
        <a:solidFill>
          <a:srgbClr val="38B51B"/>
        </a:solidFill>
      </dgm:spPr>
      <dgm:t>
        <a:bodyPr/>
        <a:lstStyle/>
        <a:p>
          <a:r>
            <a:rPr lang="en-US" sz="1800" dirty="0" smtClean="0">
              <a:latin typeface="Arial" pitchFamily="34" charset="0"/>
              <a:cs typeface="Arial" pitchFamily="34" charset="0"/>
            </a:rPr>
            <a:t>Develop coordinated services between school, community, and home to address attendance and behavior issues</a:t>
          </a:r>
          <a:endParaRPr lang="en-US" sz="1800" dirty="0">
            <a:latin typeface="Arial" pitchFamily="34" charset="0"/>
            <a:cs typeface="Arial" pitchFamily="34" charset="0"/>
          </a:endParaRPr>
        </a:p>
      </dgm:t>
    </dgm:pt>
    <dgm:pt modelId="{16E395D9-5A77-4ED3-AA2E-DF4F34EC6647}" type="parTrans" cxnId="{20AE003B-01F7-4492-A6DD-4D4B49C4DCAD}">
      <dgm:prSet/>
      <dgm:spPr/>
      <dgm:t>
        <a:bodyPr/>
        <a:lstStyle/>
        <a:p>
          <a:endParaRPr lang="en-US" sz="1800"/>
        </a:p>
      </dgm:t>
    </dgm:pt>
    <dgm:pt modelId="{71CE3B21-AD20-4066-89F1-CF625E3525BF}" type="sibTrans" cxnId="{20AE003B-01F7-4492-A6DD-4D4B49C4DCAD}">
      <dgm:prSet/>
      <dgm:spPr/>
      <dgm:t>
        <a:bodyPr/>
        <a:lstStyle/>
        <a:p>
          <a:endParaRPr lang="en-US" sz="1800"/>
        </a:p>
      </dgm:t>
    </dgm:pt>
    <dgm:pt modelId="{7ADC4A22-B25E-43A2-A18B-55EA6677DED5}">
      <dgm:prSet phldrT="[Text]" custT="1"/>
      <dgm:spPr>
        <a:solidFill>
          <a:srgbClr val="2875A4"/>
        </a:solidFill>
      </dgm:spPr>
      <dgm:t>
        <a:bodyPr/>
        <a:lstStyle/>
        <a:p>
          <a:r>
            <a:rPr lang="en-US" sz="1800" dirty="0" smtClean="0">
              <a:latin typeface="Arial" pitchFamily="34" charset="0"/>
              <a:cs typeface="Arial" pitchFamily="34" charset="0"/>
            </a:rPr>
            <a:t>Recommend solutions for school attendance/behavior issues to families that have exhausted school resources</a:t>
          </a:r>
          <a:endParaRPr lang="en-US" sz="1800" dirty="0">
            <a:latin typeface="Arial" pitchFamily="34" charset="0"/>
            <a:cs typeface="Arial" pitchFamily="34" charset="0"/>
          </a:endParaRPr>
        </a:p>
      </dgm:t>
    </dgm:pt>
    <dgm:pt modelId="{5129147E-CC2D-4FBD-A3F0-B225C3132434}" type="parTrans" cxnId="{9F7D372C-E9E0-4F87-A4FA-72D6FC6C85A4}">
      <dgm:prSet/>
      <dgm:spPr/>
      <dgm:t>
        <a:bodyPr/>
        <a:lstStyle/>
        <a:p>
          <a:endParaRPr lang="en-US" sz="1800"/>
        </a:p>
      </dgm:t>
    </dgm:pt>
    <dgm:pt modelId="{57E0CE82-6CC9-496A-BB1C-73EE7D77C47D}" type="sibTrans" cxnId="{9F7D372C-E9E0-4F87-A4FA-72D6FC6C85A4}">
      <dgm:prSet/>
      <dgm:spPr/>
      <dgm:t>
        <a:bodyPr/>
        <a:lstStyle/>
        <a:p>
          <a:endParaRPr lang="en-US" sz="1800"/>
        </a:p>
      </dgm:t>
    </dgm:pt>
    <dgm:pt modelId="{1197AFA0-7099-444E-83CF-10D0016BD245}">
      <dgm:prSet custT="1"/>
      <dgm:spPr>
        <a:solidFill>
          <a:srgbClr val="9643A7"/>
        </a:solidFill>
      </dgm:spPr>
      <dgm:t>
        <a:bodyPr/>
        <a:lstStyle/>
        <a:p>
          <a:r>
            <a:rPr lang="en-US" sz="1800" dirty="0" smtClean="0">
              <a:latin typeface="Arial" pitchFamily="34" charset="0"/>
              <a:cs typeface="Arial" pitchFamily="34" charset="0"/>
            </a:rPr>
            <a:t>Refer families that do not comply with the prescribed directives for legal recourse</a:t>
          </a:r>
          <a:endParaRPr lang="en-US" sz="1800" dirty="0">
            <a:latin typeface="Arial" pitchFamily="34" charset="0"/>
            <a:cs typeface="Arial" pitchFamily="34" charset="0"/>
          </a:endParaRPr>
        </a:p>
      </dgm:t>
    </dgm:pt>
    <dgm:pt modelId="{80380A4C-5FA8-4D58-B6A3-35CEDAF3D283}" type="parTrans" cxnId="{F9769028-E155-4439-AD0A-FB9C2D7DAB60}">
      <dgm:prSet/>
      <dgm:spPr/>
      <dgm:t>
        <a:bodyPr/>
        <a:lstStyle/>
        <a:p>
          <a:endParaRPr lang="en-US" sz="1800"/>
        </a:p>
      </dgm:t>
    </dgm:pt>
    <dgm:pt modelId="{D90EADEB-EB10-47B3-AE32-987227251B37}" type="sibTrans" cxnId="{F9769028-E155-4439-AD0A-FB9C2D7DAB60}">
      <dgm:prSet/>
      <dgm:spPr/>
      <dgm:t>
        <a:bodyPr/>
        <a:lstStyle/>
        <a:p>
          <a:endParaRPr lang="en-US" sz="1800"/>
        </a:p>
      </dgm:t>
    </dgm:pt>
    <dgm:pt modelId="{FA59E4FA-8D99-4155-A195-226DF3A7247A}" type="pres">
      <dgm:prSet presAssocID="{5AE98798-87CA-4E3B-8793-2FC216A9E4E4}" presName="Name0" presStyleCnt="0">
        <dgm:presLayoutVars>
          <dgm:dir/>
          <dgm:animLvl val="lvl"/>
          <dgm:resizeHandles val="exact"/>
        </dgm:presLayoutVars>
      </dgm:prSet>
      <dgm:spPr/>
      <dgm:t>
        <a:bodyPr/>
        <a:lstStyle/>
        <a:p>
          <a:endParaRPr lang="en-US"/>
        </a:p>
      </dgm:t>
    </dgm:pt>
    <dgm:pt modelId="{1615EBBF-AC52-4D68-A95A-838BDD0A791B}" type="pres">
      <dgm:prSet presAssocID="{1197AFA0-7099-444E-83CF-10D0016BD245}" presName="boxAndChildren" presStyleCnt="0"/>
      <dgm:spPr/>
    </dgm:pt>
    <dgm:pt modelId="{6F78569D-894A-4159-BB84-76E2570EDCE0}" type="pres">
      <dgm:prSet presAssocID="{1197AFA0-7099-444E-83CF-10D0016BD245}" presName="parentTextBox" presStyleLbl="node1" presStyleIdx="0" presStyleCnt="4"/>
      <dgm:spPr/>
      <dgm:t>
        <a:bodyPr/>
        <a:lstStyle/>
        <a:p>
          <a:endParaRPr lang="en-US"/>
        </a:p>
      </dgm:t>
    </dgm:pt>
    <dgm:pt modelId="{45EB0121-E5E6-401B-9F9F-F716AEAB7439}" type="pres">
      <dgm:prSet presAssocID="{57E0CE82-6CC9-496A-BB1C-73EE7D77C47D}" presName="sp" presStyleCnt="0"/>
      <dgm:spPr/>
    </dgm:pt>
    <dgm:pt modelId="{7F55A285-9D3C-4105-AD55-12156A5C78B3}" type="pres">
      <dgm:prSet presAssocID="{7ADC4A22-B25E-43A2-A18B-55EA6677DED5}" presName="arrowAndChildren" presStyleCnt="0"/>
      <dgm:spPr/>
    </dgm:pt>
    <dgm:pt modelId="{386740F4-A6D4-4123-B9F7-83C0203EA273}" type="pres">
      <dgm:prSet presAssocID="{7ADC4A22-B25E-43A2-A18B-55EA6677DED5}" presName="parentTextArrow" presStyleLbl="node1" presStyleIdx="1" presStyleCnt="4"/>
      <dgm:spPr/>
      <dgm:t>
        <a:bodyPr/>
        <a:lstStyle/>
        <a:p>
          <a:endParaRPr lang="en-US"/>
        </a:p>
      </dgm:t>
    </dgm:pt>
    <dgm:pt modelId="{F4A9BF9F-54E2-487F-9DB0-22508262FBC0}" type="pres">
      <dgm:prSet presAssocID="{71CE3B21-AD20-4066-89F1-CF625E3525BF}" presName="sp" presStyleCnt="0"/>
      <dgm:spPr/>
    </dgm:pt>
    <dgm:pt modelId="{F5EA5CE6-50B0-4CE2-B371-C6B624F7A62F}" type="pres">
      <dgm:prSet presAssocID="{A6D4A51A-DC74-465F-8DEF-AE587C11C533}" presName="arrowAndChildren" presStyleCnt="0"/>
      <dgm:spPr/>
    </dgm:pt>
    <dgm:pt modelId="{7E27DE35-F867-41FF-8114-3F4F2BB99CD7}" type="pres">
      <dgm:prSet presAssocID="{A6D4A51A-DC74-465F-8DEF-AE587C11C533}" presName="parentTextArrow" presStyleLbl="node1" presStyleIdx="2" presStyleCnt="4"/>
      <dgm:spPr/>
      <dgm:t>
        <a:bodyPr/>
        <a:lstStyle/>
        <a:p>
          <a:endParaRPr lang="en-US"/>
        </a:p>
      </dgm:t>
    </dgm:pt>
    <dgm:pt modelId="{3C32946E-7C2B-4F67-976B-8746AAF3B6FB}" type="pres">
      <dgm:prSet presAssocID="{D6E75D94-B2C6-4C23-9F05-5E1F6900D8A0}" presName="sp" presStyleCnt="0"/>
      <dgm:spPr/>
    </dgm:pt>
    <dgm:pt modelId="{5BC24037-274B-4BB4-905F-43427E6BF64F}" type="pres">
      <dgm:prSet presAssocID="{81B8058B-3D3B-4FE8-84B1-644CFD740A8D}" presName="arrowAndChildren" presStyleCnt="0"/>
      <dgm:spPr/>
    </dgm:pt>
    <dgm:pt modelId="{73B2C94A-36D6-45AF-B6B0-45AA0B952FF0}" type="pres">
      <dgm:prSet presAssocID="{81B8058B-3D3B-4FE8-84B1-644CFD740A8D}" presName="parentTextArrow" presStyleLbl="node1" presStyleIdx="3" presStyleCnt="4" custLinFactNeighborY="-25551"/>
      <dgm:spPr/>
      <dgm:t>
        <a:bodyPr/>
        <a:lstStyle/>
        <a:p>
          <a:endParaRPr lang="en-US"/>
        </a:p>
      </dgm:t>
    </dgm:pt>
  </dgm:ptLst>
  <dgm:cxnLst>
    <dgm:cxn modelId="{DB0B83CF-5715-4A44-A1E3-0739D93759B9}" type="presOf" srcId="{7ADC4A22-B25E-43A2-A18B-55EA6677DED5}" destId="{386740F4-A6D4-4123-B9F7-83C0203EA273}" srcOrd="0" destOrd="0" presId="urn:microsoft.com/office/officeart/2005/8/layout/process4"/>
    <dgm:cxn modelId="{8B303CB7-6D02-4F48-B889-8F814E14AA39}" type="presOf" srcId="{1197AFA0-7099-444E-83CF-10D0016BD245}" destId="{6F78569D-894A-4159-BB84-76E2570EDCE0}" srcOrd="0" destOrd="0" presId="urn:microsoft.com/office/officeart/2005/8/layout/process4"/>
    <dgm:cxn modelId="{8340AB44-06AE-4B8E-AB53-5AF0ECD6775B}" type="presOf" srcId="{5AE98798-87CA-4E3B-8793-2FC216A9E4E4}" destId="{FA59E4FA-8D99-4155-A195-226DF3A7247A}" srcOrd="0" destOrd="0" presId="urn:microsoft.com/office/officeart/2005/8/layout/process4"/>
    <dgm:cxn modelId="{9F7D372C-E9E0-4F87-A4FA-72D6FC6C85A4}" srcId="{5AE98798-87CA-4E3B-8793-2FC216A9E4E4}" destId="{7ADC4A22-B25E-43A2-A18B-55EA6677DED5}" srcOrd="2" destOrd="0" parTransId="{5129147E-CC2D-4FBD-A3F0-B225C3132434}" sibTransId="{57E0CE82-6CC9-496A-BB1C-73EE7D77C47D}"/>
    <dgm:cxn modelId="{20AE003B-01F7-4492-A6DD-4D4B49C4DCAD}" srcId="{5AE98798-87CA-4E3B-8793-2FC216A9E4E4}" destId="{A6D4A51A-DC74-465F-8DEF-AE587C11C533}" srcOrd="1" destOrd="0" parTransId="{16E395D9-5A77-4ED3-AA2E-DF4F34EC6647}" sibTransId="{71CE3B21-AD20-4066-89F1-CF625E3525BF}"/>
    <dgm:cxn modelId="{19B13B1B-D008-415D-9F20-5B6AA0A917CF}" type="presOf" srcId="{A6D4A51A-DC74-465F-8DEF-AE587C11C533}" destId="{7E27DE35-F867-41FF-8114-3F4F2BB99CD7}" srcOrd="0" destOrd="0" presId="urn:microsoft.com/office/officeart/2005/8/layout/process4"/>
    <dgm:cxn modelId="{00F5B614-86E7-472A-BF13-13B641116490}" srcId="{5AE98798-87CA-4E3B-8793-2FC216A9E4E4}" destId="{81B8058B-3D3B-4FE8-84B1-644CFD740A8D}" srcOrd="0" destOrd="0" parTransId="{0A4D2D61-20F1-4A86-9BB9-E7832CB716AB}" sibTransId="{D6E75D94-B2C6-4C23-9F05-5E1F6900D8A0}"/>
    <dgm:cxn modelId="{F9769028-E155-4439-AD0A-FB9C2D7DAB60}" srcId="{5AE98798-87CA-4E3B-8793-2FC216A9E4E4}" destId="{1197AFA0-7099-444E-83CF-10D0016BD245}" srcOrd="3" destOrd="0" parTransId="{80380A4C-5FA8-4D58-B6A3-35CEDAF3D283}" sibTransId="{D90EADEB-EB10-47B3-AE32-987227251B37}"/>
    <dgm:cxn modelId="{5440C5F9-560D-409F-B062-5086FCA9C9B2}" type="presOf" srcId="{81B8058B-3D3B-4FE8-84B1-644CFD740A8D}" destId="{73B2C94A-36D6-45AF-B6B0-45AA0B952FF0}" srcOrd="0" destOrd="0" presId="urn:microsoft.com/office/officeart/2005/8/layout/process4"/>
    <dgm:cxn modelId="{A4DCD037-B1D9-4D67-BCA5-AC461E602E23}" type="presParOf" srcId="{FA59E4FA-8D99-4155-A195-226DF3A7247A}" destId="{1615EBBF-AC52-4D68-A95A-838BDD0A791B}" srcOrd="0" destOrd="0" presId="urn:microsoft.com/office/officeart/2005/8/layout/process4"/>
    <dgm:cxn modelId="{C1345443-8184-47BA-AD05-7FC4D031B8CE}" type="presParOf" srcId="{1615EBBF-AC52-4D68-A95A-838BDD0A791B}" destId="{6F78569D-894A-4159-BB84-76E2570EDCE0}" srcOrd="0" destOrd="0" presId="urn:microsoft.com/office/officeart/2005/8/layout/process4"/>
    <dgm:cxn modelId="{2166AEDB-A9B8-4C9C-8BCB-9E55C12B4BB9}" type="presParOf" srcId="{FA59E4FA-8D99-4155-A195-226DF3A7247A}" destId="{45EB0121-E5E6-401B-9F9F-F716AEAB7439}" srcOrd="1" destOrd="0" presId="urn:microsoft.com/office/officeart/2005/8/layout/process4"/>
    <dgm:cxn modelId="{0D6F1315-E8FD-4F93-A4F3-933DAC7DA9AA}" type="presParOf" srcId="{FA59E4FA-8D99-4155-A195-226DF3A7247A}" destId="{7F55A285-9D3C-4105-AD55-12156A5C78B3}" srcOrd="2" destOrd="0" presId="urn:microsoft.com/office/officeart/2005/8/layout/process4"/>
    <dgm:cxn modelId="{CD7B6014-5D31-4408-841A-5A73128A4733}" type="presParOf" srcId="{7F55A285-9D3C-4105-AD55-12156A5C78B3}" destId="{386740F4-A6D4-4123-B9F7-83C0203EA273}" srcOrd="0" destOrd="0" presId="urn:microsoft.com/office/officeart/2005/8/layout/process4"/>
    <dgm:cxn modelId="{3A232195-D73E-47BA-BDF8-C055C8863BDE}" type="presParOf" srcId="{FA59E4FA-8D99-4155-A195-226DF3A7247A}" destId="{F4A9BF9F-54E2-487F-9DB0-22508262FBC0}" srcOrd="3" destOrd="0" presId="urn:microsoft.com/office/officeart/2005/8/layout/process4"/>
    <dgm:cxn modelId="{4AB70736-D8CE-4357-BEB7-DAB39A911E2E}" type="presParOf" srcId="{FA59E4FA-8D99-4155-A195-226DF3A7247A}" destId="{F5EA5CE6-50B0-4CE2-B371-C6B624F7A62F}" srcOrd="4" destOrd="0" presId="urn:microsoft.com/office/officeart/2005/8/layout/process4"/>
    <dgm:cxn modelId="{B1F7CC0B-3F72-4643-A9A2-100867373906}" type="presParOf" srcId="{F5EA5CE6-50B0-4CE2-B371-C6B624F7A62F}" destId="{7E27DE35-F867-41FF-8114-3F4F2BB99CD7}" srcOrd="0" destOrd="0" presId="urn:microsoft.com/office/officeart/2005/8/layout/process4"/>
    <dgm:cxn modelId="{9D0406D9-1749-465F-A01C-DEAEDAD86AC8}" type="presParOf" srcId="{FA59E4FA-8D99-4155-A195-226DF3A7247A}" destId="{3C32946E-7C2B-4F67-976B-8746AAF3B6FB}" srcOrd="5" destOrd="0" presId="urn:microsoft.com/office/officeart/2005/8/layout/process4"/>
    <dgm:cxn modelId="{A8A85E5E-30FC-4A0A-93E8-9A190F2CBE90}" type="presParOf" srcId="{FA59E4FA-8D99-4155-A195-226DF3A7247A}" destId="{5BC24037-274B-4BB4-905F-43427E6BF64F}" srcOrd="6" destOrd="0" presId="urn:microsoft.com/office/officeart/2005/8/layout/process4"/>
    <dgm:cxn modelId="{54E83212-C9E9-4904-8917-F43A477B28F3}" type="presParOf" srcId="{5BC24037-274B-4BB4-905F-43427E6BF64F}" destId="{73B2C94A-36D6-45AF-B6B0-45AA0B952FF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AD18E-A294-4C16-8847-1952995A8294}">
      <dsp:nvSpPr>
        <dsp:cNvPr id="0" name=""/>
        <dsp:cNvSpPr/>
      </dsp:nvSpPr>
      <dsp:spPr>
        <a:xfrm>
          <a:off x="2859741" y="1178698"/>
          <a:ext cx="1063113" cy="921365"/>
        </a:xfrm>
        <a:prstGeom prst="roundRect">
          <a:avLst/>
        </a:prstGeom>
        <a:solidFill>
          <a:srgbClr val="FFFF00">
            <a:alpha val="60000"/>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pitchFamily="34" charset="0"/>
              <a:cs typeface="Arial" pitchFamily="34" charset="0"/>
            </a:rPr>
            <a:t>State Priorities</a:t>
          </a:r>
          <a:endParaRPr lang="en-US" sz="1600" b="1" kern="1200" dirty="0">
            <a:solidFill>
              <a:schemeClr val="tx1"/>
            </a:solidFill>
            <a:latin typeface="Arial" pitchFamily="34" charset="0"/>
            <a:cs typeface="Arial" pitchFamily="34" charset="0"/>
          </a:endParaRPr>
        </a:p>
      </dsp:txBody>
      <dsp:txXfrm>
        <a:off x="2904718" y="1223675"/>
        <a:ext cx="973159" cy="831411"/>
      </dsp:txXfrm>
    </dsp:sp>
    <dsp:sp modelId="{28253CBC-2434-48D7-8BF9-CAE62DCCCA49}">
      <dsp:nvSpPr>
        <dsp:cNvPr id="0" name=""/>
        <dsp:cNvSpPr/>
      </dsp:nvSpPr>
      <dsp:spPr>
        <a:xfrm rot="16289330">
          <a:off x="3212936" y="973508"/>
          <a:ext cx="390818" cy="19926"/>
        </a:xfrm>
        <a:custGeom>
          <a:avLst/>
          <a:gdLst/>
          <a:ahLst/>
          <a:cxnLst/>
          <a:rect l="0" t="0" r="0" b="0"/>
          <a:pathLst>
            <a:path>
              <a:moveTo>
                <a:pt x="0" y="9963"/>
              </a:moveTo>
              <a:lnTo>
                <a:pt x="390818"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98574" y="973701"/>
        <a:ext cx="19540" cy="19540"/>
      </dsp:txXfrm>
    </dsp:sp>
    <dsp:sp modelId="{F39C0D87-8265-4880-9DC8-D0C1388ED5DB}">
      <dsp:nvSpPr>
        <dsp:cNvPr id="0" name=""/>
        <dsp:cNvSpPr/>
      </dsp:nvSpPr>
      <dsp:spPr>
        <a:xfrm>
          <a:off x="2527688" y="-40471"/>
          <a:ext cx="1793002" cy="828629"/>
        </a:xfrm>
        <a:prstGeom prst="roundRect">
          <a:avLst/>
        </a:prstGeom>
        <a:solidFill>
          <a:srgbClr val="893E98">
            <a:alpha val="72941"/>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School Climate</a:t>
          </a:r>
        </a:p>
        <a:p>
          <a:pPr lvl="0" algn="ctr" defTabSz="800100">
            <a:lnSpc>
              <a:spcPct val="90000"/>
            </a:lnSpc>
            <a:spcBef>
              <a:spcPct val="0"/>
            </a:spcBef>
            <a:spcAft>
              <a:spcPct val="35000"/>
            </a:spcAft>
          </a:pPr>
          <a:r>
            <a:rPr lang="en-US" sz="1300" kern="1200" dirty="0" smtClean="0">
              <a:latin typeface="Arial" pitchFamily="34" charset="0"/>
              <a:cs typeface="Arial" pitchFamily="34" charset="0"/>
            </a:rPr>
            <a:t>(suspension and expulsion rates)</a:t>
          </a:r>
          <a:endParaRPr lang="en-US" sz="1300" kern="1200" dirty="0">
            <a:latin typeface="Arial" pitchFamily="34" charset="0"/>
            <a:cs typeface="Arial" pitchFamily="34" charset="0"/>
          </a:endParaRPr>
        </a:p>
      </dsp:txBody>
      <dsp:txXfrm>
        <a:off x="2568138" y="-21"/>
        <a:ext cx="1712102" cy="747729"/>
      </dsp:txXfrm>
    </dsp:sp>
    <dsp:sp modelId="{FAF225FB-95EF-4D05-9DDA-B7CA8B6D4519}">
      <dsp:nvSpPr>
        <dsp:cNvPr id="0" name=""/>
        <dsp:cNvSpPr/>
      </dsp:nvSpPr>
      <dsp:spPr>
        <a:xfrm rot="20222730">
          <a:off x="3830706" y="1239152"/>
          <a:ext cx="964066" cy="19926"/>
        </a:xfrm>
        <a:custGeom>
          <a:avLst/>
          <a:gdLst/>
          <a:ahLst/>
          <a:cxnLst/>
          <a:rect l="0" t="0" r="0" b="0"/>
          <a:pathLst>
            <a:path>
              <a:moveTo>
                <a:pt x="0" y="9963"/>
              </a:moveTo>
              <a:lnTo>
                <a:pt x="964066"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88637" y="1225013"/>
        <a:ext cx="48203" cy="48203"/>
      </dsp:txXfrm>
    </dsp:sp>
    <dsp:sp modelId="{6C725190-B0A6-4491-AEDA-E6C82D67BA78}">
      <dsp:nvSpPr>
        <dsp:cNvPr id="0" name=""/>
        <dsp:cNvSpPr/>
      </dsp:nvSpPr>
      <dsp:spPr>
        <a:xfrm>
          <a:off x="4412172" y="187973"/>
          <a:ext cx="2390041" cy="1025784"/>
        </a:xfrm>
        <a:prstGeom prst="roundRect">
          <a:avLst/>
        </a:prstGeom>
        <a:solidFill>
          <a:srgbClr val="893E98">
            <a:alpha val="72941"/>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Pupil Engagement</a:t>
          </a:r>
        </a:p>
        <a:p>
          <a:pPr lvl="0" algn="ctr" defTabSz="711200">
            <a:lnSpc>
              <a:spcPct val="90000"/>
            </a:lnSpc>
            <a:spcBef>
              <a:spcPct val="0"/>
            </a:spcBef>
            <a:spcAft>
              <a:spcPct val="35000"/>
            </a:spcAft>
          </a:pPr>
          <a:r>
            <a:rPr lang="en-US" sz="1300" kern="1200" dirty="0" smtClean="0">
              <a:latin typeface="Arial" pitchFamily="34" charset="0"/>
              <a:cs typeface="Arial" pitchFamily="34" charset="0"/>
            </a:rPr>
            <a:t>(attendance rates, chronic absenteeism rates, dropout rates, graduation rates) </a:t>
          </a:r>
          <a:endParaRPr lang="en-US" sz="1300" kern="1200" dirty="0">
            <a:latin typeface="Arial" pitchFamily="34" charset="0"/>
            <a:cs typeface="Arial" pitchFamily="34" charset="0"/>
          </a:endParaRPr>
        </a:p>
      </dsp:txBody>
      <dsp:txXfrm>
        <a:off x="4462247" y="238048"/>
        <a:ext cx="2289891" cy="925634"/>
      </dsp:txXfrm>
    </dsp:sp>
    <dsp:sp modelId="{E6A0D371-000A-4CD1-BB1E-345AB7E1660C}">
      <dsp:nvSpPr>
        <dsp:cNvPr id="0" name=""/>
        <dsp:cNvSpPr/>
      </dsp:nvSpPr>
      <dsp:spPr>
        <a:xfrm rot="294556">
          <a:off x="3918441" y="1717345"/>
          <a:ext cx="993068" cy="19926"/>
        </a:xfrm>
        <a:custGeom>
          <a:avLst/>
          <a:gdLst/>
          <a:ahLst/>
          <a:cxnLst/>
          <a:rect l="0" t="0" r="0" b="0"/>
          <a:pathLst>
            <a:path>
              <a:moveTo>
                <a:pt x="0" y="9963"/>
              </a:moveTo>
              <a:lnTo>
                <a:pt x="993068"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0148" y="1702481"/>
        <a:ext cx="49653" cy="49653"/>
      </dsp:txXfrm>
    </dsp:sp>
    <dsp:sp modelId="{74E91FE7-9C0A-4A84-B12B-1C43181BBB2E}">
      <dsp:nvSpPr>
        <dsp:cNvPr id="0" name=""/>
        <dsp:cNvSpPr/>
      </dsp:nvSpPr>
      <dsp:spPr>
        <a:xfrm>
          <a:off x="4897709" y="1458145"/>
          <a:ext cx="1559229" cy="755180"/>
        </a:xfrm>
        <a:prstGeom prst="roundRect">
          <a:avLst/>
        </a:prstGeom>
        <a:solidFill>
          <a:srgbClr val="605AAA">
            <a:alpha val="78824"/>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Basic Services</a:t>
          </a:r>
          <a:endParaRPr lang="en-US" sz="1800" kern="1200" dirty="0">
            <a:latin typeface="Arial" pitchFamily="34" charset="0"/>
            <a:cs typeface="Arial" pitchFamily="34" charset="0"/>
          </a:endParaRPr>
        </a:p>
      </dsp:txBody>
      <dsp:txXfrm>
        <a:off x="4934574" y="1495010"/>
        <a:ext cx="1485499" cy="681450"/>
      </dsp:txXfrm>
    </dsp:sp>
    <dsp:sp modelId="{07CFA28D-1980-4E12-A2DC-6204569F5777}">
      <dsp:nvSpPr>
        <dsp:cNvPr id="0" name=""/>
        <dsp:cNvSpPr/>
      </dsp:nvSpPr>
      <dsp:spPr>
        <a:xfrm rot="1836229">
          <a:off x="3754770" y="2165339"/>
          <a:ext cx="1085166" cy="19926"/>
        </a:xfrm>
        <a:custGeom>
          <a:avLst/>
          <a:gdLst/>
          <a:ahLst/>
          <a:cxnLst/>
          <a:rect l="0" t="0" r="0" b="0"/>
          <a:pathLst>
            <a:path>
              <a:moveTo>
                <a:pt x="0" y="9963"/>
              </a:moveTo>
              <a:lnTo>
                <a:pt x="1085166"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0224" y="2148173"/>
        <a:ext cx="54258" cy="54258"/>
      </dsp:txXfrm>
    </dsp:sp>
    <dsp:sp modelId="{6913A13C-E277-4E0E-865A-7FD093879E0A}">
      <dsp:nvSpPr>
        <dsp:cNvPr id="0" name=""/>
        <dsp:cNvSpPr/>
      </dsp:nvSpPr>
      <dsp:spPr>
        <a:xfrm>
          <a:off x="4478661" y="2366086"/>
          <a:ext cx="1559229" cy="755180"/>
        </a:xfrm>
        <a:prstGeom prst="roundRect">
          <a:avLst/>
        </a:prstGeom>
        <a:solidFill>
          <a:srgbClr val="605AAA">
            <a:alpha val="78824"/>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Other Pupil Outcomes</a:t>
          </a:r>
          <a:endParaRPr lang="en-US" sz="1800" kern="1200" dirty="0">
            <a:latin typeface="Arial" pitchFamily="34" charset="0"/>
            <a:cs typeface="Arial" pitchFamily="34" charset="0"/>
          </a:endParaRPr>
        </a:p>
      </dsp:txBody>
      <dsp:txXfrm>
        <a:off x="4515526" y="2402951"/>
        <a:ext cx="1485499" cy="681450"/>
      </dsp:txXfrm>
    </dsp:sp>
    <dsp:sp modelId="{C4994009-D542-4668-B05C-BC2261802903}">
      <dsp:nvSpPr>
        <dsp:cNvPr id="0" name=""/>
        <dsp:cNvSpPr/>
      </dsp:nvSpPr>
      <dsp:spPr>
        <a:xfrm rot="5410517">
          <a:off x="3221729" y="2257744"/>
          <a:ext cx="335292" cy="19926"/>
        </a:xfrm>
        <a:custGeom>
          <a:avLst/>
          <a:gdLst/>
          <a:ahLst/>
          <a:cxnLst/>
          <a:rect l="0" t="0" r="0" b="0"/>
          <a:pathLst>
            <a:path>
              <a:moveTo>
                <a:pt x="0" y="9963"/>
              </a:moveTo>
              <a:lnTo>
                <a:pt x="335292"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80993" y="2259325"/>
        <a:ext cx="16764" cy="16764"/>
      </dsp:txXfrm>
    </dsp:sp>
    <dsp:sp modelId="{6A52E89E-3E87-406A-AED0-E27ED3574503}">
      <dsp:nvSpPr>
        <dsp:cNvPr id="0" name=""/>
        <dsp:cNvSpPr/>
      </dsp:nvSpPr>
      <dsp:spPr>
        <a:xfrm>
          <a:off x="2435924" y="2435353"/>
          <a:ext cx="1902889" cy="976705"/>
        </a:xfrm>
        <a:prstGeom prst="roundRect">
          <a:avLst/>
        </a:prstGeom>
        <a:solidFill>
          <a:srgbClr val="605AAA">
            <a:alpha val="78824"/>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Implementation of Common Core State Standards</a:t>
          </a:r>
          <a:endParaRPr lang="en-US" sz="1600" kern="1200" dirty="0">
            <a:latin typeface="Arial" pitchFamily="34" charset="0"/>
            <a:cs typeface="Arial" pitchFamily="34" charset="0"/>
          </a:endParaRPr>
        </a:p>
      </dsp:txBody>
      <dsp:txXfrm>
        <a:off x="2483603" y="2483032"/>
        <a:ext cx="1807531" cy="881347"/>
      </dsp:txXfrm>
    </dsp:sp>
    <dsp:sp modelId="{14DA3EC1-4537-4829-B92B-2CA9440F1B2D}">
      <dsp:nvSpPr>
        <dsp:cNvPr id="0" name=""/>
        <dsp:cNvSpPr/>
      </dsp:nvSpPr>
      <dsp:spPr>
        <a:xfrm rot="9188275">
          <a:off x="1988226" y="2087331"/>
          <a:ext cx="997983" cy="19926"/>
        </a:xfrm>
        <a:custGeom>
          <a:avLst/>
          <a:gdLst/>
          <a:ahLst/>
          <a:cxnLst/>
          <a:rect l="0" t="0" r="0" b="0"/>
          <a:pathLst>
            <a:path>
              <a:moveTo>
                <a:pt x="0" y="9963"/>
              </a:moveTo>
              <a:lnTo>
                <a:pt x="997983"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62268" y="2072344"/>
        <a:ext cx="49899" cy="49899"/>
      </dsp:txXfrm>
    </dsp:sp>
    <dsp:sp modelId="{C571904F-1A6E-4087-8E3F-A9482084C7D1}">
      <dsp:nvSpPr>
        <dsp:cNvPr id="0" name=""/>
        <dsp:cNvSpPr/>
      </dsp:nvSpPr>
      <dsp:spPr>
        <a:xfrm>
          <a:off x="723652" y="2218072"/>
          <a:ext cx="1559229" cy="755180"/>
        </a:xfrm>
        <a:prstGeom prst="roundRect">
          <a:avLst/>
        </a:prstGeom>
        <a:solidFill>
          <a:srgbClr val="605AAA">
            <a:alpha val="78824"/>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Parental Involvement</a:t>
          </a:r>
          <a:endParaRPr lang="en-US" sz="1800" kern="1200" dirty="0">
            <a:latin typeface="Arial" pitchFamily="34" charset="0"/>
            <a:cs typeface="Arial" pitchFamily="34" charset="0"/>
          </a:endParaRPr>
        </a:p>
      </dsp:txBody>
      <dsp:txXfrm>
        <a:off x="760517" y="2254937"/>
        <a:ext cx="1485499" cy="681450"/>
      </dsp:txXfrm>
    </dsp:sp>
    <dsp:sp modelId="{82380E8E-FECB-4BA9-B181-463F4F77301D}">
      <dsp:nvSpPr>
        <dsp:cNvPr id="0" name=""/>
        <dsp:cNvSpPr/>
      </dsp:nvSpPr>
      <dsp:spPr>
        <a:xfrm rot="10800000">
          <a:off x="1888027" y="1629417"/>
          <a:ext cx="971713" cy="19926"/>
        </a:xfrm>
        <a:custGeom>
          <a:avLst/>
          <a:gdLst/>
          <a:ahLst/>
          <a:cxnLst/>
          <a:rect l="0" t="0" r="0" b="0"/>
          <a:pathLst>
            <a:path>
              <a:moveTo>
                <a:pt x="0" y="9963"/>
              </a:moveTo>
              <a:lnTo>
                <a:pt x="971713"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49591" y="1615088"/>
        <a:ext cx="48585" cy="48585"/>
      </dsp:txXfrm>
    </dsp:sp>
    <dsp:sp modelId="{051D7A53-3898-4C96-A2B4-64CF4A8965CA}">
      <dsp:nvSpPr>
        <dsp:cNvPr id="0" name=""/>
        <dsp:cNvSpPr/>
      </dsp:nvSpPr>
      <dsp:spPr>
        <a:xfrm>
          <a:off x="328798" y="1261790"/>
          <a:ext cx="1559229" cy="755180"/>
        </a:xfrm>
        <a:prstGeom prst="roundRect">
          <a:avLst/>
        </a:prstGeom>
        <a:solidFill>
          <a:srgbClr val="605AAA">
            <a:alpha val="78824"/>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Course </a:t>
          </a:r>
          <a:br>
            <a:rPr lang="en-US" sz="1800" kern="1200" dirty="0" smtClean="0">
              <a:latin typeface="Arial" pitchFamily="34" charset="0"/>
              <a:cs typeface="Arial" pitchFamily="34" charset="0"/>
            </a:rPr>
          </a:br>
          <a:r>
            <a:rPr lang="en-US" sz="1800" kern="1200" dirty="0" smtClean="0">
              <a:latin typeface="Arial" pitchFamily="34" charset="0"/>
              <a:cs typeface="Arial" pitchFamily="34" charset="0"/>
            </a:rPr>
            <a:t>Access</a:t>
          </a:r>
          <a:endParaRPr lang="en-US" sz="1800" kern="1200" dirty="0">
            <a:latin typeface="Arial" pitchFamily="34" charset="0"/>
            <a:cs typeface="Arial" pitchFamily="34" charset="0"/>
          </a:endParaRPr>
        </a:p>
      </dsp:txBody>
      <dsp:txXfrm>
        <a:off x="365663" y="1298655"/>
        <a:ext cx="1485499" cy="681450"/>
      </dsp:txXfrm>
    </dsp:sp>
    <dsp:sp modelId="{75091EDF-D86D-4FBA-8EBB-7B5B25D6F370}">
      <dsp:nvSpPr>
        <dsp:cNvPr id="0" name=""/>
        <dsp:cNvSpPr/>
      </dsp:nvSpPr>
      <dsp:spPr>
        <a:xfrm rot="12473771">
          <a:off x="2102027" y="1181729"/>
          <a:ext cx="887193" cy="19926"/>
        </a:xfrm>
        <a:custGeom>
          <a:avLst/>
          <a:gdLst/>
          <a:ahLst/>
          <a:cxnLst/>
          <a:rect l="0" t="0" r="0" b="0"/>
          <a:pathLst>
            <a:path>
              <a:moveTo>
                <a:pt x="0" y="9963"/>
              </a:moveTo>
              <a:lnTo>
                <a:pt x="887193" y="99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23444" y="1169512"/>
        <a:ext cx="44359" cy="44359"/>
      </dsp:txXfrm>
    </dsp:sp>
    <dsp:sp modelId="{2D39A5AA-39F9-4688-834C-2EB3E5DB01E9}">
      <dsp:nvSpPr>
        <dsp:cNvPr id="0" name=""/>
        <dsp:cNvSpPr/>
      </dsp:nvSpPr>
      <dsp:spPr>
        <a:xfrm>
          <a:off x="847711" y="327966"/>
          <a:ext cx="1559229" cy="755180"/>
        </a:xfrm>
        <a:prstGeom prst="roundRect">
          <a:avLst/>
        </a:prstGeom>
        <a:solidFill>
          <a:srgbClr val="605AAA">
            <a:alpha val="78824"/>
          </a:srgbClr>
        </a:solidFill>
        <a:ln>
          <a:solidFill>
            <a:schemeClr val="accent1">
              <a:alpha val="54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Pupil Achievement</a:t>
          </a:r>
          <a:endParaRPr lang="en-US" sz="1800" kern="1200" dirty="0">
            <a:latin typeface="Arial" pitchFamily="34" charset="0"/>
            <a:cs typeface="Arial" pitchFamily="34" charset="0"/>
          </a:endParaRPr>
        </a:p>
      </dsp:txBody>
      <dsp:txXfrm>
        <a:off x="884576" y="364831"/>
        <a:ext cx="1485499" cy="68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8569D-894A-4159-BB84-76E2570EDCE0}">
      <dsp:nvSpPr>
        <dsp:cNvPr id="0" name=""/>
        <dsp:cNvSpPr/>
      </dsp:nvSpPr>
      <dsp:spPr>
        <a:xfrm>
          <a:off x="0" y="3562529"/>
          <a:ext cx="6629400" cy="779394"/>
        </a:xfrm>
        <a:prstGeom prst="rect">
          <a:avLst/>
        </a:prstGeom>
        <a:solidFill>
          <a:srgbClr val="9643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Refer families that do not comply with the prescribed directives for legal recourse</a:t>
          </a:r>
          <a:endParaRPr lang="en-US" sz="1800" kern="1200" dirty="0">
            <a:latin typeface="Arial" pitchFamily="34" charset="0"/>
            <a:cs typeface="Arial" pitchFamily="34" charset="0"/>
          </a:endParaRPr>
        </a:p>
      </dsp:txBody>
      <dsp:txXfrm>
        <a:off x="0" y="3562529"/>
        <a:ext cx="6629400" cy="779394"/>
      </dsp:txXfrm>
    </dsp:sp>
    <dsp:sp modelId="{386740F4-A6D4-4123-B9F7-83C0203EA273}">
      <dsp:nvSpPr>
        <dsp:cNvPr id="0" name=""/>
        <dsp:cNvSpPr/>
      </dsp:nvSpPr>
      <dsp:spPr>
        <a:xfrm rot="10800000">
          <a:off x="0" y="2375511"/>
          <a:ext cx="6629400" cy="1198708"/>
        </a:xfrm>
        <a:prstGeom prst="upArrowCallout">
          <a:avLst/>
        </a:prstGeom>
        <a:solidFill>
          <a:srgbClr val="2875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Recommend solutions for school attendance/behavior issues to families that have exhausted school resources</a:t>
          </a:r>
          <a:endParaRPr lang="en-US" sz="1800" kern="1200" dirty="0">
            <a:latin typeface="Arial" pitchFamily="34" charset="0"/>
            <a:cs typeface="Arial" pitchFamily="34" charset="0"/>
          </a:endParaRPr>
        </a:p>
      </dsp:txBody>
      <dsp:txXfrm rot="10800000">
        <a:off x="0" y="2375511"/>
        <a:ext cx="6629400" cy="778884"/>
      </dsp:txXfrm>
    </dsp:sp>
    <dsp:sp modelId="{7E27DE35-F867-41FF-8114-3F4F2BB99CD7}">
      <dsp:nvSpPr>
        <dsp:cNvPr id="0" name=""/>
        <dsp:cNvSpPr/>
      </dsp:nvSpPr>
      <dsp:spPr>
        <a:xfrm rot="10800000">
          <a:off x="0" y="1188494"/>
          <a:ext cx="6629400" cy="1198708"/>
        </a:xfrm>
        <a:prstGeom prst="upArrowCallout">
          <a:avLst/>
        </a:prstGeom>
        <a:solidFill>
          <a:srgbClr val="38B5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Develop coordinated services between school, community, and home to address attendance and behavior issues</a:t>
          </a:r>
          <a:endParaRPr lang="en-US" sz="1800" kern="1200" dirty="0">
            <a:latin typeface="Arial" pitchFamily="34" charset="0"/>
            <a:cs typeface="Arial" pitchFamily="34" charset="0"/>
          </a:endParaRPr>
        </a:p>
      </dsp:txBody>
      <dsp:txXfrm rot="10800000">
        <a:off x="0" y="1188494"/>
        <a:ext cx="6629400" cy="778884"/>
      </dsp:txXfrm>
    </dsp:sp>
    <dsp:sp modelId="{73B2C94A-36D6-45AF-B6B0-45AA0B952FF0}">
      <dsp:nvSpPr>
        <dsp:cNvPr id="0" name=""/>
        <dsp:cNvSpPr/>
      </dsp:nvSpPr>
      <dsp:spPr>
        <a:xfrm rot="10800000">
          <a:off x="0" y="0"/>
          <a:ext cx="6629400" cy="1198708"/>
        </a:xfrm>
        <a:prstGeom prst="upArrowCallout">
          <a:avLst/>
        </a:prstGeom>
        <a:solidFill>
          <a:srgbClr val="CA6F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Enforce compulsory education laws</a:t>
          </a:r>
          <a:endParaRPr lang="en-US" sz="1800" kern="1200" dirty="0">
            <a:latin typeface="Arial" pitchFamily="34" charset="0"/>
            <a:cs typeface="Arial" pitchFamily="34" charset="0"/>
          </a:endParaRPr>
        </a:p>
      </dsp:txBody>
      <dsp:txXfrm rot="10800000">
        <a:off x="0" y="0"/>
        <a:ext cx="6629400" cy="77888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94622-F9F7-4CCA-9F07-D5EFA30BB1AD}"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9CD8B-F6B6-4970-BF17-DAB6A8EE12F1}" type="slidenum">
              <a:rPr lang="en-US" smtClean="0"/>
              <a:t>‹#›</a:t>
            </a:fld>
            <a:endParaRPr lang="en-US"/>
          </a:p>
        </p:txBody>
      </p:sp>
    </p:spTree>
    <p:extLst>
      <p:ext uri="{BB962C8B-B14F-4D97-AF65-F5344CB8AC3E}">
        <p14:creationId xmlns:p14="http://schemas.microsoft.com/office/powerpoint/2010/main" val="81153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7E943E48-F0A5-4FF8-8BF2-D95758831BA0}" type="slidenum">
              <a:rPr lang="en-US" altLang="en-US" sz="1200" smtClean="0"/>
              <a:pPr/>
              <a:t>1</a:t>
            </a:fld>
            <a:endParaRPr lang="en-US" altLang="en-US" sz="1200" smtClean="0"/>
          </a:p>
        </p:txBody>
      </p:sp>
    </p:spTree>
    <p:extLst>
      <p:ext uri="{BB962C8B-B14F-4D97-AF65-F5344CB8AC3E}">
        <p14:creationId xmlns:p14="http://schemas.microsoft.com/office/powerpoint/2010/main" val="172721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090B2FED-9C19-4BD0-ADAA-A83FD7417F95}" type="slidenum">
              <a:rPr lang="en-US" altLang="en-US" smtClean="0">
                <a:latin typeface="Arial" panose="020B0604020202020204" pitchFamily="34" charset="0"/>
              </a:rPr>
              <a:pPr eaLnBrk="1" hangingPunct="1">
                <a:spcBef>
                  <a:spcPct val="0"/>
                </a:spcBef>
              </a:pPr>
              <a:t>18</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2132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4EB7977-C51F-47C6-B0E7-5BD940E5F6D7}" type="slidenum">
              <a:rPr lang="en-US" altLang="en-US" smtClean="0">
                <a:solidFill>
                  <a:srgbClr val="000054"/>
                </a:solidFill>
                <a:latin typeface="Arial" panose="020B0604020202020204" pitchFamily="34" charset="0"/>
              </a:rPr>
              <a:pPr>
                <a:spcBef>
                  <a:spcPct val="0"/>
                </a:spcBef>
              </a:pPr>
              <a:t>19</a:t>
            </a:fld>
            <a:endParaRPr lang="en-US" altLang="en-US" smtClean="0">
              <a:solidFill>
                <a:srgbClr val="000054"/>
              </a:solidFill>
              <a:latin typeface="Arial" panose="020B0604020202020204" pitchFamily="34" charset="0"/>
            </a:endParaRPr>
          </a:p>
        </p:txBody>
      </p:sp>
      <p:sp>
        <p:nvSpPr>
          <p:cNvPr id="35843"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9C5DA358-4298-49BF-8A91-BD5EE9157177}" type="slidenum">
              <a:rPr lang="en-US" altLang="en-US">
                <a:solidFill>
                  <a:srgbClr val="000054"/>
                </a:solidFill>
                <a:latin typeface="Arial" panose="020B0604020202020204" pitchFamily="34" charset="0"/>
              </a:rPr>
              <a:pPr algn="r" eaLnBrk="1" hangingPunct="1">
                <a:spcBef>
                  <a:spcPct val="0"/>
                </a:spcBef>
              </a:pPr>
              <a:t>19</a:t>
            </a:fld>
            <a:endParaRPr lang="en-US" altLang="en-US">
              <a:solidFill>
                <a:srgbClr val="000054"/>
              </a:solidFill>
              <a:latin typeface="Arial" panose="020B0604020202020204" pitchFamily="34" charset="0"/>
            </a:endParaRPr>
          </a:p>
        </p:txBody>
      </p:sp>
      <p:sp>
        <p:nvSpPr>
          <p:cNvPr id="35844" name="Rectangle 2"/>
          <p:cNvSpPr>
            <a:spLocks noGrp="1" noRot="1" noChangeAspect="1" noChangeArrowheads="1" noTextEdit="1"/>
          </p:cNvSpPr>
          <p:nvPr>
            <p:ph type="sldImg"/>
          </p:nvPr>
        </p:nvSpPr>
        <p:spPr>
          <a:xfrm>
            <a:off x="401638" y="692150"/>
            <a:ext cx="6189662" cy="3482975"/>
          </a:xfrm>
          <a:ln/>
        </p:spPr>
      </p:sp>
      <p:sp>
        <p:nvSpPr>
          <p:cNvPr id="35845"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lstStyle/>
          <a:p>
            <a:pPr eaLnBrk="1" hangingPunct="1"/>
            <a:endParaRPr lang="en-US" altLang="en-US" smtClean="0"/>
          </a:p>
        </p:txBody>
      </p:sp>
    </p:spTree>
    <p:extLst>
      <p:ext uri="{BB962C8B-B14F-4D97-AF65-F5344CB8AC3E}">
        <p14:creationId xmlns:p14="http://schemas.microsoft.com/office/powerpoint/2010/main" val="364257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DAFB262B-2A19-456F-BD88-9E0D87DF0AA8}" type="slidenum">
              <a:rPr lang="en-US" altLang="en-US" sz="1200" smtClean="0"/>
              <a:pPr/>
              <a:t>20</a:t>
            </a:fld>
            <a:endParaRPr lang="en-US" altLang="en-US" sz="1200" smtClean="0"/>
          </a:p>
        </p:txBody>
      </p:sp>
    </p:spTree>
    <p:extLst>
      <p:ext uri="{BB962C8B-B14F-4D97-AF65-F5344CB8AC3E}">
        <p14:creationId xmlns:p14="http://schemas.microsoft.com/office/powerpoint/2010/main" val="46504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7881D162-C104-4A49-83EB-90DC60BFF550}" type="slidenum">
              <a:rPr lang="en-US" altLang="en-US" sz="1200" smtClean="0"/>
              <a:pPr/>
              <a:t>27</a:t>
            </a:fld>
            <a:endParaRPr lang="en-US" altLang="en-US" sz="1200" smtClean="0"/>
          </a:p>
        </p:txBody>
      </p:sp>
    </p:spTree>
    <p:extLst>
      <p:ext uri="{BB962C8B-B14F-4D97-AF65-F5344CB8AC3E}">
        <p14:creationId xmlns:p14="http://schemas.microsoft.com/office/powerpoint/2010/main" val="208847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356136B9-C3F3-416F-9C7D-680DD2F380AE}" type="slidenum">
              <a:rPr lang="en-US" altLang="en-US" sz="1200" smtClean="0"/>
              <a:pPr/>
              <a:t>29</a:t>
            </a:fld>
            <a:endParaRPr lang="en-US" altLang="en-US" sz="1200" smtClean="0"/>
          </a:p>
        </p:txBody>
      </p:sp>
    </p:spTree>
    <p:extLst>
      <p:ext uri="{BB962C8B-B14F-4D97-AF65-F5344CB8AC3E}">
        <p14:creationId xmlns:p14="http://schemas.microsoft.com/office/powerpoint/2010/main" val="156890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350A5076-4EE2-4B1C-B2D3-FD299D898AA5}" type="slidenum">
              <a:rPr lang="en-US" altLang="en-US" sz="1200" smtClean="0"/>
              <a:pPr/>
              <a:t>30</a:t>
            </a:fld>
            <a:endParaRPr lang="en-US" altLang="en-US" sz="1200" smtClean="0"/>
          </a:p>
        </p:txBody>
      </p:sp>
    </p:spTree>
    <p:extLst>
      <p:ext uri="{BB962C8B-B14F-4D97-AF65-F5344CB8AC3E}">
        <p14:creationId xmlns:p14="http://schemas.microsoft.com/office/powerpoint/2010/main" val="2047173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502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defRPr>
            </a:lvl1pPr>
            <a:lvl2pPr marL="742950" indent="-285750" defTabSz="931863">
              <a:spcBef>
                <a:spcPct val="30000"/>
              </a:spcBef>
              <a:defRPr sz="1200">
                <a:solidFill>
                  <a:schemeClr val="tx1"/>
                </a:solidFill>
                <a:latin typeface="Times" panose="02020603050405020304" pitchFamily="18" charset="0"/>
              </a:defRPr>
            </a:lvl2pPr>
            <a:lvl3pPr marL="1143000" indent="-228600" defTabSz="931863">
              <a:spcBef>
                <a:spcPct val="30000"/>
              </a:spcBef>
              <a:defRPr sz="1200">
                <a:solidFill>
                  <a:schemeClr val="tx1"/>
                </a:solidFill>
                <a:latin typeface="Times" panose="02020603050405020304" pitchFamily="18" charset="0"/>
              </a:defRPr>
            </a:lvl3pPr>
            <a:lvl4pPr marL="1600200" indent="-228600" defTabSz="931863">
              <a:spcBef>
                <a:spcPct val="30000"/>
              </a:spcBef>
              <a:defRPr sz="1200">
                <a:solidFill>
                  <a:schemeClr val="tx1"/>
                </a:solidFill>
                <a:latin typeface="Times" panose="02020603050405020304" pitchFamily="18" charset="0"/>
              </a:defRPr>
            </a:lvl4pPr>
            <a:lvl5pPr marL="2057400" indent="-228600" defTabSz="931863">
              <a:spcBef>
                <a:spcPct val="30000"/>
              </a:spcBef>
              <a:defRPr sz="1200">
                <a:solidFill>
                  <a:schemeClr val="tx1"/>
                </a:solidFill>
                <a:latin typeface="Times"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D28FF75A-97CF-4F29-89D7-A3478495FA7E}" type="slidenum">
              <a:rPr lang="en-US" altLang="en-US" smtClean="0">
                <a:latin typeface="Arial" panose="020B0604020202020204" pitchFamily="34" charset="0"/>
              </a:rPr>
              <a:pPr eaLnBrk="1" hangingPunct="1">
                <a:spcBef>
                  <a:spcPct val="0"/>
                </a:spcBef>
              </a:pPr>
              <a:t>37</a:t>
            </a:fld>
            <a:endParaRPr lang="en-US" altLang="en-US" smtClean="0">
              <a:latin typeface="Arial" panose="020B0604020202020204" pitchFamily="34" charset="0"/>
            </a:endParaRPr>
          </a:p>
        </p:txBody>
      </p:sp>
      <p:sp>
        <p:nvSpPr>
          <p:cNvPr id="59395"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1" tIns="46816" rIns="93631" bIns="46816"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64AEDBCD-6213-42F8-BE26-C282C8A1E7CF}" type="slidenum">
              <a:rPr lang="en-US" altLang="en-US">
                <a:latin typeface="Arial" panose="020B0604020202020204" pitchFamily="34" charset="0"/>
              </a:rPr>
              <a:pPr algn="r" eaLnBrk="1" hangingPunct="1">
                <a:spcBef>
                  <a:spcPct val="0"/>
                </a:spcBef>
              </a:pPr>
              <a:t>37</a:t>
            </a:fld>
            <a:endParaRPr lang="en-US" altLang="en-US">
              <a:latin typeface="Arial" panose="020B0604020202020204" pitchFamily="34" charset="0"/>
            </a:endParaRPr>
          </a:p>
        </p:txBody>
      </p:sp>
      <p:sp>
        <p:nvSpPr>
          <p:cNvPr id="59396" name="Rectangle 2"/>
          <p:cNvSpPr>
            <a:spLocks noGrp="1" noRot="1" noChangeAspect="1" noChangeArrowheads="1" noTextEdit="1"/>
          </p:cNvSpPr>
          <p:nvPr>
            <p:ph type="sldImg"/>
          </p:nvPr>
        </p:nvSpPr>
        <p:spPr>
          <a:xfrm>
            <a:off x="401638" y="693738"/>
            <a:ext cx="6189662" cy="3482975"/>
          </a:xfrm>
          <a:ln/>
        </p:spPr>
      </p:sp>
      <p:sp>
        <p:nvSpPr>
          <p:cNvPr id="59397"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1" tIns="46816" rIns="93631" bIns="46816"/>
          <a:lstStyle/>
          <a:p>
            <a:pPr eaLnBrk="1" hangingPunct="1"/>
            <a:endParaRPr lang="en-US" altLang="en-US" smtClean="0"/>
          </a:p>
        </p:txBody>
      </p:sp>
    </p:spTree>
    <p:extLst>
      <p:ext uri="{BB962C8B-B14F-4D97-AF65-F5344CB8AC3E}">
        <p14:creationId xmlns:p14="http://schemas.microsoft.com/office/powerpoint/2010/main" val="112574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12813">
              <a:spcBef>
                <a:spcPct val="30000"/>
              </a:spcBef>
              <a:defRPr sz="1200">
                <a:solidFill>
                  <a:schemeClr val="tx1"/>
                </a:solidFill>
                <a:latin typeface="Times" panose="02020603050405020304" pitchFamily="18" charset="0"/>
              </a:defRPr>
            </a:lvl1pPr>
            <a:lvl2pPr marL="742950" indent="-285750" defTabSz="912813">
              <a:spcBef>
                <a:spcPct val="30000"/>
              </a:spcBef>
              <a:defRPr sz="1200">
                <a:solidFill>
                  <a:schemeClr val="tx1"/>
                </a:solidFill>
                <a:latin typeface="Times" panose="02020603050405020304" pitchFamily="18" charset="0"/>
              </a:defRPr>
            </a:lvl2pPr>
            <a:lvl3pPr marL="1143000" indent="-228600" defTabSz="912813">
              <a:spcBef>
                <a:spcPct val="30000"/>
              </a:spcBef>
              <a:defRPr sz="1200">
                <a:solidFill>
                  <a:schemeClr val="tx1"/>
                </a:solidFill>
                <a:latin typeface="Times" panose="02020603050405020304" pitchFamily="18" charset="0"/>
              </a:defRPr>
            </a:lvl3pPr>
            <a:lvl4pPr marL="1600200" indent="-228600" defTabSz="912813">
              <a:spcBef>
                <a:spcPct val="30000"/>
              </a:spcBef>
              <a:defRPr sz="1200">
                <a:solidFill>
                  <a:schemeClr val="tx1"/>
                </a:solidFill>
                <a:latin typeface="Times" panose="02020603050405020304" pitchFamily="18" charset="0"/>
              </a:defRPr>
            </a:lvl4pPr>
            <a:lvl5pPr marL="2057400" indent="-228600" defTabSz="912813">
              <a:spcBef>
                <a:spcPct val="30000"/>
              </a:spcBef>
              <a:defRPr sz="1200">
                <a:solidFill>
                  <a:schemeClr val="tx1"/>
                </a:solidFill>
                <a:latin typeface="Times"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panose="02020603050405020304" pitchFamily="18" charset="0"/>
              </a:defRPr>
            </a:lvl9pPr>
          </a:lstStyle>
          <a:p>
            <a:pPr algn="r">
              <a:spcBef>
                <a:spcPct val="0"/>
              </a:spcBef>
            </a:pPr>
            <a:fld id="{36DF8D62-3ACD-42BB-BE5C-B4F751AA503B}" type="slidenum">
              <a:rPr lang="en-US" altLang="en-US">
                <a:solidFill>
                  <a:srgbClr val="000054"/>
                </a:solidFill>
                <a:latin typeface="Arial" panose="020B0604020202020204" pitchFamily="34" charset="0"/>
              </a:rPr>
              <a:pPr algn="r">
                <a:spcBef>
                  <a:spcPct val="0"/>
                </a:spcBef>
              </a:pPr>
              <a:t>39</a:t>
            </a:fld>
            <a:endParaRPr lang="en-US" altLang="en-US">
              <a:solidFill>
                <a:srgbClr val="000054"/>
              </a:solidFill>
              <a:latin typeface="Arial" panose="020B0604020202020204" pitchFamily="34" charset="0"/>
            </a:endParaRPr>
          </a:p>
        </p:txBody>
      </p:sp>
      <p:sp>
        <p:nvSpPr>
          <p:cNvPr id="62467"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2" tIns="45867" rIns="91732" bIns="45867" anchor="b"/>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lgn="r">
              <a:spcBef>
                <a:spcPct val="0"/>
              </a:spcBef>
            </a:pPr>
            <a:fld id="{6018EAFF-3701-4AA0-B39A-530A6B7AD9C8}" type="slidenum">
              <a:rPr lang="en-US" altLang="en-US">
                <a:solidFill>
                  <a:srgbClr val="000054"/>
                </a:solidFill>
                <a:latin typeface="Arial" panose="020B0604020202020204" pitchFamily="34" charset="0"/>
              </a:rPr>
              <a:pPr algn="r">
                <a:spcBef>
                  <a:spcPct val="0"/>
                </a:spcBef>
              </a:pPr>
              <a:t>39</a:t>
            </a:fld>
            <a:endParaRPr lang="en-US" altLang="en-US">
              <a:solidFill>
                <a:srgbClr val="000054"/>
              </a:solidFill>
              <a:latin typeface="Arial" panose="020B0604020202020204" pitchFamily="34" charset="0"/>
            </a:endParaRPr>
          </a:p>
        </p:txBody>
      </p:sp>
      <p:sp>
        <p:nvSpPr>
          <p:cNvPr id="62468"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2" tIns="45867" rIns="91732" bIns="45867" anchor="b"/>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lgn="r">
              <a:spcBef>
                <a:spcPct val="0"/>
              </a:spcBef>
            </a:pPr>
            <a:fld id="{2149C545-E3AC-4925-B29A-D6BA8285C79F}" type="slidenum">
              <a:rPr lang="en-US" altLang="en-US">
                <a:solidFill>
                  <a:srgbClr val="000054"/>
                </a:solidFill>
                <a:latin typeface="Arial" panose="020B0604020202020204" pitchFamily="34" charset="0"/>
              </a:rPr>
              <a:pPr algn="r">
                <a:spcBef>
                  <a:spcPct val="0"/>
                </a:spcBef>
              </a:pPr>
              <a:t>39</a:t>
            </a:fld>
            <a:endParaRPr lang="en-US" altLang="en-US">
              <a:solidFill>
                <a:srgbClr val="000054"/>
              </a:solidFill>
              <a:latin typeface="Arial" panose="020B0604020202020204" pitchFamily="34" charset="0"/>
            </a:endParaRPr>
          </a:p>
        </p:txBody>
      </p:sp>
      <p:sp>
        <p:nvSpPr>
          <p:cNvPr id="62469" name="Rectangle 2"/>
          <p:cNvSpPr>
            <a:spLocks noGrp="1" noRot="1" noChangeAspect="1" noChangeArrowheads="1" noTextEdit="1"/>
          </p:cNvSpPr>
          <p:nvPr>
            <p:ph type="sldImg"/>
          </p:nvPr>
        </p:nvSpPr>
        <p:spPr>
          <a:xfrm>
            <a:off x="400050" y="692150"/>
            <a:ext cx="6191250" cy="3482975"/>
          </a:xfrm>
          <a:ln/>
        </p:spPr>
      </p:sp>
      <p:sp>
        <p:nvSpPr>
          <p:cNvPr id="62470"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2" tIns="45867" rIns="91732" bIns="45867"/>
          <a:lstStyle/>
          <a:p>
            <a:pPr eaLnBrk="1" hangingPunct="1">
              <a:lnSpc>
                <a:spcPct val="90000"/>
              </a:lnSpc>
            </a:pPr>
            <a:r>
              <a:rPr lang="en-US" altLang="en-US" sz="2400" smtClean="0"/>
              <a:t>Their:</a:t>
            </a:r>
          </a:p>
          <a:p>
            <a:pPr marL="733425" lvl="1" indent="-280988">
              <a:lnSpc>
                <a:spcPct val="90000"/>
              </a:lnSpc>
              <a:buFontTx/>
              <a:buChar char="•"/>
            </a:pPr>
            <a:r>
              <a:rPr lang="en-US" altLang="en-US" sz="2400" smtClean="0"/>
              <a:t>Language</a:t>
            </a:r>
          </a:p>
          <a:p>
            <a:pPr marL="733425" lvl="1" indent="-280988">
              <a:lnSpc>
                <a:spcPct val="90000"/>
              </a:lnSpc>
              <a:buFontTx/>
              <a:buChar char="•"/>
            </a:pPr>
            <a:r>
              <a:rPr lang="en-US" altLang="en-US" sz="2400" smtClean="0"/>
              <a:t>Concerns</a:t>
            </a:r>
          </a:p>
          <a:p>
            <a:pPr marL="733425" lvl="1" indent="-280988">
              <a:lnSpc>
                <a:spcPct val="90000"/>
              </a:lnSpc>
              <a:buFontTx/>
              <a:buChar char="•"/>
            </a:pPr>
            <a:r>
              <a:rPr lang="en-US" altLang="en-US" sz="2400" smtClean="0"/>
              <a:t>Message</a:t>
            </a:r>
          </a:p>
          <a:p>
            <a:pPr marL="733425" lvl="1" indent="-280988">
              <a:lnSpc>
                <a:spcPct val="90000"/>
              </a:lnSpc>
              <a:buFontTx/>
              <a:buChar char="•"/>
            </a:pPr>
            <a:r>
              <a:rPr lang="en-US" altLang="en-US" sz="2400" smtClean="0"/>
              <a:t>Context</a:t>
            </a:r>
          </a:p>
          <a:p>
            <a:pPr marL="733425" lvl="1" indent="-280988">
              <a:lnSpc>
                <a:spcPct val="90000"/>
              </a:lnSpc>
              <a:buFontTx/>
              <a:buChar char="•"/>
            </a:pPr>
            <a:r>
              <a:rPr lang="en-US" altLang="en-US" sz="2400" smtClean="0"/>
              <a:t>Assets</a:t>
            </a:r>
          </a:p>
          <a:p>
            <a:pPr marL="733425" lvl="1" indent="-280988">
              <a:lnSpc>
                <a:spcPct val="90000"/>
              </a:lnSpc>
              <a:buFontTx/>
              <a:buChar char="•"/>
            </a:pPr>
            <a:r>
              <a:rPr lang="en-US" altLang="en-US" sz="2400" smtClean="0"/>
              <a:t>Worries</a:t>
            </a:r>
          </a:p>
          <a:p>
            <a:pPr marL="733425" lvl="1" indent="-280988">
              <a:lnSpc>
                <a:spcPct val="90000"/>
              </a:lnSpc>
              <a:buFontTx/>
              <a:buChar char="•"/>
            </a:pPr>
            <a:r>
              <a:rPr lang="en-US" altLang="en-US" sz="2400" smtClean="0"/>
              <a:t>Challenges</a:t>
            </a:r>
          </a:p>
          <a:p>
            <a:pPr marL="733425" lvl="1" indent="-280988">
              <a:lnSpc>
                <a:spcPct val="90000"/>
              </a:lnSpc>
              <a:buFontTx/>
              <a:buChar char="•"/>
            </a:pPr>
            <a:r>
              <a:rPr lang="en-US" altLang="en-US" sz="2400" smtClean="0"/>
              <a:t>Future</a:t>
            </a:r>
          </a:p>
        </p:txBody>
      </p:sp>
    </p:spTree>
    <p:extLst>
      <p:ext uri="{BB962C8B-B14F-4D97-AF65-F5344CB8AC3E}">
        <p14:creationId xmlns:p14="http://schemas.microsoft.com/office/powerpoint/2010/main" val="107699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E1C6CBC-9EF6-4FFB-92FE-67CD600A21F4}" type="slidenum">
              <a:rPr lang="en-US" altLang="en-US" smtClean="0">
                <a:solidFill>
                  <a:srgbClr val="000054"/>
                </a:solidFill>
                <a:latin typeface="Arial" panose="020B0604020202020204" pitchFamily="34" charset="0"/>
              </a:rPr>
              <a:pPr>
                <a:spcBef>
                  <a:spcPct val="0"/>
                </a:spcBef>
              </a:pPr>
              <a:t>41</a:t>
            </a:fld>
            <a:endParaRPr lang="en-US" altLang="en-US" smtClean="0">
              <a:solidFill>
                <a:srgbClr val="000054"/>
              </a:solidFill>
              <a:latin typeface="Arial" panose="020B0604020202020204" pitchFamily="34" charset="0"/>
            </a:endParaRPr>
          </a:p>
        </p:txBody>
      </p:sp>
      <p:sp>
        <p:nvSpPr>
          <p:cNvPr id="65539"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F6A4FD4A-6FD2-44D9-8A03-083B7BF92F5F}" type="slidenum">
              <a:rPr lang="en-US" altLang="en-US">
                <a:solidFill>
                  <a:srgbClr val="000054"/>
                </a:solidFill>
                <a:latin typeface="Arial" panose="020B0604020202020204" pitchFamily="34" charset="0"/>
              </a:rPr>
              <a:pPr algn="r" eaLnBrk="1" hangingPunct="1">
                <a:spcBef>
                  <a:spcPct val="0"/>
                </a:spcBef>
              </a:pPr>
              <a:t>41</a:t>
            </a:fld>
            <a:endParaRPr lang="en-US" altLang="en-US">
              <a:solidFill>
                <a:srgbClr val="000054"/>
              </a:solidFill>
              <a:latin typeface="Arial" panose="020B0604020202020204" pitchFamily="34" charset="0"/>
            </a:endParaRPr>
          </a:p>
        </p:txBody>
      </p:sp>
      <p:sp>
        <p:nvSpPr>
          <p:cNvPr id="65540" name="Rectangle 2"/>
          <p:cNvSpPr>
            <a:spLocks noGrp="1" noRot="1" noChangeAspect="1" noChangeArrowheads="1" noTextEdit="1"/>
          </p:cNvSpPr>
          <p:nvPr>
            <p:ph type="sldImg"/>
          </p:nvPr>
        </p:nvSpPr>
        <p:spPr>
          <a:xfrm>
            <a:off x="346075" y="695325"/>
            <a:ext cx="6197600" cy="3487738"/>
          </a:xfrm>
          <a:ln/>
        </p:spPr>
      </p:sp>
      <p:sp>
        <p:nvSpPr>
          <p:cNvPr id="65541" name="Rectangle 3"/>
          <p:cNvSpPr>
            <a:spLocks noGrp="1" noChangeArrowheads="1"/>
          </p:cNvSpPr>
          <p:nvPr>
            <p:ph type="body" idx="1"/>
          </p:nvPr>
        </p:nvSpPr>
        <p:spPr>
          <a:xfrm>
            <a:off x="688975" y="4416425"/>
            <a:ext cx="55054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lstStyle/>
          <a:p>
            <a:pPr eaLnBrk="1" hangingPunct="1"/>
            <a:endParaRPr lang="en-US" altLang="en-US" smtClean="0"/>
          </a:p>
        </p:txBody>
      </p:sp>
    </p:spTree>
    <p:extLst>
      <p:ext uri="{BB962C8B-B14F-4D97-AF65-F5344CB8AC3E}">
        <p14:creationId xmlns:p14="http://schemas.microsoft.com/office/powerpoint/2010/main" val="173463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11886CF-960B-4FD3-A7E8-6380E885A8FE}" type="slidenum">
              <a:rPr lang="en-US" altLang="en-US" smtClean="0">
                <a:solidFill>
                  <a:srgbClr val="000054"/>
                </a:solidFill>
                <a:latin typeface="Arial" panose="020B0604020202020204" pitchFamily="34" charset="0"/>
              </a:rPr>
              <a:pPr>
                <a:spcBef>
                  <a:spcPct val="0"/>
                </a:spcBef>
              </a:pPr>
              <a:t>2</a:t>
            </a:fld>
            <a:endParaRPr lang="en-US" altLang="en-US" smtClean="0">
              <a:solidFill>
                <a:srgbClr val="000054"/>
              </a:solidFill>
              <a:latin typeface="Arial" panose="020B0604020202020204" pitchFamily="34" charset="0"/>
            </a:endParaRPr>
          </a:p>
        </p:txBody>
      </p:sp>
    </p:spTree>
    <p:extLst>
      <p:ext uri="{BB962C8B-B14F-4D97-AF65-F5344CB8AC3E}">
        <p14:creationId xmlns:p14="http://schemas.microsoft.com/office/powerpoint/2010/main" val="361587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F791351-13D0-498C-90BF-75AB8EAD5483}" type="slidenum">
              <a:rPr lang="en-US" altLang="en-US" smtClean="0">
                <a:solidFill>
                  <a:srgbClr val="000054"/>
                </a:solidFill>
                <a:latin typeface="Arial" panose="020B0604020202020204" pitchFamily="34" charset="0"/>
              </a:rPr>
              <a:pPr>
                <a:spcBef>
                  <a:spcPct val="0"/>
                </a:spcBef>
              </a:pPr>
              <a:t>42</a:t>
            </a:fld>
            <a:endParaRPr lang="en-US" altLang="en-US" smtClean="0">
              <a:solidFill>
                <a:srgbClr val="000054"/>
              </a:solidFill>
              <a:latin typeface="Arial" panose="020B0604020202020204" pitchFamily="34" charset="0"/>
            </a:endParaRPr>
          </a:p>
        </p:txBody>
      </p:sp>
      <p:sp>
        <p:nvSpPr>
          <p:cNvPr id="67587"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3D3F1D8E-877A-4FAA-8374-3482F60651EB}" type="slidenum">
              <a:rPr lang="en-US" altLang="en-US">
                <a:solidFill>
                  <a:srgbClr val="000054"/>
                </a:solidFill>
                <a:latin typeface="Arial" panose="020B0604020202020204" pitchFamily="34" charset="0"/>
              </a:rPr>
              <a:pPr algn="r" eaLnBrk="1" hangingPunct="1">
                <a:spcBef>
                  <a:spcPct val="0"/>
                </a:spcBef>
              </a:pPr>
              <a:t>42</a:t>
            </a:fld>
            <a:endParaRPr lang="en-US" altLang="en-US">
              <a:solidFill>
                <a:srgbClr val="000054"/>
              </a:solidFill>
              <a:latin typeface="Arial" panose="020B0604020202020204" pitchFamily="34" charset="0"/>
            </a:endParaRPr>
          </a:p>
        </p:txBody>
      </p:sp>
      <p:sp>
        <p:nvSpPr>
          <p:cNvPr id="67588" name="Rectangle 2"/>
          <p:cNvSpPr>
            <a:spLocks noGrp="1" noRot="1" noChangeAspect="1" noChangeArrowheads="1" noTextEdit="1"/>
          </p:cNvSpPr>
          <p:nvPr>
            <p:ph type="sldImg"/>
          </p:nvPr>
        </p:nvSpPr>
        <p:spPr>
          <a:xfrm>
            <a:off x="346075" y="693738"/>
            <a:ext cx="6197600" cy="3487737"/>
          </a:xfrm>
          <a:ln/>
        </p:spPr>
      </p:sp>
      <p:sp>
        <p:nvSpPr>
          <p:cNvPr id="67589" name="Rectangle 3"/>
          <p:cNvSpPr>
            <a:spLocks noGrp="1" noChangeArrowheads="1"/>
          </p:cNvSpPr>
          <p:nvPr>
            <p:ph type="body" idx="1"/>
          </p:nvPr>
        </p:nvSpPr>
        <p:spPr>
          <a:xfrm>
            <a:off x="688975" y="4416425"/>
            <a:ext cx="55054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lstStyle/>
          <a:p>
            <a:pPr eaLnBrk="1" hangingPunct="1"/>
            <a:endParaRPr lang="en-US" altLang="en-US" smtClean="0"/>
          </a:p>
        </p:txBody>
      </p:sp>
    </p:spTree>
    <p:extLst>
      <p:ext uri="{BB962C8B-B14F-4D97-AF65-F5344CB8AC3E}">
        <p14:creationId xmlns:p14="http://schemas.microsoft.com/office/powerpoint/2010/main" val="347294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defRPr>
            </a:lvl1pPr>
            <a:lvl2pPr marL="742950" indent="-285750" defTabSz="931863">
              <a:spcBef>
                <a:spcPct val="30000"/>
              </a:spcBef>
              <a:defRPr sz="1200">
                <a:solidFill>
                  <a:schemeClr val="tx1"/>
                </a:solidFill>
                <a:latin typeface="Times" panose="02020603050405020304" pitchFamily="18" charset="0"/>
              </a:defRPr>
            </a:lvl2pPr>
            <a:lvl3pPr marL="1143000" indent="-228600" defTabSz="931863">
              <a:spcBef>
                <a:spcPct val="30000"/>
              </a:spcBef>
              <a:defRPr sz="1200">
                <a:solidFill>
                  <a:schemeClr val="tx1"/>
                </a:solidFill>
                <a:latin typeface="Times" panose="02020603050405020304" pitchFamily="18" charset="0"/>
              </a:defRPr>
            </a:lvl3pPr>
            <a:lvl4pPr marL="1600200" indent="-228600" defTabSz="931863">
              <a:spcBef>
                <a:spcPct val="30000"/>
              </a:spcBef>
              <a:defRPr sz="1200">
                <a:solidFill>
                  <a:schemeClr val="tx1"/>
                </a:solidFill>
                <a:latin typeface="Times" panose="02020603050405020304" pitchFamily="18" charset="0"/>
              </a:defRPr>
            </a:lvl4pPr>
            <a:lvl5pPr marL="2057400" indent="-228600" defTabSz="931863">
              <a:spcBef>
                <a:spcPct val="30000"/>
              </a:spcBef>
              <a:defRPr sz="1200">
                <a:solidFill>
                  <a:schemeClr val="tx1"/>
                </a:solidFill>
                <a:latin typeface="Times"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7F8B5455-0E21-444A-9D65-4E4404ADC691}" type="slidenum">
              <a:rPr lang="en-US" altLang="en-US" smtClean="0">
                <a:latin typeface="Arial" panose="020B0604020202020204" pitchFamily="34" charset="0"/>
              </a:rPr>
              <a:pPr eaLnBrk="1" hangingPunct="1">
                <a:spcBef>
                  <a:spcPct val="0"/>
                </a:spcBef>
              </a:pPr>
              <a:t>44</a:t>
            </a:fld>
            <a:endParaRPr lang="en-US" altLang="en-US" smtClean="0">
              <a:latin typeface="Arial" panose="020B0604020202020204" pitchFamily="34" charset="0"/>
            </a:endParaRPr>
          </a:p>
        </p:txBody>
      </p:sp>
      <p:sp>
        <p:nvSpPr>
          <p:cNvPr id="70659"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1" tIns="46816" rIns="93631" bIns="46816"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D5915BA2-C3BE-4CBD-B431-B61D6F0A5B96}" type="slidenum">
              <a:rPr lang="en-US" altLang="en-US">
                <a:latin typeface="Arial" panose="020B0604020202020204" pitchFamily="34" charset="0"/>
              </a:rPr>
              <a:pPr algn="r" eaLnBrk="1" hangingPunct="1">
                <a:spcBef>
                  <a:spcPct val="0"/>
                </a:spcBef>
              </a:pPr>
              <a:t>44</a:t>
            </a:fld>
            <a:endParaRPr lang="en-US" altLang="en-US">
              <a:latin typeface="Arial" panose="020B0604020202020204" pitchFamily="34" charset="0"/>
            </a:endParaRPr>
          </a:p>
        </p:txBody>
      </p:sp>
      <p:sp>
        <p:nvSpPr>
          <p:cNvPr id="70660" name="Rectangle 2"/>
          <p:cNvSpPr>
            <a:spLocks noGrp="1" noRot="1" noChangeAspect="1" noChangeArrowheads="1" noTextEdit="1"/>
          </p:cNvSpPr>
          <p:nvPr>
            <p:ph type="sldImg"/>
          </p:nvPr>
        </p:nvSpPr>
        <p:spPr>
          <a:xfrm>
            <a:off x="401638" y="693738"/>
            <a:ext cx="6189662" cy="3482975"/>
          </a:xfrm>
          <a:ln/>
        </p:spPr>
      </p:sp>
      <p:sp>
        <p:nvSpPr>
          <p:cNvPr id="70661"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1" tIns="46816" rIns="93631" bIns="46816"/>
          <a:lstStyle/>
          <a:p>
            <a:pPr eaLnBrk="1" hangingPunct="1"/>
            <a:r>
              <a:rPr lang="en-US" altLang="en-US" sz="2800" smtClean="0"/>
              <a:t>Are we using Positive Behavioral Intervention Supports, or are our actions towards youth counterproductive?</a:t>
            </a:r>
          </a:p>
        </p:txBody>
      </p:sp>
    </p:spTree>
    <p:extLst>
      <p:ext uri="{BB962C8B-B14F-4D97-AF65-F5344CB8AC3E}">
        <p14:creationId xmlns:p14="http://schemas.microsoft.com/office/powerpoint/2010/main" val="356840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74867F1A-58E8-4DBC-BE1A-48C8CDD1EA41}" type="slidenum">
              <a:rPr lang="en-US" altLang="en-US" sz="1200" smtClean="0"/>
              <a:pPr/>
              <a:t>45</a:t>
            </a:fld>
            <a:endParaRPr lang="en-US" altLang="en-US" sz="1200" smtClean="0"/>
          </a:p>
        </p:txBody>
      </p:sp>
    </p:spTree>
    <p:extLst>
      <p:ext uri="{BB962C8B-B14F-4D97-AF65-F5344CB8AC3E}">
        <p14:creationId xmlns:p14="http://schemas.microsoft.com/office/powerpoint/2010/main" val="213092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4523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panose="02020603050405020304" pitchFamily="18" charset="0"/>
              </a:defRPr>
            </a:lvl1pPr>
            <a:lvl2pPr marL="742950" indent="-285750" defTabSz="920750">
              <a:spcBef>
                <a:spcPct val="30000"/>
              </a:spcBef>
              <a:defRPr sz="1200">
                <a:solidFill>
                  <a:schemeClr val="tx1"/>
                </a:solidFill>
                <a:latin typeface="Times" panose="02020603050405020304" pitchFamily="18" charset="0"/>
              </a:defRPr>
            </a:lvl2pPr>
            <a:lvl3pPr marL="1143000" indent="-228600" defTabSz="920750">
              <a:spcBef>
                <a:spcPct val="30000"/>
              </a:spcBef>
              <a:defRPr sz="1200">
                <a:solidFill>
                  <a:schemeClr val="tx1"/>
                </a:solidFill>
                <a:latin typeface="Times" panose="02020603050405020304" pitchFamily="18" charset="0"/>
              </a:defRPr>
            </a:lvl3pPr>
            <a:lvl4pPr marL="1600200" indent="-228600" defTabSz="920750">
              <a:spcBef>
                <a:spcPct val="30000"/>
              </a:spcBef>
              <a:defRPr sz="1200">
                <a:solidFill>
                  <a:schemeClr val="tx1"/>
                </a:solidFill>
                <a:latin typeface="Times" panose="02020603050405020304" pitchFamily="18" charset="0"/>
              </a:defRPr>
            </a:lvl4pPr>
            <a:lvl5pPr marL="2057400" indent="-228600" defTabSz="920750">
              <a:spcBef>
                <a:spcPct val="30000"/>
              </a:spcBef>
              <a:defRPr sz="1200">
                <a:solidFill>
                  <a:schemeClr val="tx1"/>
                </a:solidFill>
                <a:latin typeface="Times"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F242B63-E545-4CEE-8BB6-20A4733B476D}" type="slidenum">
              <a:rPr lang="en-US" altLang="en-US" smtClean="0">
                <a:solidFill>
                  <a:srgbClr val="000054"/>
                </a:solidFill>
                <a:latin typeface="Arial" panose="020B0604020202020204" pitchFamily="34" charset="0"/>
              </a:rPr>
              <a:pPr>
                <a:spcBef>
                  <a:spcPct val="0"/>
                </a:spcBef>
              </a:pPr>
              <a:t>48</a:t>
            </a:fld>
            <a:endParaRPr lang="en-US" altLang="en-US" smtClean="0">
              <a:solidFill>
                <a:srgbClr val="000054"/>
              </a:solidFill>
              <a:latin typeface="Arial" panose="020B0604020202020204" pitchFamily="34" charset="0"/>
            </a:endParaRPr>
          </a:p>
        </p:txBody>
      </p:sp>
      <p:sp>
        <p:nvSpPr>
          <p:cNvPr id="77827"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9" tIns="46305" rIns="92609" bIns="46305" anchor="b"/>
          <a:lstStyle>
            <a:lvl1pPr defTabSz="923925">
              <a:spcBef>
                <a:spcPct val="30000"/>
              </a:spcBef>
              <a:defRPr sz="1200">
                <a:solidFill>
                  <a:schemeClr val="tx1"/>
                </a:solidFill>
                <a:latin typeface="Times" panose="02020603050405020304" pitchFamily="18" charset="0"/>
              </a:defRPr>
            </a:lvl1pPr>
            <a:lvl2pPr marL="742950" indent="-285750" defTabSz="923925">
              <a:spcBef>
                <a:spcPct val="30000"/>
              </a:spcBef>
              <a:defRPr sz="1200">
                <a:solidFill>
                  <a:schemeClr val="tx1"/>
                </a:solidFill>
                <a:latin typeface="Times" panose="02020603050405020304" pitchFamily="18" charset="0"/>
              </a:defRPr>
            </a:lvl2pPr>
            <a:lvl3pPr marL="1143000" indent="-228600" defTabSz="923925">
              <a:spcBef>
                <a:spcPct val="30000"/>
              </a:spcBef>
              <a:defRPr sz="1200">
                <a:solidFill>
                  <a:schemeClr val="tx1"/>
                </a:solidFill>
                <a:latin typeface="Times" panose="02020603050405020304" pitchFamily="18" charset="0"/>
              </a:defRPr>
            </a:lvl3pPr>
            <a:lvl4pPr marL="1600200" indent="-228600" defTabSz="923925">
              <a:spcBef>
                <a:spcPct val="30000"/>
              </a:spcBef>
              <a:defRPr sz="1200">
                <a:solidFill>
                  <a:schemeClr val="tx1"/>
                </a:solidFill>
                <a:latin typeface="Times" panose="02020603050405020304" pitchFamily="18" charset="0"/>
              </a:defRPr>
            </a:lvl4pPr>
            <a:lvl5pPr marL="2057400" indent="-228600" defTabSz="923925">
              <a:spcBef>
                <a:spcPct val="30000"/>
              </a:spcBef>
              <a:defRPr sz="1200">
                <a:solidFill>
                  <a:schemeClr val="tx1"/>
                </a:solidFill>
                <a:latin typeface="Times"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panose="02020603050405020304" pitchFamily="18" charset="0"/>
              </a:defRPr>
            </a:lvl9pPr>
          </a:lstStyle>
          <a:p>
            <a:pPr algn="r">
              <a:spcBef>
                <a:spcPct val="0"/>
              </a:spcBef>
            </a:pPr>
            <a:fld id="{E2318ABC-D266-48CD-AD0B-BDE1A154DA67}" type="slidenum">
              <a:rPr lang="en-US" altLang="en-US">
                <a:solidFill>
                  <a:srgbClr val="000054"/>
                </a:solidFill>
                <a:latin typeface="Arial" panose="020B0604020202020204" pitchFamily="34" charset="0"/>
              </a:rPr>
              <a:pPr algn="r">
                <a:spcBef>
                  <a:spcPct val="0"/>
                </a:spcBef>
              </a:pPr>
              <a:t>48</a:t>
            </a:fld>
            <a:endParaRPr lang="en-US" altLang="en-US">
              <a:solidFill>
                <a:srgbClr val="000054"/>
              </a:solidFill>
              <a:latin typeface="Arial" panose="020B0604020202020204" pitchFamily="34" charset="0"/>
            </a:endParaRPr>
          </a:p>
        </p:txBody>
      </p:sp>
      <p:sp>
        <p:nvSpPr>
          <p:cNvPr id="77828" name="Rectangle 2"/>
          <p:cNvSpPr>
            <a:spLocks noGrp="1" noRot="1" noChangeAspect="1" noChangeArrowheads="1" noTextEdit="1"/>
          </p:cNvSpPr>
          <p:nvPr>
            <p:ph type="sldImg"/>
          </p:nvPr>
        </p:nvSpPr>
        <p:spPr>
          <a:xfrm>
            <a:off x="403225" y="693738"/>
            <a:ext cx="6191250" cy="3482975"/>
          </a:xfrm>
          <a:ln/>
        </p:spPr>
      </p:sp>
      <p:sp>
        <p:nvSpPr>
          <p:cNvPr id="77829"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9" tIns="46305" rIns="92609" bIns="46305"/>
          <a:lstStyle/>
          <a:p>
            <a:pPr eaLnBrk="1" hangingPunct="1"/>
            <a:endParaRPr lang="en-US" altLang="en-US" smtClean="0"/>
          </a:p>
        </p:txBody>
      </p:sp>
    </p:spTree>
    <p:extLst>
      <p:ext uri="{BB962C8B-B14F-4D97-AF65-F5344CB8AC3E}">
        <p14:creationId xmlns:p14="http://schemas.microsoft.com/office/powerpoint/2010/main" val="2746910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39CBD197-5337-4ACD-8F04-D5012C417A82}" type="slidenum">
              <a:rPr lang="en-US" altLang="en-US" sz="1200" smtClean="0"/>
              <a:pPr/>
              <a:t>51</a:t>
            </a:fld>
            <a:endParaRPr lang="en-US" altLang="en-US" sz="1200" smtClean="0"/>
          </a:p>
        </p:txBody>
      </p:sp>
    </p:spTree>
    <p:extLst>
      <p:ext uri="{BB962C8B-B14F-4D97-AF65-F5344CB8AC3E}">
        <p14:creationId xmlns:p14="http://schemas.microsoft.com/office/powerpoint/2010/main" val="240161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C59C8B27-4EFB-4D55-9FCE-D6F4AC9BCBFC}" type="slidenum">
              <a:rPr lang="en-US" altLang="en-US" sz="1200" smtClean="0"/>
              <a:pPr/>
              <a:t>52</a:t>
            </a:fld>
            <a:endParaRPr lang="en-US" altLang="en-US" sz="1200" smtClean="0"/>
          </a:p>
        </p:txBody>
      </p:sp>
    </p:spTree>
    <p:extLst>
      <p:ext uri="{BB962C8B-B14F-4D97-AF65-F5344CB8AC3E}">
        <p14:creationId xmlns:p14="http://schemas.microsoft.com/office/powerpoint/2010/main" val="3346184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360F0727-6E20-403A-999E-902145A53462}" type="slidenum">
              <a:rPr lang="en-US" altLang="en-US" sz="1200" smtClean="0"/>
              <a:pPr/>
              <a:t>53</a:t>
            </a:fld>
            <a:endParaRPr lang="en-US" altLang="en-US" sz="1200" smtClean="0"/>
          </a:p>
        </p:txBody>
      </p:sp>
    </p:spTree>
    <p:extLst>
      <p:ext uri="{BB962C8B-B14F-4D97-AF65-F5344CB8AC3E}">
        <p14:creationId xmlns:p14="http://schemas.microsoft.com/office/powerpoint/2010/main" val="2186617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panose="02020603050405020304" pitchFamily="18" charset="0"/>
              </a:defRPr>
            </a:lvl1pPr>
            <a:lvl2pPr marL="742950" indent="-285750" defTabSz="920750">
              <a:spcBef>
                <a:spcPct val="30000"/>
              </a:spcBef>
              <a:defRPr sz="1200">
                <a:solidFill>
                  <a:schemeClr val="tx1"/>
                </a:solidFill>
                <a:latin typeface="Times" panose="02020603050405020304" pitchFamily="18" charset="0"/>
              </a:defRPr>
            </a:lvl2pPr>
            <a:lvl3pPr marL="1143000" indent="-228600" defTabSz="920750">
              <a:spcBef>
                <a:spcPct val="30000"/>
              </a:spcBef>
              <a:defRPr sz="1200">
                <a:solidFill>
                  <a:schemeClr val="tx1"/>
                </a:solidFill>
                <a:latin typeface="Times" panose="02020603050405020304" pitchFamily="18" charset="0"/>
              </a:defRPr>
            </a:lvl3pPr>
            <a:lvl4pPr marL="1600200" indent="-228600" defTabSz="920750">
              <a:spcBef>
                <a:spcPct val="30000"/>
              </a:spcBef>
              <a:defRPr sz="1200">
                <a:solidFill>
                  <a:schemeClr val="tx1"/>
                </a:solidFill>
                <a:latin typeface="Times" panose="02020603050405020304" pitchFamily="18" charset="0"/>
              </a:defRPr>
            </a:lvl4pPr>
            <a:lvl5pPr marL="2057400" indent="-228600" defTabSz="920750">
              <a:spcBef>
                <a:spcPct val="30000"/>
              </a:spcBef>
              <a:defRPr sz="1200">
                <a:solidFill>
                  <a:schemeClr val="tx1"/>
                </a:solidFill>
                <a:latin typeface="Times"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E8C3831-9C3C-43A2-96A9-F62E00F5844D}" type="slidenum">
              <a:rPr lang="en-US" altLang="en-US" smtClean="0">
                <a:solidFill>
                  <a:srgbClr val="000054"/>
                </a:solidFill>
                <a:latin typeface="Arial" panose="020B0604020202020204" pitchFamily="34" charset="0"/>
              </a:rPr>
              <a:pPr>
                <a:spcBef>
                  <a:spcPct val="0"/>
                </a:spcBef>
              </a:pPr>
              <a:t>55</a:t>
            </a:fld>
            <a:endParaRPr lang="en-US" altLang="en-US" smtClean="0">
              <a:solidFill>
                <a:srgbClr val="000054"/>
              </a:solidFill>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9879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7D1A7D51-0A66-4BAA-B488-D6FAD9EEA358}" type="slidenum">
              <a:rPr lang="en-US" altLang="en-US" sz="1200" smtClean="0"/>
              <a:pPr/>
              <a:t>58</a:t>
            </a:fld>
            <a:endParaRPr lang="en-US" altLang="en-US" sz="1200" smtClean="0"/>
          </a:p>
        </p:txBody>
      </p:sp>
    </p:spTree>
    <p:extLst>
      <p:ext uri="{BB962C8B-B14F-4D97-AF65-F5344CB8AC3E}">
        <p14:creationId xmlns:p14="http://schemas.microsoft.com/office/powerpoint/2010/main" val="423875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C261345F-2FEF-43C3-83B9-1980904537B7}" type="slidenum">
              <a:rPr lang="en-US" altLang="en-US" sz="1200" smtClean="0"/>
              <a:pPr/>
              <a:t>3</a:t>
            </a:fld>
            <a:endParaRPr lang="en-US" altLang="en-US" sz="1200" smtClean="0"/>
          </a:p>
        </p:txBody>
      </p:sp>
      <p:sp>
        <p:nvSpPr>
          <p:cNvPr id="11267"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6" tIns="46379" rIns="92756" bIns="46379" anchor="b"/>
          <a:lstStyle>
            <a:lvl1pPr defTabSz="927100">
              <a:defRPr sz="1300">
                <a:solidFill>
                  <a:srgbClr val="000054"/>
                </a:solidFill>
                <a:latin typeface="Arial" panose="020B0604020202020204" pitchFamily="34" charset="0"/>
                <a:cs typeface="Arial" panose="020B0604020202020204" pitchFamily="34" charset="0"/>
              </a:defRPr>
            </a:lvl1pPr>
            <a:lvl2pPr marL="750888" indent="-288925" defTabSz="927100">
              <a:defRPr sz="1300">
                <a:solidFill>
                  <a:srgbClr val="000054"/>
                </a:solidFill>
                <a:latin typeface="Arial" panose="020B0604020202020204" pitchFamily="34" charset="0"/>
                <a:cs typeface="Arial" panose="020B0604020202020204" pitchFamily="34" charset="0"/>
              </a:defRPr>
            </a:lvl2pPr>
            <a:lvl3pPr marL="1155700" indent="-231775" defTabSz="927100">
              <a:defRPr sz="1300">
                <a:solidFill>
                  <a:srgbClr val="000054"/>
                </a:solidFill>
                <a:latin typeface="Arial" panose="020B0604020202020204" pitchFamily="34" charset="0"/>
                <a:cs typeface="Arial" panose="020B0604020202020204" pitchFamily="34" charset="0"/>
              </a:defRPr>
            </a:lvl3pPr>
            <a:lvl4pPr marL="1617663" indent="-230188" defTabSz="927100">
              <a:defRPr sz="1300">
                <a:solidFill>
                  <a:srgbClr val="000054"/>
                </a:solidFill>
                <a:latin typeface="Arial" panose="020B0604020202020204" pitchFamily="34" charset="0"/>
                <a:cs typeface="Arial" panose="020B0604020202020204" pitchFamily="34" charset="0"/>
              </a:defRPr>
            </a:lvl4pPr>
            <a:lvl5pPr marL="2079625" indent="-230188" defTabSz="927100">
              <a:defRPr sz="1300">
                <a:solidFill>
                  <a:srgbClr val="000054"/>
                </a:solidFill>
                <a:latin typeface="Arial" panose="020B0604020202020204" pitchFamily="34" charset="0"/>
                <a:cs typeface="Arial" panose="020B0604020202020204" pitchFamily="34" charset="0"/>
              </a:defRPr>
            </a:lvl5pPr>
            <a:lvl6pPr marL="25368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940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512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9084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pPr algn="r" eaLnBrk="1" hangingPunct="1"/>
            <a:fld id="{5BA7CC29-CB58-466E-90AC-55A6451AD02F}" type="slidenum">
              <a:rPr lang="en-US" altLang="en-US" sz="1200">
                <a:solidFill>
                  <a:schemeClr val="tx1"/>
                </a:solidFill>
              </a:rPr>
              <a:pPr algn="r" eaLnBrk="1" hangingPunct="1"/>
              <a:t>3</a:t>
            </a:fld>
            <a:endParaRPr lang="en-US" altLang="en-US" sz="1200">
              <a:solidFill>
                <a:schemeClr val="tx1"/>
              </a:solidFill>
            </a:endParaRPr>
          </a:p>
        </p:txBody>
      </p:sp>
      <p:sp>
        <p:nvSpPr>
          <p:cNvPr id="11268" name="Rectangle 2"/>
          <p:cNvSpPr>
            <a:spLocks noGrp="1" noRot="1" noChangeAspect="1" noChangeArrowheads="1" noTextEdit="1"/>
          </p:cNvSpPr>
          <p:nvPr>
            <p:ph type="sldImg"/>
          </p:nvPr>
        </p:nvSpPr>
        <p:spPr>
          <a:xfrm>
            <a:off x="400050" y="693738"/>
            <a:ext cx="6191250" cy="3482975"/>
          </a:xfrm>
          <a:ln/>
        </p:spPr>
      </p:sp>
      <p:sp>
        <p:nvSpPr>
          <p:cNvPr id="11269" name="Rectangle 3"/>
          <p:cNvSpPr>
            <a:spLocks noGrp="1" noChangeArrowheads="1"/>
          </p:cNvSpPr>
          <p:nvPr>
            <p:ph type="body" idx="1"/>
          </p:nvPr>
        </p:nvSpPr>
        <p:spPr>
          <a:xfrm>
            <a:off x="922338" y="4410075"/>
            <a:ext cx="5140325"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94" tIns="47097" rIns="94194" bIns="47097"/>
          <a:lstStyle/>
          <a:p>
            <a:endParaRPr lang="en-US" altLang="en-US" smtClean="0"/>
          </a:p>
        </p:txBody>
      </p:sp>
    </p:spTree>
    <p:extLst>
      <p:ext uri="{BB962C8B-B14F-4D97-AF65-F5344CB8AC3E}">
        <p14:creationId xmlns:p14="http://schemas.microsoft.com/office/powerpoint/2010/main" val="1958898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panose="02020603050405020304" pitchFamily="18" charset="0"/>
              </a:defRPr>
            </a:lvl1pPr>
            <a:lvl2pPr marL="742950" indent="-285750" defTabSz="920750">
              <a:spcBef>
                <a:spcPct val="30000"/>
              </a:spcBef>
              <a:defRPr sz="1200">
                <a:solidFill>
                  <a:schemeClr val="tx1"/>
                </a:solidFill>
                <a:latin typeface="Times" panose="02020603050405020304" pitchFamily="18" charset="0"/>
              </a:defRPr>
            </a:lvl2pPr>
            <a:lvl3pPr marL="1143000" indent="-228600" defTabSz="920750">
              <a:spcBef>
                <a:spcPct val="30000"/>
              </a:spcBef>
              <a:defRPr sz="1200">
                <a:solidFill>
                  <a:schemeClr val="tx1"/>
                </a:solidFill>
                <a:latin typeface="Times" panose="02020603050405020304" pitchFamily="18" charset="0"/>
              </a:defRPr>
            </a:lvl3pPr>
            <a:lvl4pPr marL="1600200" indent="-228600" defTabSz="920750">
              <a:spcBef>
                <a:spcPct val="30000"/>
              </a:spcBef>
              <a:defRPr sz="1200">
                <a:solidFill>
                  <a:schemeClr val="tx1"/>
                </a:solidFill>
                <a:latin typeface="Times" panose="02020603050405020304" pitchFamily="18" charset="0"/>
              </a:defRPr>
            </a:lvl4pPr>
            <a:lvl5pPr marL="2057400" indent="-228600" defTabSz="920750">
              <a:spcBef>
                <a:spcPct val="30000"/>
              </a:spcBef>
              <a:defRPr sz="1200">
                <a:solidFill>
                  <a:schemeClr val="tx1"/>
                </a:solidFill>
                <a:latin typeface="Times"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4D5D6AE-D149-4B84-BB07-F1631CA3C3A5}" type="slidenum">
              <a:rPr lang="en-US" altLang="en-US" smtClean="0">
                <a:solidFill>
                  <a:srgbClr val="000054"/>
                </a:solidFill>
                <a:latin typeface="Arial" panose="020B0604020202020204" pitchFamily="34" charset="0"/>
              </a:rPr>
              <a:pPr>
                <a:spcBef>
                  <a:spcPct val="0"/>
                </a:spcBef>
              </a:pPr>
              <a:t>59</a:t>
            </a:fld>
            <a:endParaRPr lang="en-US" altLang="en-US" smtClean="0">
              <a:solidFill>
                <a:srgbClr val="000054"/>
              </a:solidFill>
              <a:latin typeface="Arial" panose="020B0604020202020204"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84853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09E8922-0F9A-4410-B160-AF4FBB34054E}" type="slidenum">
              <a:rPr lang="en-US" altLang="en-US" smtClean="0">
                <a:solidFill>
                  <a:srgbClr val="000054"/>
                </a:solidFill>
                <a:latin typeface="Arial" panose="020B0604020202020204" pitchFamily="34" charset="0"/>
              </a:rPr>
              <a:pPr>
                <a:spcBef>
                  <a:spcPct val="0"/>
                </a:spcBef>
              </a:pPr>
              <a:t>60</a:t>
            </a:fld>
            <a:endParaRPr lang="en-US" altLang="en-US" smtClean="0">
              <a:solidFill>
                <a:srgbClr val="000054"/>
              </a:solidFill>
              <a:latin typeface="Arial" panose="020B0604020202020204" pitchFamily="34" charset="0"/>
            </a:endParaRPr>
          </a:p>
        </p:txBody>
      </p:sp>
    </p:spTree>
    <p:extLst>
      <p:ext uri="{BB962C8B-B14F-4D97-AF65-F5344CB8AC3E}">
        <p14:creationId xmlns:p14="http://schemas.microsoft.com/office/powerpoint/2010/main" val="4205359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7DF0972-DADC-43F7-9EA2-C415AB67E166}" type="slidenum">
              <a:rPr lang="en-US" altLang="en-US" smtClean="0">
                <a:solidFill>
                  <a:srgbClr val="000054"/>
                </a:solidFill>
                <a:latin typeface="Arial" panose="020B0604020202020204" pitchFamily="34" charset="0"/>
              </a:rPr>
              <a:pPr>
                <a:spcBef>
                  <a:spcPct val="0"/>
                </a:spcBef>
              </a:pPr>
              <a:t>62</a:t>
            </a:fld>
            <a:endParaRPr lang="en-US" altLang="en-US" smtClean="0">
              <a:solidFill>
                <a:srgbClr val="000054"/>
              </a:solidFill>
              <a:latin typeface="Arial" panose="020B0604020202020204" pitchFamily="34" charset="0"/>
            </a:endParaRPr>
          </a:p>
        </p:txBody>
      </p:sp>
    </p:spTree>
    <p:extLst>
      <p:ext uri="{BB962C8B-B14F-4D97-AF65-F5344CB8AC3E}">
        <p14:creationId xmlns:p14="http://schemas.microsoft.com/office/powerpoint/2010/main" val="76777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72E6C15F-4243-453C-9D2D-7CF11A108A21}" type="slidenum">
              <a:rPr lang="en-US" altLang="en-US" sz="1200" smtClean="0"/>
              <a:pPr/>
              <a:t>64</a:t>
            </a:fld>
            <a:endParaRPr lang="en-US" altLang="en-US" sz="1200" smtClean="0"/>
          </a:p>
        </p:txBody>
      </p:sp>
    </p:spTree>
    <p:extLst>
      <p:ext uri="{BB962C8B-B14F-4D97-AF65-F5344CB8AC3E}">
        <p14:creationId xmlns:p14="http://schemas.microsoft.com/office/powerpoint/2010/main" val="2993285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F2A04C8-67AA-4E44-BBC7-10FD2B50942E}" type="slidenum">
              <a:rPr lang="en-US" altLang="en-US" smtClean="0">
                <a:solidFill>
                  <a:srgbClr val="000054"/>
                </a:solidFill>
                <a:latin typeface="Arial" panose="020B0604020202020204" pitchFamily="34" charset="0"/>
              </a:rPr>
              <a:pPr>
                <a:spcBef>
                  <a:spcPct val="0"/>
                </a:spcBef>
              </a:pPr>
              <a:t>65</a:t>
            </a:fld>
            <a:endParaRPr lang="en-US" altLang="en-US" smtClean="0">
              <a:solidFill>
                <a:srgbClr val="000054"/>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80479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306B7D9A-52BE-4EF7-8DBA-FE4729655BBF}" type="slidenum">
              <a:rPr lang="en-US" altLang="en-US" smtClean="0">
                <a:latin typeface="Arial" panose="020B0604020202020204" pitchFamily="34" charset="0"/>
              </a:rPr>
              <a:pPr eaLnBrk="1" hangingPunct="1">
                <a:spcBef>
                  <a:spcPct val="0"/>
                </a:spcBef>
              </a:pPr>
              <a:t>66</a:t>
            </a:fld>
            <a:endParaRPr lang="en-US" altLang="en-US" smtClean="0">
              <a:latin typeface="Arial" panose="020B0604020202020204"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36487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8BF74D9E-765C-4E91-A53C-E597769A2DC3}" type="slidenum">
              <a:rPr lang="en-US" altLang="en-US" sz="1200" smtClean="0"/>
              <a:pPr/>
              <a:t>69</a:t>
            </a:fld>
            <a:endParaRPr lang="en-US" altLang="en-US" sz="1200" smtClean="0"/>
          </a:p>
        </p:txBody>
      </p:sp>
    </p:spTree>
    <p:extLst>
      <p:ext uri="{BB962C8B-B14F-4D97-AF65-F5344CB8AC3E}">
        <p14:creationId xmlns:p14="http://schemas.microsoft.com/office/powerpoint/2010/main" val="1568629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A9914858-E1D4-4EDA-B60B-EBCFE7517563}" type="slidenum">
              <a:rPr lang="en-US" altLang="en-US" sz="1200" smtClean="0"/>
              <a:pPr/>
              <a:t>73</a:t>
            </a:fld>
            <a:endParaRPr lang="en-US" altLang="en-US" sz="1200" smtClean="0"/>
          </a:p>
        </p:txBody>
      </p:sp>
    </p:spTree>
    <p:extLst>
      <p:ext uri="{BB962C8B-B14F-4D97-AF65-F5344CB8AC3E}">
        <p14:creationId xmlns:p14="http://schemas.microsoft.com/office/powerpoint/2010/main" val="3674024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CCC3EDC6-03C8-4C11-9330-B8E60A7B2F32}" type="slidenum">
              <a:rPr lang="en-US" altLang="en-US" sz="1200" smtClean="0"/>
              <a:pPr/>
              <a:t>74</a:t>
            </a:fld>
            <a:endParaRPr lang="en-US" altLang="en-US" sz="1200" smtClean="0"/>
          </a:p>
        </p:txBody>
      </p:sp>
    </p:spTree>
    <p:extLst>
      <p:ext uri="{BB962C8B-B14F-4D97-AF65-F5344CB8AC3E}">
        <p14:creationId xmlns:p14="http://schemas.microsoft.com/office/powerpoint/2010/main" val="2312081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panose="02020603050405020304" pitchFamily="18" charset="0"/>
              </a:defRPr>
            </a:lvl1pPr>
            <a:lvl2pPr marL="742950" indent="-285750" defTabSz="920750">
              <a:spcBef>
                <a:spcPct val="30000"/>
              </a:spcBef>
              <a:defRPr sz="1200">
                <a:solidFill>
                  <a:schemeClr val="tx1"/>
                </a:solidFill>
                <a:latin typeface="Times" panose="02020603050405020304" pitchFamily="18" charset="0"/>
              </a:defRPr>
            </a:lvl2pPr>
            <a:lvl3pPr marL="1143000" indent="-228600" defTabSz="920750">
              <a:spcBef>
                <a:spcPct val="30000"/>
              </a:spcBef>
              <a:defRPr sz="1200">
                <a:solidFill>
                  <a:schemeClr val="tx1"/>
                </a:solidFill>
                <a:latin typeface="Times" panose="02020603050405020304" pitchFamily="18" charset="0"/>
              </a:defRPr>
            </a:lvl3pPr>
            <a:lvl4pPr marL="1600200" indent="-228600" defTabSz="920750">
              <a:spcBef>
                <a:spcPct val="30000"/>
              </a:spcBef>
              <a:defRPr sz="1200">
                <a:solidFill>
                  <a:schemeClr val="tx1"/>
                </a:solidFill>
                <a:latin typeface="Times" panose="02020603050405020304" pitchFamily="18" charset="0"/>
              </a:defRPr>
            </a:lvl4pPr>
            <a:lvl5pPr marL="2057400" indent="-228600" defTabSz="920750">
              <a:spcBef>
                <a:spcPct val="30000"/>
              </a:spcBef>
              <a:defRPr sz="1200">
                <a:solidFill>
                  <a:schemeClr val="tx1"/>
                </a:solidFill>
                <a:latin typeface="Times"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E417D674-61A0-4697-BA17-C44AF2C4F4CF}" type="slidenum">
              <a:rPr lang="en-US" altLang="en-US" smtClean="0">
                <a:latin typeface="Arial" panose="020B0604020202020204" pitchFamily="34" charset="0"/>
              </a:rPr>
              <a:pPr eaLnBrk="1" hangingPunct="1">
                <a:spcBef>
                  <a:spcPct val="0"/>
                </a:spcBef>
              </a:pPr>
              <a:t>75</a:t>
            </a:fld>
            <a:endParaRPr lang="en-US" altLang="en-US" smtClean="0">
              <a:latin typeface="Arial" panose="020B0604020202020204" pitchFamily="34" charset="0"/>
            </a:endParaRPr>
          </a:p>
        </p:txBody>
      </p:sp>
      <p:sp>
        <p:nvSpPr>
          <p:cNvPr id="120835" name="Rectangle 2"/>
          <p:cNvSpPr>
            <a:spLocks noGrp="1" noRot="1" noChangeAspect="1" noChangeArrowheads="1" noTextEdit="1"/>
          </p:cNvSpPr>
          <p:nvPr>
            <p:ph type="sldImg"/>
          </p:nvPr>
        </p:nvSpPr>
        <p:spPr>
          <a:xfrm>
            <a:off x="825500" y="835025"/>
            <a:ext cx="6186488" cy="3481388"/>
          </a:xfrm>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extLst>
      <p:ext uri="{BB962C8B-B14F-4D97-AF65-F5344CB8AC3E}">
        <p14:creationId xmlns:p14="http://schemas.microsoft.com/office/powerpoint/2010/main" val="211661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197A99F1-8C0E-43C6-84CC-B3C0CEE735DD}" type="slidenum">
              <a:rPr lang="en-US" altLang="en-US" sz="1200" smtClean="0"/>
              <a:pPr/>
              <a:t>7</a:t>
            </a:fld>
            <a:endParaRPr lang="en-US" altLang="en-US" sz="1200" smtClean="0"/>
          </a:p>
        </p:txBody>
      </p:sp>
    </p:spTree>
    <p:extLst>
      <p:ext uri="{BB962C8B-B14F-4D97-AF65-F5344CB8AC3E}">
        <p14:creationId xmlns:p14="http://schemas.microsoft.com/office/powerpoint/2010/main" val="288021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1C4FD170-369D-4D25-9A14-216F2805B1C7}" type="slidenum">
              <a:rPr lang="en-US" altLang="en-US" sz="1200" smtClean="0"/>
              <a:pPr/>
              <a:t>9</a:t>
            </a:fld>
            <a:endParaRPr lang="en-US" altLang="en-US" sz="1200" smtClean="0"/>
          </a:p>
        </p:txBody>
      </p:sp>
      <p:sp>
        <p:nvSpPr>
          <p:cNvPr id="19459"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6" tIns="46379" rIns="92756" bIns="46379" anchor="b"/>
          <a:lstStyle>
            <a:lvl1pPr defTabSz="927100">
              <a:defRPr sz="1300">
                <a:solidFill>
                  <a:srgbClr val="000054"/>
                </a:solidFill>
                <a:latin typeface="Arial" panose="020B0604020202020204" pitchFamily="34" charset="0"/>
                <a:cs typeface="Arial" panose="020B0604020202020204" pitchFamily="34" charset="0"/>
              </a:defRPr>
            </a:lvl1pPr>
            <a:lvl2pPr marL="750888" indent="-288925" defTabSz="927100">
              <a:defRPr sz="1300">
                <a:solidFill>
                  <a:srgbClr val="000054"/>
                </a:solidFill>
                <a:latin typeface="Arial" panose="020B0604020202020204" pitchFamily="34" charset="0"/>
                <a:cs typeface="Arial" panose="020B0604020202020204" pitchFamily="34" charset="0"/>
              </a:defRPr>
            </a:lvl2pPr>
            <a:lvl3pPr marL="1155700" indent="-231775" defTabSz="927100">
              <a:defRPr sz="1300">
                <a:solidFill>
                  <a:srgbClr val="000054"/>
                </a:solidFill>
                <a:latin typeface="Arial" panose="020B0604020202020204" pitchFamily="34" charset="0"/>
                <a:cs typeface="Arial" panose="020B0604020202020204" pitchFamily="34" charset="0"/>
              </a:defRPr>
            </a:lvl3pPr>
            <a:lvl4pPr marL="1617663" indent="-230188" defTabSz="927100">
              <a:defRPr sz="1300">
                <a:solidFill>
                  <a:srgbClr val="000054"/>
                </a:solidFill>
                <a:latin typeface="Arial" panose="020B0604020202020204" pitchFamily="34" charset="0"/>
                <a:cs typeface="Arial" panose="020B0604020202020204" pitchFamily="34" charset="0"/>
              </a:defRPr>
            </a:lvl4pPr>
            <a:lvl5pPr marL="2079625" indent="-230188" defTabSz="927100">
              <a:defRPr sz="1300">
                <a:solidFill>
                  <a:srgbClr val="000054"/>
                </a:solidFill>
                <a:latin typeface="Arial" panose="020B0604020202020204" pitchFamily="34" charset="0"/>
                <a:cs typeface="Arial" panose="020B0604020202020204" pitchFamily="34" charset="0"/>
              </a:defRPr>
            </a:lvl5pPr>
            <a:lvl6pPr marL="25368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940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512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9084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pPr algn="r" eaLnBrk="1" hangingPunct="1"/>
            <a:fld id="{8102DFDA-C006-470B-90A4-4EAF8A0E6F53}" type="slidenum">
              <a:rPr lang="en-US" altLang="en-US" sz="1200">
                <a:solidFill>
                  <a:schemeClr val="tx1"/>
                </a:solidFill>
              </a:rPr>
              <a:pPr algn="r" eaLnBrk="1" hangingPunct="1"/>
              <a:t>9</a:t>
            </a:fld>
            <a:endParaRPr lang="en-US" altLang="en-US" sz="1200">
              <a:solidFill>
                <a:schemeClr val="tx1"/>
              </a:solidFill>
            </a:endParaRPr>
          </a:p>
        </p:txBody>
      </p:sp>
      <p:sp>
        <p:nvSpPr>
          <p:cNvPr id="19460" name="Rectangle 2"/>
          <p:cNvSpPr>
            <a:spLocks noGrp="1" noRot="1" noChangeAspect="1" noChangeArrowheads="1" noTextEdit="1"/>
          </p:cNvSpPr>
          <p:nvPr>
            <p:ph type="sldImg"/>
          </p:nvPr>
        </p:nvSpPr>
        <p:spPr>
          <a:xfrm>
            <a:off x="398463" y="693738"/>
            <a:ext cx="6191250" cy="3482975"/>
          </a:xfrm>
          <a:ln/>
        </p:spPr>
      </p:sp>
      <p:sp>
        <p:nvSpPr>
          <p:cNvPr id="19461"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6" tIns="46379" rIns="92756" bIns="46379"/>
          <a:lstStyle/>
          <a:p>
            <a:endParaRPr lang="en-US" altLang="en-US" smtClean="0"/>
          </a:p>
        </p:txBody>
      </p:sp>
    </p:spTree>
    <p:extLst>
      <p:ext uri="{BB962C8B-B14F-4D97-AF65-F5344CB8AC3E}">
        <p14:creationId xmlns:p14="http://schemas.microsoft.com/office/powerpoint/2010/main" val="348407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A9A92CB8-6518-41BB-80E2-1481194964D8}" type="slidenum">
              <a:rPr lang="en-US" altLang="en-US" sz="1200" smtClean="0"/>
              <a:pPr/>
              <a:t>10</a:t>
            </a:fld>
            <a:endParaRPr lang="en-US" altLang="en-US" sz="1200" smtClean="0"/>
          </a:p>
        </p:txBody>
      </p:sp>
      <p:sp>
        <p:nvSpPr>
          <p:cNvPr id="21507"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6" tIns="46379" rIns="92756" bIns="46379" anchor="b"/>
          <a:lstStyle>
            <a:lvl1pPr defTabSz="927100">
              <a:defRPr sz="1300">
                <a:solidFill>
                  <a:srgbClr val="000054"/>
                </a:solidFill>
                <a:latin typeface="Arial" panose="020B0604020202020204" pitchFamily="34" charset="0"/>
                <a:cs typeface="Arial" panose="020B0604020202020204" pitchFamily="34" charset="0"/>
              </a:defRPr>
            </a:lvl1pPr>
            <a:lvl2pPr marL="750888" indent="-288925" defTabSz="927100">
              <a:defRPr sz="1300">
                <a:solidFill>
                  <a:srgbClr val="000054"/>
                </a:solidFill>
                <a:latin typeface="Arial" panose="020B0604020202020204" pitchFamily="34" charset="0"/>
                <a:cs typeface="Arial" panose="020B0604020202020204" pitchFamily="34" charset="0"/>
              </a:defRPr>
            </a:lvl2pPr>
            <a:lvl3pPr marL="1155700" indent="-231775" defTabSz="927100">
              <a:defRPr sz="1300">
                <a:solidFill>
                  <a:srgbClr val="000054"/>
                </a:solidFill>
                <a:latin typeface="Arial" panose="020B0604020202020204" pitchFamily="34" charset="0"/>
                <a:cs typeface="Arial" panose="020B0604020202020204" pitchFamily="34" charset="0"/>
              </a:defRPr>
            </a:lvl3pPr>
            <a:lvl4pPr marL="1617663" indent="-230188" defTabSz="927100">
              <a:defRPr sz="1300">
                <a:solidFill>
                  <a:srgbClr val="000054"/>
                </a:solidFill>
                <a:latin typeface="Arial" panose="020B0604020202020204" pitchFamily="34" charset="0"/>
                <a:cs typeface="Arial" panose="020B0604020202020204" pitchFamily="34" charset="0"/>
              </a:defRPr>
            </a:lvl4pPr>
            <a:lvl5pPr marL="2079625" indent="-230188" defTabSz="927100">
              <a:defRPr sz="1300">
                <a:solidFill>
                  <a:srgbClr val="000054"/>
                </a:solidFill>
                <a:latin typeface="Arial" panose="020B0604020202020204" pitchFamily="34" charset="0"/>
                <a:cs typeface="Arial" panose="020B0604020202020204" pitchFamily="34" charset="0"/>
              </a:defRPr>
            </a:lvl5pPr>
            <a:lvl6pPr marL="25368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940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512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908425" indent="-230188" defTabSz="9271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pPr algn="r" eaLnBrk="1" hangingPunct="1"/>
            <a:fld id="{37AA33A1-E43A-44EE-AED9-BC69D5A18470}" type="slidenum">
              <a:rPr lang="en-US" altLang="en-US" sz="1200">
                <a:solidFill>
                  <a:schemeClr val="tx1"/>
                </a:solidFill>
              </a:rPr>
              <a:pPr algn="r" eaLnBrk="1" hangingPunct="1"/>
              <a:t>10</a:t>
            </a:fld>
            <a:endParaRPr lang="en-US" altLang="en-US" sz="1200">
              <a:solidFill>
                <a:schemeClr val="tx1"/>
              </a:solidFill>
            </a:endParaRPr>
          </a:p>
        </p:txBody>
      </p:sp>
      <p:sp>
        <p:nvSpPr>
          <p:cNvPr id="21508" name="Rectangle 2"/>
          <p:cNvSpPr>
            <a:spLocks noGrp="1" noRot="1" noChangeAspect="1" noChangeArrowheads="1" noTextEdit="1"/>
          </p:cNvSpPr>
          <p:nvPr>
            <p:ph type="sldImg"/>
          </p:nvPr>
        </p:nvSpPr>
        <p:spPr>
          <a:xfrm>
            <a:off x="400050" y="693738"/>
            <a:ext cx="6191250" cy="3482975"/>
          </a:xfrm>
          <a:ln/>
        </p:spPr>
      </p:sp>
      <p:sp>
        <p:nvSpPr>
          <p:cNvPr id="21509" name="Rectangle 3"/>
          <p:cNvSpPr>
            <a:spLocks noGrp="1" noChangeArrowheads="1"/>
          </p:cNvSpPr>
          <p:nvPr>
            <p:ph type="body" idx="1"/>
          </p:nvPr>
        </p:nvSpPr>
        <p:spPr>
          <a:xfrm>
            <a:off x="922338" y="4410075"/>
            <a:ext cx="5140325"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94" tIns="47097" rIns="94194" bIns="47097"/>
          <a:lstStyle/>
          <a:p>
            <a:endParaRPr lang="en-US" altLang="en-US" smtClean="0"/>
          </a:p>
        </p:txBody>
      </p:sp>
    </p:spTree>
    <p:extLst>
      <p:ext uri="{BB962C8B-B14F-4D97-AF65-F5344CB8AC3E}">
        <p14:creationId xmlns:p14="http://schemas.microsoft.com/office/powerpoint/2010/main" val="108820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A6F1A1B-DF47-4E8B-9E9F-4474481C1218}" type="slidenum">
              <a:rPr lang="en-US" altLang="en-US" smtClean="0">
                <a:solidFill>
                  <a:srgbClr val="000054"/>
                </a:solidFill>
                <a:latin typeface="Arial" panose="020B0604020202020204" pitchFamily="34" charset="0"/>
              </a:rPr>
              <a:pPr>
                <a:spcBef>
                  <a:spcPct val="0"/>
                </a:spcBef>
              </a:pPr>
              <a:t>11</a:t>
            </a:fld>
            <a:endParaRPr lang="en-US" altLang="en-US" smtClean="0">
              <a:solidFill>
                <a:srgbClr val="000054"/>
              </a:solidFill>
              <a:latin typeface="Arial" panose="020B0604020202020204" pitchFamily="34" charset="0"/>
            </a:endParaRPr>
          </a:p>
        </p:txBody>
      </p:sp>
      <p:sp>
        <p:nvSpPr>
          <p:cNvPr id="23555"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F14605FA-823C-43A6-95D1-6BFEB4EF8FEC}" type="slidenum">
              <a:rPr lang="en-US" altLang="en-US">
                <a:solidFill>
                  <a:srgbClr val="000054"/>
                </a:solidFill>
                <a:latin typeface="Arial" panose="020B0604020202020204" pitchFamily="34" charset="0"/>
              </a:rPr>
              <a:pPr algn="r" eaLnBrk="1" hangingPunct="1">
                <a:spcBef>
                  <a:spcPct val="0"/>
                </a:spcBef>
              </a:pPr>
              <a:t>11</a:t>
            </a:fld>
            <a:endParaRPr lang="en-US" altLang="en-US">
              <a:solidFill>
                <a:srgbClr val="000054"/>
              </a:solidFill>
              <a:latin typeface="Arial" panose="020B0604020202020204" pitchFamily="34" charset="0"/>
            </a:endParaRPr>
          </a:p>
        </p:txBody>
      </p:sp>
      <p:sp>
        <p:nvSpPr>
          <p:cNvPr id="23556" name="Rectangle 2"/>
          <p:cNvSpPr>
            <a:spLocks noGrp="1" noRot="1" noChangeAspect="1" noChangeArrowheads="1" noTextEdit="1"/>
          </p:cNvSpPr>
          <p:nvPr>
            <p:ph type="sldImg"/>
          </p:nvPr>
        </p:nvSpPr>
        <p:spPr>
          <a:xfrm>
            <a:off x="401638" y="693738"/>
            <a:ext cx="6189662" cy="3482975"/>
          </a:xfrm>
          <a:ln/>
        </p:spPr>
      </p:sp>
      <p:sp>
        <p:nvSpPr>
          <p:cNvPr id="23557"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lstStyle/>
          <a:p>
            <a:pPr eaLnBrk="1" hangingPunct="1"/>
            <a:endParaRPr lang="en-US" altLang="en-US" smtClean="0"/>
          </a:p>
        </p:txBody>
      </p:sp>
    </p:spTree>
    <p:extLst>
      <p:ext uri="{BB962C8B-B14F-4D97-AF65-F5344CB8AC3E}">
        <p14:creationId xmlns:p14="http://schemas.microsoft.com/office/powerpoint/2010/main" val="187435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6" rIns="92432" bIns="46216" anchor="b"/>
          <a:lstStyle>
            <a:lvl1pPr defTabSz="922338">
              <a:spcBef>
                <a:spcPct val="30000"/>
              </a:spcBef>
              <a:defRPr sz="1200">
                <a:solidFill>
                  <a:schemeClr val="tx1"/>
                </a:solidFill>
                <a:latin typeface="Times" panose="02020603050405020304" pitchFamily="18" charset="0"/>
              </a:defRPr>
            </a:lvl1pPr>
            <a:lvl2pPr marL="742950" indent="-285750" defTabSz="922338">
              <a:spcBef>
                <a:spcPct val="30000"/>
              </a:spcBef>
              <a:defRPr sz="1200">
                <a:solidFill>
                  <a:schemeClr val="tx1"/>
                </a:solidFill>
                <a:latin typeface="Times" panose="02020603050405020304" pitchFamily="18" charset="0"/>
              </a:defRPr>
            </a:lvl2pPr>
            <a:lvl3pPr marL="1143000" indent="-228600" defTabSz="922338">
              <a:spcBef>
                <a:spcPct val="30000"/>
              </a:spcBef>
              <a:defRPr sz="1200">
                <a:solidFill>
                  <a:schemeClr val="tx1"/>
                </a:solidFill>
                <a:latin typeface="Times" panose="02020603050405020304" pitchFamily="18" charset="0"/>
              </a:defRPr>
            </a:lvl3pPr>
            <a:lvl4pPr marL="1600200" indent="-228600" defTabSz="922338">
              <a:spcBef>
                <a:spcPct val="30000"/>
              </a:spcBef>
              <a:defRPr sz="1200">
                <a:solidFill>
                  <a:schemeClr val="tx1"/>
                </a:solidFill>
                <a:latin typeface="Times" panose="02020603050405020304" pitchFamily="18" charset="0"/>
              </a:defRPr>
            </a:lvl4pPr>
            <a:lvl5pPr marL="2057400" indent="-228600" defTabSz="922338">
              <a:spcBef>
                <a:spcPct val="30000"/>
              </a:spcBef>
              <a:defRPr sz="1200">
                <a:solidFill>
                  <a:schemeClr val="tx1"/>
                </a:solidFill>
                <a:latin typeface="Times"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B80F5534-7865-49D2-922E-99BFA23D0C2D}" type="slidenum">
              <a:rPr lang="en-US" altLang="en-US">
                <a:solidFill>
                  <a:srgbClr val="000054"/>
                </a:solidFill>
                <a:latin typeface="Arial" panose="020B0604020202020204" pitchFamily="34" charset="0"/>
              </a:rPr>
              <a:pPr algn="r" eaLnBrk="1" hangingPunct="1">
                <a:spcBef>
                  <a:spcPct val="0"/>
                </a:spcBef>
              </a:pPr>
              <a:t>12</a:t>
            </a:fld>
            <a:endParaRPr lang="en-US" altLang="en-US">
              <a:solidFill>
                <a:srgbClr val="000054"/>
              </a:solidFill>
              <a:latin typeface="Arial" panose="020B0604020202020204" pitchFamily="34" charset="0"/>
            </a:endParaRPr>
          </a:p>
        </p:txBody>
      </p:sp>
      <p:sp>
        <p:nvSpPr>
          <p:cNvPr id="25603" name="Rectangle 7"/>
          <p:cNvSpPr txBox="1">
            <a:spLocks noGrp="1" noChangeArrowheads="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nchor="b"/>
          <a:lstStyle>
            <a:lvl1pPr defTabSz="925513">
              <a:spcBef>
                <a:spcPct val="30000"/>
              </a:spcBef>
              <a:defRPr sz="1200">
                <a:solidFill>
                  <a:schemeClr val="tx1"/>
                </a:solidFill>
                <a:latin typeface="Times" panose="02020603050405020304" pitchFamily="18" charset="0"/>
              </a:defRPr>
            </a:lvl1pPr>
            <a:lvl2pPr marL="742950" indent="-285750" defTabSz="925513">
              <a:spcBef>
                <a:spcPct val="30000"/>
              </a:spcBef>
              <a:defRPr sz="1200">
                <a:solidFill>
                  <a:schemeClr val="tx1"/>
                </a:solidFill>
                <a:latin typeface="Times" panose="02020603050405020304" pitchFamily="18" charset="0"/>
              </a:defRPr>
            </a:lvl2pPr>
            <a:lvl3pPr marL="1143000" indent="-228600" defTabSz="925513">
              <a:spcBef>
                <a:spcPct val="30000"/>
              </a:spcBef>
              <a:defRPr sz="1200">
                <a:solidFill>
                  <a:schemeClr val="tx1"/>
                </a:solidFill>
                <a:latin typeface="Times" panose="02020603050405020304" pitchFamily="18" charset="0"/>
              </a:defRPr>
            </a:lvl3pPr>
            <a:lvl4pPr marL="1600200" indent="-228600" defTabSz="925513">
              <a:spcBef>
                <a:spcPct val="30000"/>
              </a:spcBef>
              <a:defRPr sz="1200">
                <a:solidFill>
                  <a:schemeClr val="tx1"/>
                </a:solidFill>
                <a:latin typeface="Times" panose="02020603050405020304" pitchFamily="18" charset="0"/>
              </a:defRPr>
            </a:lvl4pPr>
            <a:lvl5pPr marL="2057400" indent="-228600" defTabSz="925513">
              <a:spcBef>
                <a:spcPct val="30000"/>
              </a:spcBef>
              <a:defRPr sz="1200">
                <a:solidFill>
                  <a:schemeClr val="tx1"/>
                </a:solidFill>
                <a:latin typeface="Times"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B93D0D51-C698-4130-B22E-C7C5CD502038}" type="slidenum">
              <a:rPr lang="en-US" altLang="en-US">
                <a:solidFill>
                  <a:srgbClr val="000054"/>
                </a:solidFill>
                <a:latin typeface="Arial" panose="020B0604020202020204" pitchFamily="34" charset="0"/>
              </a:rPr>
              <a:pPr algn="r" eaLnBrk="1" hangingPunct="1">
                <a:spcBef>
                  <a:spcPct val="0"/>
                </a:spcBef>
              </a:pPr>
              <a:t>12</a:t>
            </a:fld>
            <a:endParaRPr lang="en-US" altLang="en-US">
              <a:solidFill>
                <a:srgbClr val="000054"/>
              </a:solidFill>
              <a:latin typeface="Arial" panose="020B0604020202020204" pitchFamily="34" charset="0"/>
            </a:endParaRPr>
          </a:p>
        </p:txBody>
      </p:sp>
      <p:sp>
        <p:nvSpPr>
          <p:cNvPr id="25604" name="Rectangle 2"/>
          <p:cNvSpPr>
            <a:spLocks noGrp="1" noRot="1" noChangeAspect="1" noChangeArrowheads="1" noTextEdit="1"/>
          </p:cNvSpPr>
          <p:nvPr>
            <p:ph type="sldImg"/>
          </p:nvPr>
        </p:nvSpPr>
        <p:spPr>
          <a:xfrm>
            <a:off x="400050" y="693738"/>
            <a:ext cx="6189663" cy="3482975"/>
          </a:xfrm>
          <a:ln/>
        </p:spPr>
      </p:sp>
      <p:sp>
        <p:nvSpPr>
          <p:cNvPr id="25605" name="Rectangle 3"/>
          <p:cNvSpPr>
            <a:spLocks noGrp="1" noChangeArrowheads="1"/>
          </p:cNvSpPr>
          <p:nvPr>
            <p:ph type="body" idx="1"/>
          </p:nvPr>
        </p:nvSpPr>
        <p:spPr>
          <a:xfrm>
            <a:off x="700088"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41" tIns="46372" rIns="92741" bIns="46372"/>
          <a:lstStyle/>
          <a:p>
            <a:pPr eaLnBrk="1" hangingPunct="1"/>
            <a:endParaRPr lang="en-US" altLang="en-US" smtClean="0"/>
          </a:p>
        </p:txBody>
      </p:sp>
    </p:spTree>
    <p:extLst>
      <p:ext uri="{BB962C8B-B14F-4D97-AF65-F5344CB8AC3E}">
        <p14:creationId xmlns:p14="http://schemas.microsoft.com/office/powerpoint/2010/main" val="179423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cs typeface="Arial" panose="020B0604020202020204" pitchFamily="34" charset="0"/>
              </a:defRPr>
            </a:lvl1pPr>
            <a:lvl2pPr marL="742950" indent="-285750">
              <a:defRPr sz="1300">
                <a:solidFill>
                  <a:srgbClr val="000054"/>
                </a:solidFill>
                <a:latin typeface="Arial" panose="020B0604020202020204" pitchFamily="34" charset="0"/>
                <a:cs typeface="Arial" panose="020B0604020202020204" pitchFamily="34" charset="0"/>
              </a:defRPr>
            </a:lvl2pPr>
            <a:lvl3pPr marL="1143000" indent="-228600">
              <a:defRPr sz="1300">
                <a:solidFill>
                  <a:srgbClr val="000054"/>
                </a:solidFill>
                <a:latin typeface="Arial" panose="020B0604020202020204" pitchFamily="34" charset="0"/>
                <a:cs typeface="Arial" panose="020B0604020202020204" pitchFamily="34" charset="0"/>
              </a:defRPr>
            </a:lvl3pPr>
            <a:lvl4pPr marL="1600200" indent="-228600">
              <a:defRPr sz="1300">
                <a:solidFill>
                  <a:srgbClr val="000054"/>
                </a:solidFill>
                <a:latin typeface="Arial" panose="020B0604020202020204" pitchFamily="34" charset="0"/>
                <a:cs typeface="Arial" panose="020B0604020202020204" pitchFamily="34" charset="0"/>
              </a:defRPr>
            </a:lvl4pPr>
            <a:lvl5pPr marL="2057400" indent="-228600">
              <a:defRPr sz="1300">
                <a:solidFill>
                  <a:srgbClr val="00005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cs typeface="Arial" panose="020B0604020202020204" pitchFamily="34" charset="0"/>
              </a:defRPr>
            </a:lvl9pPr>
          </a:lstStyle>
          <a:p>
            <a:fld id="{2CFC1DB7-51AF-417E-B17C-004AD7E076F9}" type="slidenum">
              <a:rPr lang="en-US" altLang="en-US" sz="1200" smtClean="0"/>
              <a:pPr/>
              <a:t>14</a:t>
            </a:fld>
            <a:endParaRPr lang="en-US" altLang="en-US" sz="1200" smtClean="0"/>
          </a:p>
        </p:txBody>
      </p:sp>
    </p:spTree>
    <p:extLst>
      <p:ext uri="{BB962C8B-B14F-4D97-AF65-F5344CB8AC3E}">
        <p14:creationId xmlns:p14="http://schemas.microsoft.com/office/powerpoint/2010/main" val="403011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smtClean="0">
                <a:solidFill>
                  <a:srgbClr val="070C51"/>
                </a:solidFill>
                <a:latin typeface="Arial" panose="020B0604020202020204" pitchFamily="34" charset="0"/>
              </a:rPr>
              <a:t>CALIFORNIA DEPARTMENT OF EDUCATION</a:t>
            </a:r>
            <a:br>
              <a:rPr lang="en-US" altLang="en-US" sz="1100" b="1" dirty="0" smtClean="0">
                <a:solidFill>
                  <a:srgbClr val="070C51"/>
                </a:solidFill>
                <a:latin typeface="Arial" panose="020B0604020202020204" pitchFamily="34" charset="0"/>
              </a:rPr>
            </a:br>
            <a:r>
              <a:rPr lang="en-US" altLang="en-US" sz="1100" dirty="0" smtClean="0">
                <a:solidFill>
                  <a:srgbClr val="070C51"/>
                </a:solidFill>
                <a:latin typeface="Arial" panose="020B0604020202020204" pitchFamily="34" charset="0"/>
              </a:rPr>
              <a:t>Tony Thurmond, State Superintendent of Public Instruction</a:t>
            </a:r>
            <a:endParaRPr lang="en-US" altLang="en-US" sz="1200" b="1" dirty="0" smtClean="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9669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0" y="1981200"/>
            <a:ext cx="4470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13600" y="1981200"/>
            <a:ext cx="4470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1/11/2019</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8E9D6C2-54FB-4FF3-A74C-D95AAD4B6680}" type="slidenum">
              <a:rPr lang="en-US" altLang="en-US"/>
              <a:pPr>
                <a:defRPr/>
              </a:pPr>
              <a:t>‹#›</a:t>
            </a:fld>
            <a:endParaRPr lang="en-US" altLang="en-US"/>
          </a:p>
        </p:txBody>
      </p:sp>
    </p:spTree>
    <p:extLst>
      <p:ext uri="{BB962C8B-B14F-4D97-AF65-F5344CB8AC3E}">
        <p14:creationId xmlns:p14="http://schemas.microsoft.com/office/powerpoint/2010/main" val="347962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F492F343-24F1-44ED-991B-34723C0FD4F4}" type="slidenum">
              <a:rPr lang="en-US"/>
              <a:pPr>
                <a:defRPr/>
              </a:pPr>
              <a:t>‹#›</a:t>
            </a:fld>
            <a:endParaRPr lang="en-US" dirty="0"/>
          </a:p>
        </p:txBody>
      </p:sp>
    </p:spTree>
    <p:extLst>
      <p:ext uri="{BB962C8B-B14F-4D97-AF65-F5344CB8AC3E}">
        <p14:creationId xmlns:p14="http://schemas.microsoft.com/office/powerpoint/2010/main" val="366264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7A9ADA-0557-4152-B191-AEF9735F5C36}" type="slidenum">
              <a:rPr lang="en-US" altLang="en-US"/>
              <a:pPr>
                <a:defRPr/>
              </a:pPr>
              <a:t>‹#›</a:t>
            </a:fld>
            <a:endParaRPr lang="en-US" altLang="en-US"/>
          </a:p>
        </p:txBody>
      </p:sp>
    </p:spTree>
    <p:extLst>
      <p:ext uri="{BB962C8B-B14F-4D97-AF65-F5344CB8AC3E}">
        <p14:creationId xmlns:p14="http://schemas.microsoft.com/office/powerpoint/2010/main" val="211084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smtClean="0">
                <a:solidFill>
                  <a:srgbClr val="070C51"/>
                </a:solidFill>
                <a:latin typeface="Arial" panose="020B0604020202020204" pitchFamily="34" charset="0"/>
              </a:rPr>
              <a:t>TONY</a:t>
            </a:r>
            <a:r>
              <a:rPr lang="en-US" altLang="en-US" sz="1200" b="1" baseline="0" dirty="0" smtClean="0">
                <a:solidFill>
                  <a:srgbClr val="070C51"/>
                </a:solidFill>
                <a:latin typeface="Arial" panose="020B0604020202020204" pitchFamily="34" charset="0"/>
              </a:rPr>
              <a:t> THURMOND</a:t>
            </a:r>
            <a:r>
              <a:rPr lang="en-US" altLang="en-US" sz="1000" b="1" dirty="0" smtClean="0">
                <a:solidFill>
                  <a:srgbClr val="070C51"/>
                </a:solidFill>
                <a:latin typeface="Arial" panose="020B0604020202020204" pitchFamily="34" charset="0"/>
              </a:rPr>
              <a:t/>
            </a:r>
            <a:br>
              <a:rPr lang="en-US" altLang="en-US" sz="1000" b="1" dirty="0" smtClean="0">
                <a:solidFill>
                  <a:srgbClr val="070C51"/>
                </a:solidFill>
                <a:latin typeface="Arial" panose="020B0604020202020204" pitchFamily="34" charset="0"/>
              </a:rPr>
            </a:br>
            <a:r>
              <a:rPr lang="en-US" altLang="en-US" sz="1000" dirty="0" smtClean="0">
                <a:solidFill>
                  <a:srgbClr val="070C51"/>
                </a:solidFill>
                <a:latin typeface="Arial" panose="020B0604020202020204" pitchFamily="34" charset="0"/>
              </a:rPr>
              <a:t>State Superintendent </a:t>
            </a:r>
            <a:br>
              <a:rPr lang="en-US" altLang="en-US" sz="1000" dirty="0" smtClean="0">
                <a:solidFill>
                  <a:srgbClr val="070C51"/>
                </a:solidFill>
                <a:latin typeface="Arial" panose="020B0604020202020204" pitchFamily="34" charset="0"/>
              </a:rPr>
            </a:br>
            <a:r>
              <a:rPr lang="en-US" altLang="en-US" sz="1000" dirty="0" smtClean="0">
                <a:solidFill>
                  <a:srgbClr val="070C51"/>
                </a:solidFill>
                <a:latin typeface="Arial" panose="020B0604020202020204" pitchFamily="34" charset="0"/>
              </a:rPr>
              <a:t>of Public Instruction</a:t>
            </a:r>
            <a:endParaRPr lang="en-US" altLang="en-US" sz="1000" dirty="0" smtClean="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86" r:id="rId7"/>
    <p:sldLayoutId id="2147483687" r:id="rId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6.wmf"/><Relationship Id="rId4" Type="http://schemas.openxmlformats.org/officeDocument/2006/relationships/image" Target="../media/image35.wmf"/></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6.wmf"/><Relationship Id="rId4" Type="http://schemas.openxmlformats.org/officeDocument/2006/relationships/image" Target="../media/image35.wmf"/></Relationships>
</file>

<file path=ppt/slides/_rels/slide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wmf"/><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7.wmf"/><Relationship Id="rId9"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9.xml"/><Relationship Id="rId7" Type="http://schemas.openxmlformats.org/officeDocument/2006/relationships/image" Target="../media/image6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mailto:dsackhei@cde.ca.gov" TargetMode="External"/><Relationship Id="rId5" Type="http://schemas.openxmlformats.org/officeDocument/2006/relationships/image" Target="../media/image67.wmf"/><Relationship Id="rId10" Type="http://schemas.openxmlformats.org/officeDocument/2006/relationships/image" Target="../media/image38.wmf"/><Relationship Id="rId4" Type="http://schemas.openxmlformats.org/officeDocument/2006/relationships/oleObject" Target="../embeddings/oleObject1.bin"/><Relationship Id="rId9" Type="http://schemas.openxmlformats.org/officeDocument/2006/relationships/image" Target="../media/image69.w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71800" y="1905000"/>
            <a:ext cx="7848600" cy="3200400"/>
          </a:xfrm>
        </p:spPr>
        <p:txBody>
          <a:bodyPr/>
          <a:lstStyle/>
          <a:p>
            <a:r>
              <a:rPr lang="en-US" altLang="en-US" sz="2800" dirty="0"/>
              <a:t/>
            </a:r>
            <a:br>
              <a:rPr lang="en-US" altLang="en-US" sz="2800" dirty="0"/>
            </a:br>
            <a:r>
              <a:rPr lang="en-US" altLang="en-US" sz="3000" b="1" dirty="0"/>
              <a:t> </a:t>
            </a:r>
            <a:r>
              <a:rPr lang="en-US" altLang="en-US" sz="2800" b="1" dirty="0">
                <a:solidFill>
                  <a:srgbClr val="0000FF"/>
                </a:solidFill>
              </a:rPr>
              <a:t>We Need to Keep “Those Kids” in School!</a:t>
            </a:r>
            <a:br>
              <a:rPr lang="en-US" altLang="en-US" sz="2800" b="1" dirty="0">
                <a:solidFill>
                  <a:srgbClr val="0000FF"/>
                </a:solidFill>
              </a:rPr>
            </a:br>
            <a:r>
              <a:rPr lang="en-US" altLang="en-US" sz="2800" b="1" dirty="0">
                <a:solidFill>
                  <a:srgbClr val="0000FF"/>
                </a:solidFill>
              </a:rPr>
              <a:t/>
            </a:r>
            <a:br>
              <a:rPr lang="en-US" altLang="en-US" sz="2800" b="1" dirty="0">
                <a:solidFill>
                  <a:srgbClr val="0000FF"/>
                </a:solidFill>
              </a:rPr>
            </a:br>
            <a:r>
              <a:rPr lang="en-US" altLang="en-US" sz="2800" b="1" dirty="0">
                <a:solidFill>
                  <a:srgbClr val="0000FF"/>
                </a:solidFill>
              </a:rPr>
              <a:t>“The Pyramid Scheme”</a:t>
            </a:r>
            <a:r>
              <a:rPr lang="en-US" altLang="en-US" sz="3000" dirty="0">
                <a:solidFill>
                  <a:srgbClr val="0000FF"/>
                </a:solidFill>
              </a:rPr>
              <a:t/>
            </a:r>
            <a:br>
              <a:rPr lang="en-US" altLang="en-US" sz="3000" dirty="0">
                <a:solidFill>
                  <a:srgbClr val="0000FF"/>
                </a:solidFill>
              </a:rPr>
            </a:br>
            <a:r>
              <a:rPr lang="en-US" altLang="en-US" sz="1200" b="1" dirty="0">
                <a:solidFill>
                  <a:srgbClr val="0000FF"/>
                </a:solidFill>
              </a:rPr>
              <a:t/>
            </a:r>
            <a:br>
              <a:rPr lang="en-US" altLang="en-US" sz="1200" b="1" dirty="0">
                <a:solidFill>
                  <a:srgbClr val="0000FF"/>
                </a:solidFill>
              </a:rPr>
            </a:br>
            <a:r>
              <a:rPr lang="en-US" altLang="en-US" sz="1800" dirty="0"/>
              <a:t>Dan Sackheim</a:t>
            </a:r>
            <a:br>
              <a:rPr lang="en-US" altLang="en-US" sz="1800" dirty="0"/>
            </a:br>
            <a:r>
              <a:rPr lang="en-US" altLang="en-US" sz="1800" dirty="0"/>
              <a:t>Educational Options Consultant</a:t>
            </a:r>
            <a:br>
              <a:rPr lang="en-US" altLang="en-US" sz="1800" dirty="0"/>
            </a:br>
            <a:r>
              <a:rPr lang="en-US" altLang="en-US" sz="1800" dirty="0"/>
              <a:t>Educational Options Office</a:t>
            </a:r>
            <a:r>
              <a:rPr lang="en-US" altLang="en-US" sz="2000" dirty="0"/>
              <a:t/>
            </a:r>
            <a:br>
              <a:rPr lang="en-US" altLang="en-US" sz="2000" dirty="0"/>
            </a:br>
            <a:r>
              <a:rPr lang="en-US" altLang="en-US" sz="2000" dirty="0"/>
              <a:t/>
            </a:r>
            <a:br>
              <a:rPr lang="en-US" altLang="en-US" sz="2000" dirty="0"/>
            </a:br>
            <a:r>
              <a:rPr lang="en-US" altLang="en-US" sz="3200" dirty="0"/>
              <a:t/>
            </a:r>
            <a:br>
              <a:rPr lang="en-US" altLang="en-US" sz="3200" dirty="0"/>
            </a:br>
            <a:r>
              <a:rPr lang="en-US" altLang="en-US" sz="3200" dirty="0"/>
              <a:t/>
            </a:r>
            <a:br>
              <a:rPr lang="en-US" altLang="en-US" sz="3200" dirty="0"/>
            </a:br>
            <a:endParaRPr lang="en-US" altLang="en-US" sz="3200" dirty="0"/>
          </a:p>
        </p:txBody>
      </p:sp>
      <p:pic>
        <p:nvPicPr>
          <p:cNvPr id="2" name="Picture 1" descr="Picture of a school bus on the way to school and two people shaking hands and forming a partnership." title="school bus, handshake and school"/>
          <p:cNvPicPr>
            <a:picLocks noChangeAspect="1"/>
          </p:cNvPicPr>
          <p:nvPr/>
        </p:nvPicPr>
        <p:blipFill>
          <a:blip r:embed="rId3"/>
          <a:stretch>
            <a:fillRect/>
          </a:stretch>
        </p:blipFill>
        <p:spPr>
          <a:xfrm>
            <a:off x="3762375" y="4876800"/>
            <a:ext cx="6267450" cy="1200150"/>
          </a:xfrm>
          <a:prstGeom prst="rect">
            <a:avLst/>
          </a:prstGeom>
        </p:spPr>
      </p:pic>
    </p:spTree>
    <p:extLst>
      <p:ext uri="{BB962C8B-B14F-4D97-AF65-F5344CB8AC3E}">
        <p14:creationId xmlns:p14="http://schemas.microsoft.com/office/powerpoint/2010/main" val="68157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3200400" y="381000"/>
            <a:ext cx="7467600" cy="935038"/>
          </a:xfrm>
        </p:spPr>
        <p:txBody>
          <a:bodyPr/>
          <a:lstStyle/>
          <a:p>
            <a:r>
              <a:rPr lang="en-US" altLang="en-US" sz="4800" b="1">
                <a:solidFill>
                  <a:srgbClr val="0000FF"/>
                </a:solidFill>
              </a:rPr>
              <a:t>Educational Options…</a:t>
            </a:r>
          </a:p>
        </p:txBody>
      </p:sp>
      <p:sp>
        <p:nvSpPr>
          <p:cNvPr id="20483" name="Rectangle 3"/>
          <p:cNvSpPr>
            <a:spLocks noGrp="1" noChangeArrowheads="1"/>
          </p:cNvSpPr>
          <p:nvPr>
            <p:ph type="subTitle" idx="4294967295"/>
          </p:nvPr>
        </p:nvSpPr>
        <p:spPr>
          <a:xfrm>
            <a:off x="3200400" y="1295400"/>
            <a:ext cx="7443788" cy="5029200"/>
          </a:xfrm>
        </p:spPr>
        <p:txBody>
          <a:bodyPr/>
          <a:lstStyle/>
          <a:p>
            <a:pPr marL="0" indent="0" algn="ctr">
              <a:buNone/>
            </a:pPr>
            <a:r>
              <a:rPr lang="en-US" altLang="en-US" sz="4000"/>
              <a:t>… provide a supportive environment with specialized curriculum, instruction, guidance and counseling, psychological services, and tutorial assistance to help students overcome barriers to learning. </a:t>
            </a:r>
          </a:p>
        </p:txBody>
      </p:sp>
    </p:spTree>
    <p:extLst>
      <p:ext uri="{BB962C8B-B14F-4D97-AF65-F5344CB8AC3E}">
        <p14:creationId xmlns:p14="http://schemas.microsoft.com/office/powerpoint/2010/main" val="19526444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4371976" y="2354264"/>
            <a:ext cx="5076825" cy="1836737"/>
          </a:xfrm>
        </p:spPr>
        <p:txBody>
          <a:bodyPr/>
          <a:lstStyle/>
          <a:p>
            <a:pPr eaLnBrk="1" hangingPunct="1"/>
            <a:r>
              <a:rPr lang="en-US" altLang="en-US" b="1" smtClean="0">
                <a:solidFill>
                  <a:srgbClr val="0000FF"/>
                </a:solidFill>
                <a:cs typeface="Arial" panose="020B0604020202020204" pitchFamily="34" charset="0"/>
              </a:rPr>
              <a:t>See each </a:t>
            </a:r>
            <a:r>
              <a:rPr lang="en-US" altLang="en-US" b="1" smtClean="0">
                <a:solidFill>
                  <a:srgbClr val="FF0000"/>
                </a:solidFill>
                <a:cs typeface="Arial" panose="020B0604020202020204" pitchFamily="34" charset="0"/>
              </a:rPr>
              <a:t>student</a:t>
            </a:r>
            <a:r>
              <a:rPr lang="en-US" altLang="en-US" b="1" smtClean="0">
                <a:solidFill>
                  <a:srgbClr val="0000FF"/>
                </a:solidFill>
                <a:cs typeface="Arial" panose="020B0604020202020204" pitchFamily="34" charset="0"/>
              </a:rPr>
              <a:t> as </a:t>
            </a:r>
            <a:r>
              <a:rPr lang="en-US" altLang="en-US" b="1" smtClean="0">
                <a:solidFill>
                  <a:srgbClr val="FF0000"/>
                </a:solidFill>
                <a:cs typeface="Arial" panose="020B0604020202020204" pitchFamily="34" charset="0"/>
              </a:rPr>
              <a:t>an individual</a:t>
            </a:r>
            <a:r>
              <a:rPr lang="en-US" altLang="en-US" b="1" smtClean="0">
                <a:solidFill>
                  <a:srgbClr val="0033CC"/>
                </a:solidFill>
                <a:cs typeface="Arial" panose="020B0604020202020204" pitchFamily="34" charset="0"/>
              </a:rPr>
              <a:t>!</a:t>
            </a:r>
            <a:endParaRPr lang="en-US" altLang="en-US" b="1" smtClean="0">
              <a:solidFill>
                <a:srgbClr val="FF0000"/>
              </a:solidFill>
              <a:cs typeface="Arial" panose="020B0604020202020204" pitchFamily="34" charset="0"/>
            </a:endParaRPr>
          </a:p>
        </p:txBody>
      </p:sp>
      <p:grpSp>
        <p:nvGrpSpPr>
          <p:cNvPr id="22531" name="Group 1" descr="Several pictures of students of many ethnicities, leaning against a tree, studying, by a school bus, reading next to a locker."/>
          <p:cNvGrpSpPr>
            <a:grpSpLocks/>
          </p:cNvGrpSpPr>
          <p:nvPr/>
        </p:nvGrpSpPr>
        <p:grpSpPr bwMode="auto">
          <a:xfrm>
            <a:off x="3243264" y="762001"/>
            <a:ext cx="7424737" cy="5235575"/>
            <a:chOff x="63500" y="304800"/>
            <a:chExt cx="8859838" cy="5691188"/>
          </a:xfrm>
        </p:grpSpPr>
        <p:pic>
          <p:nvPicPr>
            <p:cNvPr id="22533" name="Picture 12" descr="MPj04265620000[1]"/>
            <p:cNvPicPr>
              <a:picLocks noChangeAspect="1" noChangeArrowheads="1"/>
            </p:cNvPicPr>
            <p:nvPr/>
          </p:nvPicPr>
          <p:blipFill>
            <a:blip r:embed="rId3">
              <a:extLst>
                <a:ext uri="{28A0092B-C50C-407E-A947-70E740481C1C}">
                  <a14:useLocalDpi xmlns:a14="http://schemas.microsoft.com/office/drawing/2010/main" val="0"/>
                </a:ext>
              </a:extLst>
            </a:blip>
            <a:srcRect r="3516"/>
            <a:stretch>
              <a:fillRect/>
            </a:stretch>
          </p:blipFill>
          <p:spPr bwMode="auto">
            <a:xfrm>
              <a:off x="358775" y="4270375"/>
              <a:ext cx="15890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9" descr="MPj042279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163" y="434975"/>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1" descr="MPj040106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304800"/>
              <a:ext cx="173196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2" descr="MPj040889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38150"/>
              <a:ext cx="21447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4" descr="MPj03997360000[1]"/>
            <p:cNvPicPr>
              <a:picLocks noChangeAspect="1" noChangeArrowheads="1"/>
            </p:cNvPicPr>
            <p:nvPr/>
          </p:nvPicPr>
          <p:blipFill>
            <a:blip r:embed="rId7">
              <a:extLst>
                <a:ext uri="{28A0092B-C50C-407E-A947-70E740481C1C}">
                  <a14:useLocalDpi xmlns:a14="http://schemas.microsoft.com/office/drawing/2010/main" val="0"/>
                </a:ext>
              </a:extLst>
            </a:blip>
            <a:srcRect l="18750"/>
            <a:stretch>
              <a:fillRect/>
            </a:stretch>
          </p:blipFill>
          <p:spPr bwMode="auto">
            <a:xfrm>
              <a:off x="4439372" y="4270375"/>
              <a:ext cx="2103438"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7" descr="MPj03997510000[1]"/>
            <p:cNvPicPr>
              <a:picLocks noChangeAspect="1" noChangeArrowheads="1"/>
            </p:cNvPicPr>
            <p:nvPr/>
          </p:nvPicPr>
          <p:blipFill>
            <a:blip r:embed="rId8">
              <a:extLst>
                <a:ext uri="{28A0092B-C50C-407E-A947-70E740481C1C}">
                  <a14:useLocalDpi xmlns:a14="http://schemas.microsoft.com/office/drawing/2010/main" val="0"/>
                </a:ext>
              </a:extLst>
            </a:blip>
            <a:srcRect t="8789"/>
            <a:stretch>
              <a:fillRect/>
            </a:stretch>
          </p:blipFill>
          <p:spPr bwMode="auto">
            <a:xfrm>
              <a:off x="7667625" y="2362200"/>
              <a:ext cx="12557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8" descr="MPj03997560000[1]"/>
            <p:cNvPicPr>
              <a:picLocks noChangeAspect="1" noChangeArrowheads="1"/>
            </p:cNvPicPr>
            <p:nvPr/>
          </p:nvPicPr>
          <p:blipFill>
            <a:blip r:embed="rId9">
              <a:extLst>
                <a:ext uri="{28A0092B-C50C-407E-A947-70E740481C1C}">
                  <a14:useLocalDpi xmlns:a14="http://schemas.microsoft.com/office/drawing/2010/main" val="0"/>
                </a:ext>
              </a:extLst>
            </a:blip>
            <a:srcRect t="5859"/>
            <a:stretch>
              <a:fillRect/>
            </a:stretch>
          </p:blipFill>
          <p:spPr bwMode="auto">
            <a:xfrm>
              <a:off x="7086600" y="317500"/>
              <a:ext cx="129063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9" descr="MPj03997650000[1]"/>
            <p:cNvPicPr>
              <a:picLocks noChangeAspect="1" noChangeArrowheads="1"/>
            </p:cNvPicPr>
            <p:nvPr/>
          </p:nvPicPr>
          <p:blipFill>
            <a:blip r:embed="rId10">
              <a:extLst>
                <a:ext uri="{28A0092B-C50C-407E-A947-70E740481C1C}">
                  <a14:useLocalDpi xmlns:a14="http://schemas.microsoft.com/office/drawing/2010/main" val="0"/>
                </a:ext>
              </a:extLst>
            </a:blip>
            <a:srcRect l="11719"/>
            <a:stretch>
              <a:fillRect/>
            </a:stretch>
          </p:blipFill>
          <p:spPr bwMode="auto">
            <a:xfrm>
              <a:off x="2124343" y="4473574"/>
              <a:ext cx="1844676"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3" descr="MPj04089850000[1]"/>
            <p:cNvPicPr>
              <a:picLocks noChangeAspect="1" noChangeArrowheads="1"/>
            </p:cNvPicPr>
            <p:nvPr/>
          </p:nvPicPr>
          <p:blipFill>
            <a:blip r:embed="rId11">
              <a:extLst>
                <a:ext uri="{28A0092B-C50C-407E-A947-70E740481C1C}">
                  <a14:useLocalDpi xmlns:a14="http://schemas.microsoft.com/office/drawing/2010/main" val="0"/>
                </a:ext>
              </a:extLst>
            </a:blip>
            <a:srcRect l="42188" t="26016"/>
            <a:stretch>
              <a:fillRect/>
            </a:stretch>
          </p:blipFill>
          <p:spPr bwMode="auto">
            <a:xfrm>
              <a:off x="63500" y="2286000"/>
              <a:ext cx="125888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8" name="Picture 12" descr="Several pictures of students of many ethnicities, leaning against a tree, studying, by a school bus, reading next to a locker." title="Several pictures of students - multi-ethnic"/>
          <p:cNvPicPr>
            <a:picLocks noChangeAspect="1" noChangeArrowheads="1"/>
          </p:cNvPicPr>
          <p:nvPr/>
        </p:nvPicPr>
        <p:blipFill>
          <a:blip r:embed="rId12"/>
          <a:srcRect l="16667" r="16667"/>
          <a:stretch>
            <a:fillRect/>
          </a:stretch>
        </p:blipFill>
        <p:spPr bwMode="auto">
          <a:xfrm>
            <a:off x="8805863" y="4365626"/>
            <a:ext cx="17526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9245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587751" y="388938"/>
            <a:ext cx="6670675" cy="3340100"/>
          </a:xfrm>
        </p:spPr>
        <p:txBody>
          <a:bodyPr/>
          <a:lstStyle/>
          <a:p>
            <a:pPr eaLnBrk="1" hangingPunct="1"/>
            <a:r>
              <a:rPr lang="en-US" altLang="en-US" b="1" smtClean="0">
                <a:solidFill>
                  <a:schemeClr val="tx1"/>
                </a:solidFill>
                <a:cs typeface="Arial" panose="020B0604020202020204" pitchFamily="34" charset="0"/>
              </a:rPr>
              <a:t>Educational Options Support </a:t>
            </a:r>
            <a:r>
              <a:rPr lang="en-US" altLang="en-US" sz="4000" b="1">
                <a:solidFill>
                  <a:srgbClr val="0000FF"/>
                </a:solidFill>
                <a:cs typeface="Arial" panose="020B0604020202020204" pitchFamily="34" charset="0"/>
              </a:rPr>
              <a:t/>
            </a:r>
            <a:br>
              <a:rPr lang="en-US" altLang="en-US" sz="4000" b="1">
                <a:solidFill>
                  <a:srgbClr val="0000FF"/>
                </a:solidFill>
                <a:cs typeface="Arial" panose="020B0604020202020204" pitchFamily="34" charset="0"/>
              </a:rPr>
            </a:br>
            <a:r>
              <a:rPr lang="en-US" altLang="en-US" sz="1200">
                <a:cs typeface="Arial" panose="020B0604020202020204" pitchFamily="34" charset="0"/>
              </a:rPr>
              <a:t/>
            </a:r>
            <a:br>
              <a:rPr lang="en-US" altLang="en-US" sz="1200">
                <a:cs typeface="Arial" panose="020B0604020202020204" pitchFamily="34" charset="0"/>
              </a:rPr>
            </a:br>
            <a:r>
              <a:rPr lang="en-US" altLang="en-US" sz="5400" b="1">
                <a:solidFill>
                  <a:srgbClr val="0000FF"/>
                </a:solidFill>
                <a:cs typeface="Arial" panose="020B0604020202020204" pitchFamily="34" charset="0"/>
              </a:rPr>
              <a:t>At-Risk/At-Promise Youth</a:t>
            </a:r>
          </a:p>
        </p:txBody>
      </p:sp>
      <p:grpSp>
        <p:nvGrpSpPr>
          <p:cNvPr id="24579" name="Group 2" descr="Three pictures. A girl looking frustrated. A teacher and students in a classroom. Two boys with their arms around each other's shoulders."/>
          <p:cNvGrpSpPr>
            <a:grpSpLocks/>
          </p:cNvGrpSpPr>
          <p:nvPr/>
        </p:nvGrpSpPr>
        <p:grpSpPr bwMode="auto">
          <a:xfrm>
            <a:off x="3494088" y="3817938"/>
            <a:ext cx="6869112" cy="1897062"/>
            <a:chOff x="261938" y="3317875"/>
            <a:chExt cx="8631237" cy="2576513"/>
          </a:xfrm>
        </p:grpSpPr>
        <p:pic>
          <p:nvPicPr>
            <p:cNvPr id="24580" name="Picture 3" descr="MPj04019660000[1]"/>
            <p:cNvPicPr>
              <a:picLocks noChangeAspect="1" noChangeArrowheads="1"/>
            </p:cNvPicPr>
            <p:nvPr/>
          </p:nvPicPr>
          <p:blipFill>
            <a:blip r:embed="rId3">
              <a:extLst>
                <a:ext uri="{28A0092B-C50C-407E-A947-70E740481C1C}">
                  <a14:useLocalDpi xmlns:a14="http://schemas.microsoft.com/office/drawing/2010/main" val="0"/>
                </a:ext>
              </a:extLst>
            </a:blip>
            <a:srcRect l="4688"/>
            <a:stretch>
              <a:fillRect/>
            </a:stretch>
          </p:blipFill>
          <p:spPr bwMode="auto">
            <a:xfrm>
              <a:off x="2138363" y="3317875"/>
              <a:ext cx="368458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MPj040959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3451225"/>
              <a:ext cx="1563687"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MPj04225770000[1]"/>
            <p:cNvPicPr>
              <a:picLocks noChangeAspect="1" noChangeArrowheads="1"/>
            </p:cNvPicPr>
            <p:nvPr/>
          </p:nvPicPr>
          <p:blipFill>
            <a:blip r:embed="rId5">
              <a:extLst>
                <a:ext uri="{28A0092B-C50C-407E-A947-70E740481C1C}">
                  <a14:useLocalDpi xmlns:a14="http://schemas.microsoft.com/office/drawing/2010/main" val="0"/>
                </a:ext>
              </a:extLst>
            </a:blip>
            <a:srcRect r="11250"/>
            <a:stretch>
              <a:fillRect/>
            </a:stretch>
          </p:blipFill>
          <p:spPr bwMode="auto">
            <a:xfrm>
              <a:off x="6038850" y="3529013"/>
              <a:ext cx="28543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615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00400" y="304801"/>
            <a:ext cx="7467600" cy="1503363"/>
          </a:xfrm>
          <a:solidFill>
            <a:schemeClr val="bg1"/>
          </a:solidFill>
        </p:spPr>
        <p:txBody>
          <a:bodyPr/>
          <a:lstStyle/>
          <a:p>
            <a:r>
              <a:rPr lang="en-US" altLang="en-US" sz="4000" b="1">
                <a:solidFill>
                  <a:schemeClr val="tx1"/>
                </a:solidFill>
                <a:cs typeface="Arial" panose="020B0604020202020204" pitchFamily="34" charset="0"/>
              </a:rPr>
              <a:t>It’s about students</a:t>
            </a:r>
            <a:br>
              <a:rPr lang="en-US" altLang="en-US" sz="4000" b="1">
                <a:solidFill>
                  <a:schemeClr val="tx1"/>
                </a:solidFill>
                <a:cs typeface="Arial" panose="020B0604020202020204" pitchFamily="34" charset="0"/>
              </a:rPr>
            </a:br>
            <a:r>
              <a:rPr lang="en-US" altLang="en-US" sz="4000" b="1">
                <a:solidFill>
                  <a:schemeClr val="tx1"/>
                </a:solidFill>
                <a:cs typeface="Arial" panose="020B0604020202020204" pitchFamily="34" charset="0"/>
              </a:rPr>
              <a:t>learning and developing.</a:t>
            </a:r>
          </a:p>
        </p:txBody>
      </p:sp>
      <p:sp>
        <p:nvSpPr>
          <p:cNvPr id="26627" name="TextBox 4"/>
          <p:cNvSpPr txBox="1">
            <a:spLocks noChangeArrowheads="1"/>
          </p:cNvSpPr>
          <p:nvPr/>
        </p:nvSpPr>
        <p:spPr bwMode="auto">
          <a:xfrm>
            <a:off x="3200400" y="4384675"/>
            <a:ext cx="74676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It’s about the district and school administration providing leadership and support(ers).</a:t>
            </a:r>
          </a:p>
        </p:txBody>
      </p:sp>
      <p:sp>
        <p:nvSpPr>
          <p:cNvPr id="26628" name="Title 1"/>
          <p:cNvSpPr txBox="1">
            <a:spLocks/>
          </p:cNvSpPr>
          <p:nvPr/>
        </p:nvSpPr>
        <p:spPr bwMode="auto">
          <a:xfrm>
            <a:off x="4038601" y="2281238"/>
            <a:ext cx="5694363" cy="153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t>It’s about teachers</a:t>
            </a:r>
          </a:p>
          <a:p>
            <a:pPr algn="ctr">
              <a:spcBef>
                <a:spcPct val="0"/>
              </a:spcBef>
              <a:buFontTx/>
              <a:buNone/>
            </a:pPr>
            <a:r>
              <a:rPr lang="en-US" altLang="en-US" sz="4000" b="1"/>
              <a:t>teaching.</a:t>
            </a:r>
          </a:p>
        </p:txBody>
      </p:sp>
      <p:sp>
        <p:nvSpPr>
          <p:cNvPr id="26629" name="Down Arrow 7"/>
          <p:cNvSpPr>
            <a:spLocks noChangeArrowheads="1"/>
          </p:cNvSpPr>
          <p:nvPr/>
        </p:nvSpPr>
        <p:spPr bwMode="auto">
          <a:xfrm rot="10800000">
            <a:off x="3325814" y="2008189"/>
            <a:ext cx="484187" cy="2035175"/>
          </a:xfrm>
          <a:prstGeom prst="downArrow">
            <a:avLst>
              <a:gd name="adj1" fmla="val 50000"/>
              <a:gd name="adj2" fmla="val 50050"/>
            </a:avLst>
          </a:prstGeom>
          <a:solidFill>
            <a:srgbClr val="FF0000"/>
          </a:solidFill>
          <a:ln w="9525" algn="ctr">
            <a:solidFill>
              <a:srgbClr val="000000"/>
            </a:solidFill>
            <a:round/>
            <a:headEnd/>
            <a:tailEnd/>
          </a:ln>
          <a:effectLst>
            <a:outerShdw dist="35921" dir="2700000" algn="ctr" rotWithShape="0">
              <a:srgbClr val="80808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solidFill>
                <a:srgbClr val="000054"/>
              </a:solidFill>
            </a:endParaRPr>
          </a:p>
        </p:txBody>
      </p:sp>
      <p:sp>
        <p:nvSpPr>
          <p:cNvPr id="26630" name="Down Arrow 8"/>
          <p:cNvSpPr>
            <a:spLocks noChangeArrowheads="1"/>
          </p:cNvSpPr>
          <p:nvPr/>
        </p:nvSpPr>
        <p:spPr bwMode="auto">
          <a:xfrm rot="10800000">
            <a:off x="9955214" y="2006601"/>
            <a:ext cx="484187" cy="2035175"/>
          </a:xfrm>
          <a:prstGeom prst="downArrow">
            <a:avLst>
              <a:gd name="adj1" fmla="val 50000"/>
              <a:gd name="adj2" fmla="val 50050"/>
            </a:avLst>
          </a:prstGeom>
          <a:solidFill>
            <a:srgbClr val="FF0000"/>
          </a:solidFill>
          <a:ln w="9525" algn="ctr">
            <a:solidFill>
              <a:srgbClr val="000000"/>
            </a:solidFill>
            <a:round/>
            <a:headEnd/>
            <a:tailEnd/>
          </a:ln>
          <a:effectLst>
            <a:outerShdw dist="35921" dir="2700000" algn="ctr" rotWithShape="0">
              <a:srgbClr val="80808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solidFill>
                <a:srgbClr val="000054"/>
              </a:solidFill>
            </a:endParaRPr>
          </a:p>
        </p:txBody>
      </p:sp>
      <p:sp>
        <p:nvSpPr>
          <p:cNvPr id="26631" name="Down Arrow 9"/>
          <p:cNvSpPr>
            <a:spLocks noChangeArrowheads="1"/>
          </p:cNvSpPr>
          <p:nvPr/>
        </p:nvSpPr>
        <p:spPr bwMode="auto">
          <a:xfrm rot="10800000">
            <a:off x="6411914" y="1828801"/>
            <a:ext cx="484187" cy="360363"/>
          </a:xfrm>
          <a:prstGeom prst="downArrow">
            <a:avLst>
              <a:gd name="adj1" fmla="val 50000"/>
              <a:gd name="adj2" fmla="val 50000"/>
            </a:avLst>
          </a:prstGeom>
          <a:solidFill>
            <a:srgbClr val="FF0000"/>
          </a:solidFill>
          <a:ln w="9525" algn="ctr">
            <a:solidFill>
              <a:srgbClr val="000000"/>
            </a:solidFill>
            <a:round/>
            <a:headEnd/>
            <a:tailEnd/>
          </a:ln>
          <a:effectLst>
            <a:outerShdw dist="35921" dir="2700000" algn="ctr" rotWithShape="0">
              <a:srgbClr val="80808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solidFill>
                <a:srgbClr val="000054"/>
              </a:solidFill>
            </a:endParaRPr>
          </a:p>
        </p:txBody>
      </p:sp>
      <p:sp>
        <p:nvSpPr>
          <p:cNvPr id="26632" name="Down Arrow 10"/>
          <p:cNvSpPr>
            <a:spLocks noChangeArrowheads="1"/>
          </p:cNvSpPr>
          <p:nvPr/>
        </p:nvSpPr>
        <p:spPr bwMode="auto">
          <a:xfrm rot="10800000">
            <a:off x="6526214" y="3914776"/>
            <a:ext cx="484187" cy="360363"/>
          </a:xfrm>
          <a:prstGeom prst="downArrow">
            <a:avLst>
              <a:gd name="adj1" fmla="val 50000"/>
              <a:gd name="adj2" fmla="val 50000"/>
            </a:avLst>
          </a:prstGeom>
          <a:solidFill>
            <a:srgbClr val="FF0000"/>
          </a:solidFill>
          <a:ln w="9525" algn="ctr">
            <a:solidFill>
              <a:srgbClr val="000000"/>
            </a:solidFill>
            <a:round/>
            <a:headEnd/>
            <a:tailEnd/>
          </a:ln>
          <a:effectLst>
            <a:outerShdw dist="35921" dir="2700000" algn="ctr" rotWithShape="0">
              <a:srgbClr val="80808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solidFill>
                <a:srgbClr val="000054"/>
              </a:solidFill>
            </a:endParaRPr>
          </a:p>
        </p:txBody>
      </p:sp>
    </p:spTree>
    <p:extLst>
      <p:ext uri="{BB962C8B-B14F-4D97-AF65-F5344CB8AC3E}">
        <p14:creationId xmlns:p14="http://schemas.microsoft.com/office/powerpoint/2010/main" val="2412225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200400" y="596900"/>
            <a:ext cx="74676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b="1">
                <a:solidFill>
                  <a:srgbClr val="0000FF"/>
                </a:solidFill>
              </a:rPr>
              <a:t>Focus Question:</a:t>
            </a:r>
          </a:p>
          <a:p>
            <a:pPr algn="ctr">
              <a:spcBef>
                <a:spcPts val="1200"/>
              </a:spcBef>
              <a:buNone/>
            </a:pPr>
            <a:r>
              <a:rPr lang="en-US" altLang="en-US" sz="5400" b="1" i="1">
                <a:solidFill>
                  <a:srgbClr val="000054"/>
                </a:solidFill>
              </a:rPr>
              <a:t>How are we going to hurt kids </a:t>
            </a:r>
          </a:p>
          <a:p>
            <a:pPr algn="ctr">
              <a:spcBef>
                <a:spcPts val="1200"/>
              </a:spcBef>
              <a:buNone/>
            </a:pPr>
            <a:r>
              <a:rPr lang="en-US" altLang="en-US" sz="5400" b="1" i="1">
                <a:solidFill>
                  <a:srgbClr val="000054"/>
                </a:solidFill>
              </a:rPr>
              <a:t>by (not) doing this?</a:t>
            </a:r>
          </a:p>
          <a:p>
            <a:pPr algn="ctr">
              <a:spcBef>
                <a:spcPct val="0"/>
              </a:spcBef>
              <a:buFontTx/>
              <a:buNone/>
            </a:pPr>
            <a:r>
              <a:rPr lang="en-US" altLang="en-US" sz="15000" b="1">
                <a:solidFill>
                  <a:srgbClr val="FF0000"/>
                </a:solidFill>
                <a:latin typeface="Arial Rounded MT Bold" panose="020F0704030504030204" pitchFamily="34" charset="0"/>
              </a:rPr>
              <a:t>?</a:t>
            </a:r>
          </a:p>
        </p:txBody>
      </p:sp>
    </p:spTree>
    <p:extLst>
      <p:ext uri="{BB962C8B-B14F-4D97-AF65-F5344CB8AC3E}">
        <p14:creationId xmlns:p14="http://schemas.microsoft.com/office/powerpoint/2010/main" val="1870719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429000" y="1066800"/>
            <a:ext cx="6858000" cy="1143000"/>
          </a:xfrm>
        </p:spPr>
        <p:txBody>
          <a:bodyPr/>
          <a:lstStyle/>
          <a:p>
            <a:r>
              <a:rPr lang="en-US" altLang="en-US" sz="6000" b="1">
                <a:solidFill>
                  <a:srgbClr val="0000FF"/>
                </a:solidFill>
              </a:rPr>
              <a:t>The 3 Rs</a:t>
            </a:r>
          </a:p>
        </p:txBody>
      </p:sp>
      <p:sp>
        <p:nvSpPr>
          <p:cNvPr id="29699" name="Content Placeholder 2"/>
          <p:cNvSpPr>
            <a:spLocks noGrp="1"/>
          </p:cNvSpPr>
          <p:nvPr>
            <p:ph idx="1"/>
          </p:nvPr>
        </p:nvSpPr>
        <p:spPr>
          <a:xfrm>
            <a:off x="3429000" y="2286000"/>
            <a:ext cx="6858000" cy="4114800"/>
          </a:xfrm>
        </p:spPr>
        <p:txBody>
          <a:bodyPr/>
          <a:lstStyle/>
          <a:p>
            <a:pPr algn="ctr">
              <a:buFontTx/>
              <a:buNone/>
            </a:pPr>
            <a:r>
              <a:rPr lang="en-US" altLang="en-US" sz="6000" b="1" i="1"/>
              <a:t>Relationships</a:t>
            </a:r>
          </a:p>
          <a:p>
            <a:pPr algn="ctr">
              <a:buFontTx/>
              <a:buNone/>
            </a:pPr>
            <a:r>
              <a:rPr lang="en-US" altLang="en-US" sz="6000" b="1" i="1"/>
              <a:t>Relevance</a:t>
            </a:r>
          </a:p>
          <a:p>
            <a:pPr algn="ctr">
              <a:buFontTx/>
              <a:buNone/>
            </a:pPr>
            <a:r>
              <a:rPr lang="en-US" altLang="en-US" sz="6000" b="1" i="1"/>
              <a:t>Resiliency</a:t>
            </a:r>
          </a:p>
        </p:txBody>
      </p:sp>
    </p:spTree>
    <p:extLst>
      <p:ext uri="{BB962C8B-B14F-4D97-AF65-F5344CB8AC3E}">
        <p14:creationId xmlns:p14="http://schemas.microsoft.com/office/powerpoint/2010/main" val="128906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3733800" y="3200400"/>
            <a:ext cx="6400800" cy="2971800"/>
          </a:xfrm>
        </p:spPr>
        <p:txBody>
          <a:bodyPr/>
          <a:lstStyle/>
          <a:p>
            <a:r>
              <a:rPr lang="en-US" altLang="en-US" sz="6000">
                <a:cs typeface="Arial" panose="020B0604020202020204" pitchFamily="34" charset="0"/>
              </a:rPr>
              <a:t>► t</a:t>
            </a:r>
            <a:r>
              <a:rPr lang="en-US" altLang="en-US" sz="6000"/>
              <a:t>he ability to persist in the face of challenge</a:t>
            </a:r>
          </a:p>
        </p:txBody>
      </p:sp>
      <p:sp>
        <p:nvSpPr>
          <p:cNvPr id="30723" name="WordArt 3"/>
          <p:cNvSpPr>
            <a:spLocks noChangeArrowheads="1" noChangeShapeType="1" noTextEdit="1"/>
          </p:cNvSpPr>
          <p:nvPr/>
        </p:nvSpPr>
        <p:spPr bwMode="auto">
          <a:xfrm rot="483891">
            <a:off x="3513139" y="342901"/>
            <a:ext cx="6734175" cy="3343275"/>
          </a:xfrm>
          <a:prstGeom prst="rect">
            <a:avLst/>
          </a:prstGeom>
        </p:spPr>
        <p:txBody>
          <a:bodyPr wrap="none" fromWordArt="1">
            <a:prstTxWarp prst="textSlantUp">
              <a:avLst>
                <a:gd name="adj" fmla="val 32056"/>
              </a:avLst>
            </a:prstTxWarp>
          </a:bodyPr>
          <a:lstStyle/>
          <a:p>
            <a:r>
              <a:rPr lang="en-US" sz="9600" kern="10" spc="1921">
                <a:ln w="9525">
                  <a:solidFill>
                    <a:srgbClr val="CC99FF"/>
                  </a:solidFill>
                  <a:round/>
                  <a:headEnd/>
                  <a:tailEnd/>
                </a:ln>
                <a:gradFill rotWithShape="1">
                  <a:gsLst>
                    <a:gs pos="0">
                      <a:srgbClr val="6600CC"/>
                    </a:gs>
                    <a:gs pos="100000">
                      <a:srgbClr val="CC00CC"/>
                    </a:gs>
                  </a:gsLst>
                  <a:lin ang="4860000" scaled="1"/>
                </a:gradFill>
                <a:effectLst>
                  <a:outerShdw dist="53882" dir="2700000" algn="ctr" rotWithShape="0">
                    <a:srgbClr val="9999FF">
                      <a:alpha val="79999"/>
                    </a:srgbClr>
                  </a:outerShdw>
                </a:effectLst>
                <a:latin typeface="Impact" panose="020B0806030902050204" pitchFamily="34" charset="0"/>
              </a:rPr>
              <a:t>Resiliency</a:t>
            </a:r>
          </a:p>
        </p:txBody>
      </p:sp>
    </p:spTree>
    <p:extLst>
      <p:ext uri="{BB962C8B-B14F-4D97-AF65-F5344CB8AC3E}">
        <p14:creationId xmlns:p14="http://schemas.microsoft.com/office/powerpoint/2010/main" val="1519863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3054212" y="1791478"/>
            <a:ext cx="8428166" cy="2836506"/>
          </a:xfrm>
          <a:solidFill>
            <a:srgbClr val="FFFF00"/>
          </a:solidFill>
          <a:ln w="76200">
            <a:solidFill>
              <a:schemeClr val="tx1"/>
            </a:solidFill>
            <a:miter lim="800000"/>
            <a:headEnd/>
            <a:tailEnd/>
          </a:ln>
        </p:spPr>
        <p:txBody>
          <a:bodyPr/>
          <a:lstStyle/>
          <a:p>
            <a:r>
              <a:rPr lang="en-US" altLang="en-US" dirty="0" smtClean="0"/>
              <a:t>Are we supporting or undermining students’ resiliency?</a:t>
            </a:r>
          </a:p>
        </p:txBody>
      </p:sp>
    </p:spTree>
    <p:extLst>
      <p:ext uri="{BB962C8B-B14F-4D97-AF65-F5344CB8AC3E}">
        <p14:creationId xmlns:p14="http://schemas.microsoft.com/office/powerpoint/2010/main" val="99460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200400" y="322263"/>
            <a:ext cx="7467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800" b="1">
                <a:solidFill>
                  <a:srgbClr val="0000FF"/>
                </a:solidFill>
              </a:rPr>
              <a:t>Findings of Resilience Research</a:t>
            </a:r>
          </a:p>
        </p:txBody>
      </p:sp>
      <p:sp>
        <p:nvSpPr>
          <p:cNvPr id="32771" name="Text Box 3"/>
          <p:cNvSpPr txBox="1">
            <a:spLocks noChangeArrowheads="1"/>
          </p:cNvSpPr>
          <p:nvPr/>
        </p:nvSpPr>
        <p:spPr bwMode="auto">
          <a:xfrm>
            <a:off x="3200400" y="1981201"/>
            <a:ext cx="74676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 typeface="Wingdings" panose="05000000000000000000" pitchFamily="2" charset="2"/>
              <a:buChar char="Ø"/>
            </a:pPr>
            <a:r>
              <a:rPr lang="en-US" altLang="en-US" sz="4000"/>
              <a:t>Risk ≠ Outcome</a:t>
            </a:r>
          </a:p>
          <a:p>
            <a:pPr algn="ctr">
              <a:spcBef>
                <a:spcPct val="50000"/>
              </a:spcBef>
              <a:buFont typeface="Wingdings" panose="05000000000000000000" pitchFamily="2" charset="2"/>
              <a:buChar char="Ø"/>
            </a:pPr>
            <a:r>
              <a:rPr lang="en-US" altLang="en-US" sz="4000"/>
              <a:t>Behavior ≠ Capacity</a:t>
            </a:r>
          </a:p>
          <a:p>
            <a:pPr algn="ctr">
              <a:spcBef>
                <a:spcPct val="50000"/>
              </a:spcBef>
              <a:buFont typeface="Wingdings" panose="05000000000000000000" pitchFamily="2" charset="2"/>
              <a:buChar char="Ø"/>
            </a:pPr>
            <a:r>
              <a:rPr lang="en-US" altLang="en-US" sz="4000"/>
              <a:t>Personal Strengths = Success</a:t>
            </a:r>
          </a:p>
          <a:p>
            <a:pPr algn="ctr">
              <a:spcBef>
                <a:spcPct val="50000"/>
              </a:spcBef>
              <a:buFont typeface="Wingdings" panose="05000000000000000000" pitchFamily="2" charset="2"/>
              <a:buChar char="Ø"/>
            </a:pPr>
            <a:r>
              <a:rPr lang="en-US" altLang="en-US" sz="4000"/>
              <a:t>Environmental Supports </a:t>
            </a:r>
            <a:br>
              <a:rPr lang="en-US" altLang="en-US" sz="4000"/>
            </a:br>
            <a:r>
              <a:rPr lang="en-US" altLang="en-US" sz="4000"/>
              <a:t>&amp; Opportunities = Life Success</a:t>
            </a:r>
          </a:p>
        </p:txBody>
      </p:sp>
    </p:spTree>
    <p:extLst>
      <p:ext uri="{BB962C8B-B14F-4D97-AF65-F5344CB8AC3E}">
        <p14:creationId xmlns:p14="http://schemas.microsoft.com/office/powerpoint/2010/main" val="32816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200401" y="633413"/>
            <a:ext cx="7459663" cy="1143000"/>
          </a:xfrm>
        </p:spPr>
        <p:txBody>
          <a:bodyPr>
            <a:normAutofit fontScale="90000"/>
          </a:bodyPr>
          <a:lstStyle/>
          <a:p>
            <a:pPr eaLnBrk="1" hangingPunct="1">
              <a:defRPr/>
            </a:pPr>
            <a:r>
              <a:rPr lang="en-US" b="1" dirty="0" smtClean="0">
                <a:solidFill>
                  <a:srgbClr val="0000FF"/>
                </a:solidFill>
                <a:cs typeface="Arial" pitchFamily="34" charset="0"/>
              </a:rPr>
              <a:t>Who Drops Out?</a:t>
            </a:r>
            <a:r>
              <a:rPr lang="en-US" sz="4200" b="1" dirty="0">
                <a:solidFill>
                  <a:srgbClr val="0000FF"/>
                </a:solidFill>
                <a:cs typeface="Arial" pitchFamily="34" charset="0"/>
              </a:rPr>
              <a:t/>
            </a:r>
            <a:br>
              <a:rPr lang="en-US" sz="4200" b="1" dirty="0">
                <a:solidFill>
                  <a:srgbClr val="0000FF"/>
                </a:solidFill>
                <a:cs typeface="Arial" pitchFamily="34" charset="0"/>
              </a:rPr>
            </a:br>
            <a:r>
              <a:rPr lang="en-US" sz="3400" dirty="0">
                <a:solidFill>
                  <a:srgbClr val="0000FF"/>
                </a:solidFill>
                <a:cs typeface="Arial" pitchFamily="34" charset="0"/>
              </a:rPr>
              <a:t>Risk Factors for Dropping Out</a:t>
            </a:r>
          </a:p>
        </p:txBody>
      </p:sp>
      <p:sp>
        <p:nvSpPr>
          <p:cNvPr id="34819" name="Rectangle 3"/>
          <p:cNvSpPr>
            <a:spLocks noGrp="1" noChangeArrowheads="1"/>
          </p:cNvSpPr>
          <p:nvPr>
            <p:ph type="body" idx="4294967295"/>
          </p:nvPr>
        </p:nvSpPr>
        <p:spPr>
          <a:xfrm>
            <a:off x="3352801" y="2100264"/>
            <a:ext cx="6765925" cy="3386137"/>
          </a:xfrm>
        </p:spPr>
        <p:txBody>
          <a:bodyPr/>
          <a:lstStyle/>
          <a:p>
            <a:pPr eaLnBrk="1" hangingPunct="1">
              <a:lnSpc>
                <a:spcPct val="90000"/>
              </a:lnSpc>
              <a:spcBef>
                <a:spcPct val="0"/>
              </a:spcBef>
            </a:pPr>
            <a:r>
              <a:rPr lang="en-US" altLang="en-US" smtClean="0">
                <a:cs typeface="Arial" panose="020B0604020202020204" pitchFamily="34" charset="0"/>
              </a:rPr>
              <a:t>Socioeconomic status</a:t>
            </a:r>
          </a:p>
          <a:p>
            <a:pPr eaLnBrk="1" hangingPunct="1">
              <a:lnSpc>
                <a:spcPct val="90000"/>
              </a:lnSpc>
              <a:spcBef>
                <a:spcPct val="0"/>
              </a:spcBef>
            </a:pPr>
            <a:endParaRPr lang="en-US" altLang="en-US" sz="1600">
              <a:cs typeface="Arial" panose="020B0604020202020204" pitchFamily="34" charset="0"/>
            </a:endParaRPr>
          </a:p>
          <a:p>
            <a:pPr eaLnBrk="1" hangingPunct="1">
              <a:lnSpc>
                <a:spcPct val="90000"/>
              </a:lnSpc>
              <a:spcBef>
                <a:spcPct val="0"/>
              </a:spcBef>
            </a:pPr>
            <a:r>
              <a:rPr lang="en-US" altLang="en-US" smtClean="0">
                <a:cs typeface="Arial" panose="020B0604020202020204" pitchFamily="34" charset="0"/>
              </a:rPr>
              <a:t>Ethnicity</a:t>
            </a:r>
          </a:p>
          <a:p>
            <a:pPr eaLnBrk="1" hangingPunct="1">
              <a:lnSpc>
                <a:spcPct val="90000"/>
              </a:lnSpc>
              <a:spcBef>
                <a:spcPct val="0"/>
              </a:spcBef>
            </a:pPr>
            <a:endParaRPr lang="en-US" altLang="en-US" sz="1600">
              <a:cs typeface="Arial" panose="020B0604020202020204" pitchFamily="34" charset="0"/>
            </a:endParaRPr>
          </a:p>
          <a:p>
            <a:pPr eaLnBrk="1" hangingPunct="1">
              <a:lnSpc>
                <a:spcPct val="90000"/>
              </a:lnSpc>
              <a:spcBef>
                <a:spcPct val="0"/>
              </a:spcBef>
            </a:pPr>
            <a:r>
              <a:rPr lang="en-US" altLang="en-US" smtClean="0">
                <a:cs typeface="Arial" panose="020B0604020202020204" pitchFamily="34" charset="0"/>
              </a:rPr>
              <a:t>Repetition of a grade</a:t>
            </a:r>
          </a:p>
          <a:p>
            <a:pPr eaLnBrk="1" hangingPunct="1">
              <a:lnSpc>
                <a:spcPct val="90000"/>
              </a:lnSpc>
              <a:spcBef>
                <a:spcPct val="0"/>
              </a:spcBef>
            </a:pPr>
            <a:endParaRPr lang="en-US" altLang="en-US" sz="1600">
              <a:cs typeface="Arial" panose="020B0604020202020204" pitchFamily="34" charset="0"/>
            </a:endParaRPr>
          </a:p>
          <a:p>
            <a:pPr eaLnBrk="1" hangingPunct="1">
              <a:lnSpc>
                <a:spcPct val="90000"/>
              </a:lnSpc>
              <a:spcBef>
                <a:spcPct val="0"/>
              </a:spcBef>
            </a:pPr>
            <a:r>
              <a:rPr lang="en-US" altLang="en-US" smtClean="0">
                <a:cs typeface="Arial" panose="020B0604020202020204" pitchFamily="34" charset="0"/>
              </a:rPr>
              <a:t>Student mobility</a:t>
            </a:r>
          </a:p>
          <a:p>
            <a:pPr eaLnBrk="1" hangingPunct="1">
              <a:lnSpc>
                <a:spcPct val="90000"/>
              </a:lnSpc>
              <a:spcBef>
                <a:spcPct val="0"/>
              </a:spcBef>
            </a:pPr>
            <a:endParaRPr lang="en-US" altLang="en-US" sz="1600">
              <a:cs typeface="Arial" panose="020B0604020202020204" pitchFamily="34" charset="0"/>
            </a:endParaRPr>
          </a:p>
          <a:p>
            <a:pPr eaLnBrk="1" hangingPunct="1">
              <a:lnSpc>
                <a:spcPct val="90000"/>
              </a:lnSpc>
              <a:spcBef>
                <a:spcPct val="0"/>
              </a:spcBef>
            </a:pPr>
            <a:r>
              <a:rPr lang="en-US" altLang="en-US" smtClean="0">
                <a:cs typeface="Arial" panose="020B0604020202020204" pitchFamily="34" charset="0"/>
              </a:rPr>
              <a:t>Family situation</a:t>
            </a:r>
          </a:p>
        </p:txBody>
      </p:sp>
      <p:grpSp>
        <p:nvGrpSpPr>
          <p:cNvPr id="34820" name="Group 1" descr="Two pictures of a boy on the ground near lockers with his head on his knees and a girl looking very said with her hand on her head."/>
          <p:cNvGrpSpPr>
            <a:grpSpLocks/>
          </p:cNvGrpSpPr>
          <p:nvPr/>
        </p:nvGrpSpPr>
        <p:grpSpPr bwMode="auto">
          <a:xfrm>
            <a:off x="8229600" y="2857501"/>
            <a:ext cx="1676400" cy="3414713"/>
            <a:chOff x="6215063" y="2857500"/>
            <a:chExt cx="1676400" cy="3414713"/>
          </a:xfrm>
        </p:grpSpPr>
        <p:pic>
          <p:nvPicPr>
            <p:cNvPr id="348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367213"/>
              <a:ext cx="167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hallway s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857500"/>
              <a:ext cx="16764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585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200400" y="1828800"/>
            <a:ext cx="746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b="1"/>
              <a:t>Is this a school </a:t>
            </a:r>
            <a:r>
              <a:rPr lang="en-US" altLang="en-US" sz="4800" b="1">
                <a:solidFill>
                  <a:srgbClr val="FF0000"/>
                </a:solidFill>
              </a:rPr>
              <a:t>you</a:t>
            </a:r>
            <a:r>
              <a:rPr lang="en-US" altLang="en-US" sz="4800" b="1">
                <a:solidFill>
                  <a:srgbClr val="0000FF"/>
                </a:solidFill>
              </a:rPr>
              <a:t> </a:t>
            </a:r>
            <a:r>
              <a:rPr lang="en-US" altLang="en-US" sz="4800" b="1"/>
              <a:t>would</a:t>
            </a:r>
            <a:r>
              <a:rPr lang="en-US" altLang="en-US" sz="4800" b="1">
                <a:solidFill>
                  <a:srgbClr val="0000FF"/>
                </a:solidFill>
              </a:rPr>
              <a:t> </a:t>
            </a:r>
            <a:r>
              <a:rPr lang="en-US" altLang="en-US" sz="4800" b="1">
                <a:solidFill>
                  <a:srgbClr val="FF0000"/>
                </a:solidFill>
              </a:rPr>
              <a:t>want</a:t>
            </a:r>
            <a:r>
              <a:rPr lang="en-US" altLang="en-US" sz="4800" b="1">
                <a:solidFill>
                  <a:srgbClr val="0000FF"/>
                </a:solidFill>
              </a:rPr>
              <a:t> </a:t>
            </a:r>
            <a:r>
              <a:rPr lang="en-US" altLang="en-US" sz="4800" b="1"/>
              <a:t>to attend?</a:t>
            </a:r>
            <a:endParaRPr lang="en-US" altLang="en-US" sz="2000" b="1"/>
          </a:p>
          <a:p>
            <a:pPr algn="ctr">
              <a:spcBef>
                <a:spcPct val="0"/>
              </a:spcBef>
              <a:buFontTx/>
              <a:buNone/>
            </a:pPr>
            <a:endParaRPr lang="en-US" altLang="en-US" sz="2000" b="1"/>
          </a:p>
          <a:p>
            <a:pPr algn="ctr">
              <a:spcBef>
                <a:spcPct val="0"/>
              </a:spcBef>
              <a:buFontTx/>
              <a:buNone/>
            </a:pPr>
            <a:r>
              <a:rPr lang="en-US" altLang="en-US" sz="4800" b="1"/>
              <a:t>…and that</a:t>
            </a:r>
            <a:r>
              <a:rPr lang="en-US" altLang="en-US" sz="4800" b="1">
                <a:solidFill>
                  <a:srgbClr val="0000FF"/>
                </a:solidFill>
              </a:rPr>
              <a:t> </a:t>
            </a:r>
            <a:r>
              <a:rPr lang="en-US" altLang="en-US" sz="4800" b="1">
                <a:solidFill>
                  <a:srgbClr val="FF0000"/>
                </a:solidFill>
              </a:rPr>
              <a:t>wants you</a:t>
            </a:r>
            <a:r>
              <a:rPr lang="en-US" altLang="en-US" sz="4800" b="1">
                <a:solidFill>
                  <a:srgbClr val="000054"/>
                </a:solidFill>
              </a:rPr>
              <a:t> </a:t>
            </a:r>
            <a:r>
              <a:rPr lang="en-US" altLang="en-US" sz="4800" b="1"/>
              <a:t>to attend?</a:t>
            </a:r>
          </a:p>
        </p:txBody>
      </p:sp>
      <p:sp>
        <p:nvSpPr>
          <p:cNvPr id="8195" name="TextBox 1"/>
          <p:cNvSpPr txBox="1">
            <a:spLocks noChangeArrowheads="1"/>
          </p:cNvSpPr>
          <p:nvPr/>
        </p:nvSpPr>
        <p:spPr bwMode="auto">
          <a:xfrm>
            <a:off x="3200400" y="609601"/>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00FF"/>
                </a:solidFill>
              </a:rPr>
              <a:t>Focus Question:</a:t>
            </a:r>
          </a:p>
        </p:txBody>
      </p:sp>
    </p:spTree>
    <p:extLst>
      <p:ext uri="{BB962C8B-B14F-4D97-AF65-F5344CB8AC3E}">
        <p14:creationId xmlns:p14="http://schemas.microsoft.com/office/powerpoint/2010/main" val="3034178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00401" y="131764"/>
            <a:ext cx="7496175" cy="1476375"/>
          </a:xfrm>
        </p:spPr>
        <p:txBody>
          <a:bodyPr>
            <a:normAutofit fontScale="90000"/>
          </a:bodyPr>
          <a:lstStyle/>
          <a:p>
            <a:pPr algn="l">
              <a:defRPr/>
            </a:pPr>
            <a:r>
              <a:rPr lang="en-US" sz="9600" b="1" dirty="0"/>
              <a:t>Drop </a:t>
            </a:r>
            <a:r>
              <a:rPr lang="en-US" sz="9600" b="1" dirty="0" err="1"/>
              <a:t>Aways</a:t>
            </a:r>
            <a:endParaRPr lang="en-US" sz="9600" b="1" dirty="0"/>
          </a:p>
        </p:txBody>
      </p:sp>
      <p:pic>
        <p:nvPicPr>
          <p:cNvPr id="47107" name="Picture 4" descr="Person falling down under a huge arrow angling downwards." title="Drop aways"/>
          <p:cNvPicPr>
            <a:picLocks noChangeAspect="1" noChangeArrowheads="1"/>
          </p:cNvPicPr>
          <p:nvPr/>
        </p:nvPicPr>
        <p:blipFill>
          <a:blip r:embed="rId3"/>
          <a:srcRect/>
          <a:stretch>
            <a:fillRect/>
          </a:stretch>
        </p:blipFill>
        <p:spPr bwMode="auto">
          <a:xfrm>
            <a:off x="3751264" y="1741489"/>
            <a:ext cx="6192837"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08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00400" y="598488"/>
            <a:ext cx="7467600" cy="5238750"/>
          </a:xfrm>
        </p:spPr>
        <p:txBody>
          <a:bodyPr/>
          <a:lstStyle/>
          <a:p>
            <a:r>
              <a:rPr lang="en-US" altLang="en-US" sz="6000" b="1">
                <a:solidFill>
                  <a:srgbClr val="0000FF"/>
                </a:solidFill>
              </a:rPr>
              <a:t>We need to ask:</a:t>
            </a:r>
            <a:br>
              <a:rPr lang="en-US" altLang="en-US" sz="6000" b="1">
                <a:solidFill>
                  <a:srgbClr val="0000FF"/>
                </a:solidFill>
              </a:rPr>
            </a:br>
            <a:r>
              <a:rPr lang="en-US" altLang="en-US" sz="2400"/>
              <a:t/>
            </a:r>
            <a:br>
              <a:rPr lang="en-US" altLang="en-US" sz="2400"/>
            </a:br>
            <a:r>
              <a:rPr lang="en-US" altLang="en-US" sz="8000"/>
              <a:t>What are they dropping away </a:t>
            </a:r>
            <a:r>
              <a:rPr lang="en-US" altLang="en-US" sz="8000" u="sng"/>
              <a:t>from?</a:t>
            </a:r>
          </a:p>
        </p:txBody>
      </p:sp>
    </p:spTree>
    <p:extLst>
      <p:ext uri="{BB962C8B-B14F-4D97-AF65-F5344CB8AC3E}">
        <p14:creationId xmlns:p14="http://schemas.microsoft.com/office/powerpoint/2010/main" val="2995400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dsackhei\AppData\Local\Microsoft\Windows\Temporary Internet Files\Content.IE5\ITL5SS5Z\MP9004485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9108680">
            <a:off x="3827463" y="1585914"/>
            <a:ext cx="4114800" cy="460375"/>
          </a:xfrm>
          <a:prstGeom prst="rect">
            <a:avLst/>
          </a:prstGeom>
          <a:noFill/>
        </p:spPr>
        <p:txBody>
          <a:bodyPr>
            <a:spAutoFit/>
          </a:bodyPr>
          <a:lstStyle/>
          <a:p>
            <a:pPr algn="ctr" eaLnBrk="1" hangingPunct="1">
              <a:defRPr/>
            </a:pPr>
            <a:r>
              <a:rPr lang="en-US" sz="2400" b="1" spc="600" dirty="0">
                <a:solidFill>
                  <a:schemeClr val="bg1"/>
                </a:solidFill>
                <a:latin typeface="Arial" charset="0"/>
                <a:cs typeface="Arial" charset="0"/>
              </a:rPr>
              <a:t>ATTENDANCE</a:t>
            </a:r>
          </a:p>
        </p:txBody>
      </p:sp>
      <p:sp>
        <p:nvSpPr>
          <p:cNvPr id="39940" name="TextBox 4"/>
          <p:cNvSpPr txBox="1">
            <a:spLocks noChangeArrowheads="1"/>
          </p:cNvSpPr>
          <p:nvPr/>
        </p:nvSpPr>
        <p:spPr bwMode="auto">
          <a:xfrm rot="-2466608">
            <a:off x="4594226" y="3656013"/>
            <a:ext cx="278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Behavioral Interventions and Supports</a:t>
            </a:r>
          </a:p>
        </p:txBody>
      </p:sp>
      <p:sp>
        <p:nvSpPr>
          <p:cNvPr id="39941" name="TextBox 6"/>
          <p:cNvSpPr txBox="1">
            <a:spLocks noChangeArrowheads="1"/>
          </p:cNvSpPr>
          <p:nvPr/>
        </p:nvSpPr>
        <p:spPr bwMode="auto">
          <a:xfrm rot="-2466608">
            <a:off x="6680200" y="1746251"/>
            <a:ext cx="316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Cultural Competence and Disparities/Disproportionality</a:t>
            </a:r>
          </a:p>
        </p:txBody>
      </p:sp>
      <p:sp>
        <p:nvSpPr>
          <p:cNvPr id="39942" name="TextBox 7"/>
          <p:cNvSpPr txBox="1">
            <a:spLocks noChangeArrowheads="1"/>
          </p:cNvSpPr>
          <p:nvPr/>
        </p:nvSpPr>
        <p:spPr bwMode="auto">
          <a:xfrm rot="-2466608">
            <a:off x="5556251" y="4262439"/>
            <a:ext cx="204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Graduation Rates</a:t>
            </a:r>
          </a:p>
        </p:txBody>
      </p:sp>
      <p:sp>
        <p:nvSpPr>
          <p:cNvPr id="39943" name="TextBox 9"/>
          <p:cNvSpPr txBox="1">
            <a:spLocks noChangeArrowheads="1"/>
          </p:cNvSpPr>
          <p:nvPr/>
        </p:nvSpPr>
        <p:spPr bwMode="auto">
          <a:xfrm rot="-2466608">
            <a:off x="7600951" y="2635250"/>
            <a:ext cx="191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Dropout Rates</a:t>
            </a:r>
          </a:p>
        </p:txBody>
      </p:sp>
      <p:sp>
        <p:nvSpPr>
          <p:cNvPr id="39944" name="TextBox 12"/>
          <p:cNvSpPr txBox="1">
            <a:spLocks noChangeArrowheads="1"/>
          </p:cNvSpPr>
          <p:nvPr/>
        </p:nvSpPr>
        <p:spPr bwMode="auto">
          <a:xfrm rot="-2466608">
            <a:off x="6013451" y="4740275"/>
            <a:ext cx="204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School Climate</a:t>
            </a:r>
          </a:p>
        </p:txBody>
      </p:sp>
      <p:sp>
        <p:nvSpPr>
          <p:cNvPr id="16" name="TextBox 15"/>
          <p:cNvSpPr txBox="1"/>
          <p:nvPr/>
        </p:nvSpPr>
        <p:spPr>
          <a:xfrm rot="19108680">
            <a:off x="4208463" y="2119314"/>
            <a:ext cx="4114800" cy="460375"/>
          </a:xfrm>
          <a:prstGeom prst="rect">
            <a:avLst/>
          </a:prstGeom>
          <a:noFill/>
        </p:spPr>
        <p:txBody>
          <a:bodyPr>
            <a:spAutoFit/>
          </a:bodyPr>
          <a:lstStyle/>
          <a:p>
            <a:pPr algn="ctr" eaLnBrk="1" hangingPunct="1">
              <a:defRPr/>
            </a:pPr>
            <a:r>
              <a:rPr lang="en-US" sz="2400" b="1" spc="600" dirty="0">
                <a:solidFill>
                  <a:schemeClr val="bg1"/>
                </a:solidFill>
                <a:latin typeface="Arial" charset="0"/>
                <a:cs typeface="Arial" charset="0"/>
              </a:rPr>
              <a:t>ABSENCES</a:t>
            </a:r>
          </a:p>
        </p:txBody>
      </p:sp>
      <p:sp>
        <p:nvSpPr>
          <p:cNvPr id="39946" name="TextBox 16"/>
          <p:cNvSpPr txBox="1">
            <a:spLocks noChangeArrowheads="1"/>
          </p:cNvSpPr>
          <p:nvPr/>
        </p:nvSpPr>
        <p:spPr bwMode="auto">
          <a:xfrm rot="-2466608">
            <a:off x="7994651" y="3148014"/>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(Mental) Health</a:t>
            </a:r>
          </a:p>
        </p:txBody>
      </p:sp>
      <p:sp>
        <p:nvSpPr>
          <p:cNvPr id="39947" name="TextBox 12"/>
          <p:cNvSpPr txBox="1">
            <a:spLocks noChangeArrowheads="1"/>
          </p:cNvSpPr>
          <p:nvPr/>
        </p:nvSpPr>
        <p:spPr bwMode="auto">
          <a:xfrm rot="-2466608">
            <a:off x="6851651" y="5273675"/>
            <a:ext cx="204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Access</a:t>
            </a:r>
          </a:p>
        </p:txBody>
      </p:sp>
      <p:sp>
        <p:nvSpPr>
          <p:cNvPr id="39948" name="TextBox 12"/>
          <p:cNvSpPr txBox="1">
            <a:spLocks noChangeArrowheads="1"/>
          </p:cNvSpPr>
          <p:nvPr/>
        </p:nvSpPr>
        <p:spPr bwMode="auto">
          <a:xfrm rot="-2466608">
            <a:off x="8299451" y="4033839"/>
            <a:ext cx="204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Equity</a:t>
            </a:r>
          </a:p>
        </p:txBody>
      </p:sp>
      <p:sp>
        <p:nvSpPr>
          <p:cNvPr id="39949" name="TextBox 12"/>
          <p:cNvSpPr txBox="1">
            <a:spLocks noChangeArrowheads="1"/>
          </p:cNvSpPr>
          <p:nvPr/>
        </p:nvSpPr>
        <p:spPr bwMode="auto">
          <a:xfrm rot="-2466608">
            <a:off x="7918451" y="5024439"/>
            <a:ext cx="204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54"/>
                </a:solidFill>
              </a:rPr>
              <a:t>Barriers</a:t>
            </a:r>
          </a:p>
        </p:txBody>
      </p:sp>
    </p:spTree>
    <p:extLst>
      <p:ext uri="{BB962C8B-B14F-4D97-AF65-F5344CB8AC3E}">
        <p14:creationId xmlns:p14="http://schemas.microsoft.com/office/powerpoint/2010/main" val="996736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00400" y="152400"/>
            <a:ext cx="7467600" cy="1143000"/>
          </a:xfrm>
        </p:spPr>
        <p:txBody>
          <a:bodyPr/>
          <a:lstStyle/>
          <a:p>
            <a:r>
              <a:rPr lang="en-US" altLang="en-US" sz="7200">
                <a:solidFill>
                  <a:srgbClr val="0000FF"/>
                </a:solidFill>
              </a:rPr>
              <a:t>Attendance</a:t>
            </a:r>
          </a:p>
        </p:txBody>
      </p:sp>
      <p:sp>
        <p:nvSpPr>
          <p:cNvPr id="4" name="Title 1"/>
          <p:cNvSpPr txBox="1">
            <a:spLocks/>
          </p:cNvSpPr>
          <p:nvPr/>
        </p:nvSpPr>
        <p:spPr bwMode="auto">
          <a:xfrm>
            <a:off x="3200400" y="5486400"/>
            <a:ext cx="7467600" cy="1143000"/>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defRPr/>
            </a:pPr>
            <a:r>
              <a:rPr lang="en-US" sz="7200" kern="0" dirty="0">
                <a:solidFill>
                  <a:srgbClr val="0000FF"/>
                </a:solidFill>
              </a:rPr>
              <a:t>Absence</a:t>
            </a:r>
          </a:p>
        </p:txBody>
      </p:sp>
      <p:sp>
        <p:nvSpPr>
          <p:cNvPr id="5" name="Oval 4"/>
          <p:cNvSpPr>
            <a:spLocks noChangeArrowheads="1"/>
          </p:cNvSpPr>
          <p:nvPr/>
        </p:nvSpPr>
        <p:spPr bwMode="auto">
          <a:xfrm>
            <a:off x="4848226" y="1447801"/>
            <a:ext cx="4067175" cy="4067175"/>
          </a:xfrm>
          <a:prstGeom prst="ellipse">
            <a:avLst/>
          </a:prstGeom>
          <a:solidFill>
            <a:schemeClr val="accent1">
              <a:alpha val="32941"/>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6" name="TextBox 5"/>
          <p:cNvSpPr txBox="1">
            <a:spLocks noChangeArrowheads="1"/>
          </p:cNvSpPr>
          <p:nvPr/>
        </p:nvSpPr>
        <p:spPr bwMode="auto">
          <a:xfrm rot="-3219272">
            <a:off x="4826001" y="2844801"/>
            <a:ext cx="3248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0000FF"/>
                </a:solidFill>
              </a:rPr>
              <a:t>Attendance</a:t>
            </a:r>
          </a:p>
        </p:txBody>
      </p:sp>
      <p:sp>
        <p:nvSpPr>
          <p:cNvPr id="7" name="TextBox 6"/>
          <p:cNvSpPr txBox="1">
            <a:spLocks noChangeArrowheads="1"/>
          </p:cNvSpPr>
          <p:nvPr/>
        </p:nvSpPr>
        <p:spPr bwMode="auto">
          <a:xfrm rot="7557310">
            <a:off x="5653881" y="3486944"/>
            <a:ext cx="30495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0000FF"/>
                </a:solidFill>
              </a:rPr>
              <a:t>Absence</a:t>
            </a:r>
          </a:p>
        </p:txBody>
      </p:sp>
    </p:spTree>
    <p:extLst>
      <p:ext uri="{BB962C8B-B14F-4D97-AF65-F5344CB8AC3E}">
        <p14:creationId xmlns:p14="http://schemas.microsoft.com/office/powerpoint/2010/main" val="43682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5000" fill="hold"/>
                                        <p:tgtEl>
                                          <p:spTgt spid="5"/>
                                        </p:tgtEl>
                                        <p:attrNameLst>
                                          <p:attrName>r</p:attrName>
                                        </p:attrNameLst>
                                      </p:cBhvr>
                                    </p:animRot>
                                  </p:childTnLst>
                                </p:cTn>
                              </p:par>
                              <p:par>
                                <p:cTn id="7" presetID="8" presetClass="emph" presetSubtype="0" fill="hold" grpId="0" nodeType="withEffect">
                                  <p:stCondLst>
                                    <p:cond delay="0"/>
                                  </p:stCondLst>
                                  <p:childTnLst>
                                    <p:animRot by="21600000">
                                      <p:cBhvr>
                                        <p:cTn id="8" dur="5000" fill="hold"/>
                                        <p:tgtEl>
                                          <p:spTgt spid="6"/>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200400" y="762000"/>
            <a:ext cx="7010400" cy="1371600"/>
          </a:xfrm>
        </p:spPr>
        <p:txBody>
          <a:bodyPr/>
          <a:lstStyle/>
          <a:p>
            <a:r>
              <a:rPr lang="en-US" altLang="en-US" sz="3200" b="1">
                <a:solidFill>
                  <a:srgbClr val="0000FF"/>
                </a:solidFill>
              </a:rPr>
              <a:t>Definition of </a:t>
            </a:r>
            <a:br>
              <a:rPr lang="en-US" altLang="en-US" sz="3200" b="1">
                <a:solidFill>
                  <a:srgbClr val="0000FF"/>
                </a:solidFill>
              </a:rPr>
            </a:br>
            <a:r>
              <a:rPr lang="en-US" altLang="en-US" sz="3200" b="1">
                <a:solidFill>
                  <a:srgbClr val="0000FF"/>
                </a:solidFill>
              </a:rPr>
              <a:t>“Chronic Absentee”</a:t>
            </a:r>
            <a:br>
              <a:rPr lang="en-US" altLang="en-US" sz="3200" b="1">
                <a:solidFill>
                  <a:srgbClr val="0000FF"/>
                </a:solidFill>
              </a:rPr>
            </a:br>
            <a:endParaRPr lang="en-US" altLang="en-US" sz="3200" b="1">
              <a:solidFill>
                <a:srgbClr val="0000FF"/>
              </a:solidFill>
            </a:endParaRPr>
          </a:p>
        </p:txBody>
      </p:sp>
      <p:sp>
        <p:nvSpPr>
          <p:cNvPr id="41987" name="Content Placeholder 2"/>
          <p:cNvSpPr>
            <a:spLocks noGrp="1"/>
          </p:cNvSpPr>
          <p:nvPr>
            <p:ph idx="1"/>
          </p:nvPr>
        </p:nvSpPr>
        <p:spPr>
          <a:xfrm>
            <a:off x="3810000" y="2209800"/>
            <a:ext cx="6629400" cy="3810000"/>
          </a:xfrm>
        </p:spPr>
        <p:txBody>
          <a:bodyPr/>
          <a:lstStyle/>
          <a:p>
            <a:pPr marL="0" indent="0">
              <a:buNone/>
            </a:pPr>
            <a:r>
              <a:rPr lang="en-US" altLang="en-US" sz="2400"/>
              <a:t>What is a </a:t>
            </a:r>
            <a:r>
              <a:rPr lang="en-US" altLang="en-US" sz="2400" b="1"/>
              <a:t>chronic absentee?</a:t>
            </a:r>
          </a:p>
          <a:p>
            <a:pPr marL="0" indent="0">
              <a:buNone/>
            </a:pPr>
            <a:endParaRPr lang="en-US" altLang="en-US" sz="1200"/>
          </a:p>
          <a:p>
            <a:pPr marL="0" indent="0">
              <a:buNone/>
            </a:pPr>
            <a:r>
              <a:rPr lang="en-US" altLang="en-US" sz="2400" i="1"/>
              <a:t>EC </a:t>
            </a:r>
            <a:r>
              <a:rPr lang="en-US" altLang="en-US" sz="2400"/>
              <a:t>Section 60901(c)(1): </a:t>
            </a:r>
          </a:p>
          <a:p>
            <a:pPr marL="0" indent="0">
              <a:buNone/>
            </a:pPr>
            <a:endParaRPr lang="en-US" altLang="en-US" sz="1200"/>
          </a:p>
          <a:p>
            <a:pPr marL="0" indent="0">
              <a:buNone/>
            </a:pPr>
            <a:r>
              <a:rPr lang="en-US" altLang="en-US" sz="2400"/>
              <a:t>A “</a:t>
            </a:r>
            <a:r>
              <a:rPr lang="en-US" altLang="en-US" sz="2400" b="1"/>
              <a:t>chronic absentee</a:t>
            </a:r>
            <a:r>
              <a:rPr lang="en-US" altLang="en-US" sz="2400"/>
              <a:t>” is a pupil who is absent on 10 percent or more of the school days in the school year when the total number of days the pupil is enrolled and school was actually taught in the regular day schools of the district, exclusive of Saturdays and Sundays.</a:t>
            </a:r>
          </a:p>
          <a:p>
            <a:pPr marL="0" indent="0">
              <a:buNone/>
            </a:pPr>
            <a:endParaRPr lang="en-US" altLang="en-US" sz="2400"/>
          </a:p>
          <a:p>
            <a:pPr marL="0" indent="0">
              <a:buNone/>
            </a:pPr>
            <a:endParaRPr lang="en-US" altLang="en-US" sz="2400"/>
          </a:p>
          <a:p>
            <a:pPr marL="0" indent="0">
              <a:buNone/>
            </a:pPr>
            <a:endParaRPr lang="en-US" altLang="en-US" sz="2400"/>
          </a:p>
          <a:p>
            <a:pPr marL="0" indent="0">
              <a:buNone/>
            </a:pPr>
            <a:endParaRPr lang="en-US" altLang="en-US" sz="1200"/>
          </a:p>
        </p:txBody>
      </p:sp>
    </p:spTree>
    <p:extLst>
      <p:ext uri="{BB962C8B-B14F-4D97-AF65-F5344CB8AC3E}">
        <p14:creationId xmlns:p14="http://schemas.microsoft.com/office/powerpoint/2010/main" val="3868237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352800" y="533401"/>
            <a:ext cx="6897688" cy="1393825"/>
          </a:xfrm>
        </p:spPr>
        <p:txBody>
          <a:bodyPr/>
          <a:lstStyle/>
          <a:p>
            <a:r>
              <a:rPr lang="en-US" altLang="en-US" sz="2800" b="1">
                <a:solidFill>
                  <a:srgbClr val="0000FF"/>
                </a:solidFill>
              </a:rPr>
              <a:t>The Value of Chronic Absence Data </a:t>
            </a:r>
            <a:br>
              <a:rPr lang="en-US" altLang="en-US" sz="2800" b="1">
                <a:solidFill>
                  <a:srgbClr val="0000FF"/>
                </a:solidFill>
              </a:rPr>
            </a:br>
            <a:r>
              <a:rPr lang="en-US" altLang="en-US" sz="2800" b="1">
                <a:solidFill>
                  <a:srgbClr val="0000FF"/>
                </a:solidFill>
              </a:rPr>
              <a:t>Compared to Truancy Data</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0450" y="1927225"/>
            <a:ext cx="5797550" cy="4191000"/>
          </a:xfrm>
        </p:spPr>
      </p:pic>
      <p:sp>
        <p:nvSpPr>
          <p:cNvPr id="4301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449DA3-60BC-4023-8FA5-C83C56D249EE}" type="slidenum">
              <a:rPr lang="en-US" altLang="en-US" sz="1200"/>
              <a:pPr>
                <a:spcBef>
                  <a:spcPct val="0"/>
                </a:spcBef>
                <a:buFontTx/>
                <a:buNone/>
              </a:pPr>
              <a:t>25</a:t>
            </a:fld>
            <a:endParaRPr lang="en-US" altLang="en-US" sz="1200"/>
          </a:p>
        </p:txBody>
      </p:sp>
      <p:sp>
        <p:nvSpPr>
          <p:cNvPr id="43013" name="Right Arrow 1"/>
          <p:cNvSpPr>
            <a:spLocks noChangeArrowheads="1"/>
          </p:cNvSpPr>
          <p:nvPr/>
        </p:nvSpPr>
        <p:spPr bwMode="auto">
          <a:xfrm>
            <a:off x="5257800" y="3810000"/>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43014" name="TextBox 2"/>
          <p:cNvSpPr txBox="1">
            <a:spLocks noChangeArrowheads="1"/>
          </p:cNvSpPr>
          <p:nvPr/>
        </p:nvSpPr>
        <p:spPr bwMode="auto">
          <a:xfrm>
            <a:off x="3886200" y="372903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rPr>
              <a:t>Truancy</a:t>
            </a:r>
          </a:p>
        </p:txBody>
      </p:sp>
    </p:spTree>
    <p:extLst>
      <p:ext uri="{BB962C8B-B14F-4D97-AF65-F5344CB8AC3E}">
        <p14:creationId xmlns:p14="http://schemas.microsoft.com/office/powerpoint/2010/main" val="3740858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1447800"/>
            <a:ext cx="6248400" cy="4770438"/>
          </a:xfrm>
          <a:prstGeom prst="rect">
            <a:avLst/>
          </a:prstGeom>
        </p:spPr>
        <p:txBody>
          <a:bodyPr>
            <a:spAutoFit/>
          </a:bodyPr>
          <a:lstStyle/>
          <a:p>
            <a:pPr algn="ctr">
              <a:spcBef>
                <a:spcPts val="0"/>
              </a:spcBef>
              <a:spcAft>
                <a:spcPts val="1800"/>
              </a:spcAft>
              <a:defRPr/>
            </a:pPr>
            <a:r>
              <a:rPr lang="en-US" sz="4400" kern="0" dirty="0">
                <a:latin typeface="Arial" charset="0"/>
              </a:rPr>
              <a:t>Why isn’t this student in school today?</a:t>
            </a:r>
          </a:p>
          <a:p>
            <a:pPr algn="ctr">
              <a:spcBef>
                <a:spcPts val="0"/>
              </a:spcBef>
              <a:spcAft>
                <a:spcPts val="1800"/>
              </a:spcAft>
              <a:defRPr/>
            </a:pPr>
            <a:r>
              <a:rPr lang="en-US" sz="4400" kern="0" dirty="0">
                <a:latin typeface="Arial" charset="0"/>
              </a:rPr>
              <a:t>What is this student absent from?</a:t>
            </a:r>
          </a:p>
          <a:p>
            <a:pPr algn="ctr">
              <a:spcBef>
                <a:spcPts val="1200"/>
              </a:spcBef>
              <a:defRPr/>
            </a:pPr>
            <a:r>
              <a:rPr lang="en-US" sz="4400" kern="0" dirty="0">
                <a:latin typeface="Arial" charset="0"/>
              </a:rPr>
              <a:t>Where is this student instead of in class?</a:t>
            </a:r>
          </a:p>
        </p:txBody>
      </p:sp>
      <p:sp>
        <p:nvSpPr>
          <p:cNvPr id="44035" name="TextBox 1"/>
          <p:cNvSpPr txBox="1">
            <a:spLocks noChangeArrowheads="1"/>
          </p:cNvSpPr>
          <p:nvPr/>
        </p:nvSpPr>
        <p:spPr bwMode="auto">
          <a:xfrm>
            <a:off x="5638800" y="1524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b="1">
                <a:solidFill>
                  <a:srgbClr val="0000FF"/>
                </a:solidFill>
              </a:rPr>
              <a:t>Ask:</a:t>
            </a:r>
          </a:p>
        </p:txBody>
      </p:sp>
    </p:spTree>
    <p:extLst>
      <p:ext uri="{BB962C8B-B14F-4D97-AF65-F5344CB8AC3E}">
        <p14:creationId xmlns:p14="http://schemas.microsoft.com/office/powerpoint/2010/main" val="1909662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855174" y="709137"/>
            <a:ext cx="8677468" cy="6111546"/>
          </a:xfrm>
        </p:spPr>
        <p:txBody>
          <a:bodyPr/>
          <a:lstStyle/>
          <a:p>
            <a:r>
              <a:rPr lang="en-US" altLang="en-US" sz="2400" dirty="0"/>
              <a:t>School climate</a:t>
            </a:r>
          </a:p>
          <a:p>
            <a:r>
              <a:rPr lang="en-US" altLang="en-US" sz="2400" dirty="0"/>
              <a:t>Bullying</a:t>
            </a:r>
          </a:p>
          <a:p>
            <a:r>
              <a:rPr lang="en-US" altLang="en-US" sz="2400" dirty="0"/>
              <a:t>Excessive suspensions instead of restorative/rehabilitative approaches</a:t>
            </a:r>
          </a:p>
          <a:p>
            <a:r>
              <a:rPr lang="en-US" altLang="en-US" sz="2400" dirty="0"/>
              <a:t>Chronic health conditions (such as asthma, diabetes, dental, or mental health issues)</a:t>
            </a:r>
          </a:p>
          <a:p>
            <a:r>
              <a:rPr lang="en-US" altLang="en-US" sz="2400" dirty="0"/>
              <a:t>Homelessness</a:t>
            </a:r>
          </a:p>
          <a:p>
            <a:r>
              <a:rPr lang="en-US" altLang="en-US" sz="2400" dirty="0"/>
              <a:t>Domestic violence</a:t>
            </a:r>
          </a:p>
          <a:p>
            <a:r>
              <a:rPr lang="en-US" altLang="en-US" sz="2400" dirty="0"/>
              <a:t>Sexual exploitation</a:t>
            </a:r>
          </a:p>
          <a:p>
            <a:r>
              <a:rPr lang="en-US" altLang="en-US" sz="2400" dirty="0"/>
              <a:t>Parental neglect</a:t>
            </a:r>
          </a:p>
          <a:p>
            <a:r>
              <a:rPr lang="en-US" altLang="en-US" sz="2400" dirty="0"/>
              <a:t>Pregnant and parenting / child care (for own kids or siblings)</a:t>
            </a:r>
          </a:p>
          <a:p>
            <a:r>
              <a:rPr lang="en-US" altLang="en-US" sz="2400" dirty="0"/>
              <a:t>Drug or alcohol abuse</a:t>
            </a:r>
          </a:p>
          <a:p>
            <a:r>
              <a:rPr lang="en-US" altLang="en-US" sz="2400" dirty="0"/>
              <a:t>Transportation issues</a:t>
            </a:r>
          </a:p>
          <a:p>
            <a:r>
              <a:rPr lang="en-US" altLang="en-US" sz="2400" dirty="0"/>
              <a:t>Curriculum and teaching methods</a:t>
            </a:r>
          </a:p>
          <a:p>
            <a:endParaRPr lang="en-US" altLang="en-US" sz="2400" dirty="0"/>
          </a:p>
          <a:p>
            <a:endParaRPr lang="en-US" altLang="en-US" dirty="0" smtClean="0"/>
          </a:p>
        </p:txBody>
      </p:sp>
      <p:sp>
        <p:nvSpPr>
          <p:cNvPr id="45059" name="TextBox 1"/>
          <p:cNvSpPr txBox="1">
            <a:spLocks noChangeArrowheads="1"/>
          </p:cNvSpPr>
          <p:nvPr/>
        </p:nvSpPr>
        <p:spPr bwMode="auto">
          <a:xfrm>
            <a:off x="3438331" y="130634"/>
            <a:ext cx="6934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dirty="0">
                <a:solidFill>
                  <a:srgbClr val="0000FF"/>
                </a:solidFill>
              </a:rPr>
              <a:t>Barriers to Attendance</a:t>
            </a:r>
          </a:p>
        </p:txBody>
      </p:sp>
    </p:spTree>
    <p:extLst>
      <p:ext uri="{BB962C8B-B14F-4D97-AF65-F5344CB8AC3E}">
        <p14:creationId xmlns:p14="http://schemas.microsoft.com/office/powerpoint/2010/main" val="1889363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352800" y="12700"/>
            <a:ext cx="6858000" cy="1143000"/>
          </a:xfrm>
        </p:spPr>
        <p:txBody>
          <a:bodyPr/>
          <a:lstStyle/>
          <a:p>
            <a:r>
              <a:rPr lang="en-US" altLang="en-US" sz="3000" b="1">
                <a:solidFill>
                  <a:srgbClr val="0000FF"/>
                </a:solidFill>
              </a:rPr>
              <a:t>Futures at Risk:</a:t>
            </a:r>
            <a:br>
              <a:rPr lang="en-US" altLang="en-US" sz="3000" b="1">
                <a:solidFill>
                  <a:srgbClr val="0000FF"/>
                </a:solidFill>
              </a:rPr>
            </a:br>
            <a:r>
              <a:rPr lang="en-US" altLang="en-US" sz="3000" b="1">
                <a:solidFill>
                  <a:srgbClr val="0000FF"/>
                </a:solidFill>
              </a:rPr>
              <a:t>Absence as an Early Indicator</a:t>
            </a:r>
          </a:p>
        </p:txBody>
      </p:sp>
      <p:sp>
        <p:nvSpPr>
          <p:cNvPr id="10243" name="Content Placeholder 2"/>
          <p:cNvSpPr>
            <a:spLocks noGrp="1"/>
          </p:cNvSpPr>
          <p:nvPr>
            <p:ph idx="1"/>
          </p:nvPr>
        </p:nvSpPr>
        <p:spPr>
          <a:xfrm>
            <a:off x="3505200" y="990600"/>
            <a:ext cx="7162800" cy="5791200"/>
          </a:xfrm>
        </p:spPr>
        <p:txBody>
          <a:bodyPr/>
          <a:lstStyle/>
          <a:p>
            <a:pPr marL="0" indent="0">
              <a:buNone/>
              <a:defRPr/>
            </a:pPr>
            <a:endParaRPr lang="en-US" sz="1100" dirty="0"/>
          </a:p>
          <a:p>
            <a:pPr marL="0" indent="0">
              <a:buNone/>
              <a:defRPr/>
            </a:pPr>
            <a:r>
              <a:rPr lang="en-US" sz="2400" dirty="0"/>
              <a:t>Students who are chronically absent in kindergarten and first grade:</a:t>
            </a:r>
          </a:p>
          <a:p>
            <a:pPr marL="0" indent="0">
              <a:buNone/>
              <a:defRPr/>
            </a:pPr>
            <a:endParaRPr lang="en-US" sz="1200" dirty="0"/>
          </a:p>
          <a:p>
            <a:pPr indent="-1588">
              <a:spcBef>
                <a:spcPts val="0"/>
              </a:spcBef>
              <a:buFont typeface="Arial" pitchFamily="34" charset="0"/>
              <a:buChar char="•"/>
              <a:defRPr/>
            </a:pPr>
            <a:r>
              <a:rPr lang="en-US" sz="2400" dirty="0"/>
              <a:t>  Are much less likely to be proficient readers. </a:t>
            </a:r>
          </a:p>
          <a:p>
            <a:pPr marL="341312" indent="0">
              <a:spcBef>
                <a:spcPts val="0"/>
              </a:spcBef>
              <a:buNone/>
              <a:defRPr/>
            </a:pPr>
            <a:r>
              <a:rPr lang="en-US" sz="2400" dirty="0"/>
              <a:t>   Only 12 percent of students who are </a:t>
            </a:r>
          </a:p>
          <a:p>
            <a:pPr marL="341312" indent="0">
              <a:spcBef>
                <a:spcPts val="0"/>
              </a:spcBef>
              <a:buNone/>
              <a:defRPr/>
            </a:pPr>
            <a:r>
              <a:rPr lang="en-US" sz="2400" dirty="0"/>
              <a:t>   chronically absent in kindergarten and</a:t>
            </a:r>
          </a:p>
          <a:p>
            <a:pPr marL="341312" indent="0">
              <a:spcBef>
                <a:spcPts val="0"/>
              </a:spcBef>
              <a:buNone/>
              <a:defRPr/>
            </a:pPr>
            <a:r>
              <a:rPr lang="en-US" sz="2400" dirty="0"/>
              <a:t>   first grade read proficiently in third grade.</a:t>
            </a:r>
          </a:p>
          <a:p>
            <a:pPr marL="0" indent="0">
              <a:buNone/>
              <a:defRPr/>
            </a:pPr>
            <a:endParaRPr lang="en-US" sz="1200" dirty="0"/>
          </a:p>
          <a:p>
            <a:pPr marL="341313" indent="231775">
              <a:spcBef>
                <a:spcPts val="0"/>
              </a:spcBef>
              <a:buFont typeface="Arial" pitchFamily="34" charset="0"/>
              <a:buChar char="•"/>
              <a:defRPr/>
            </a:pPr>
            <a:r>
              <a:rPr lang="en-US" sz="2400" dirty="0"/>
              <a:t>Have higher levels of suspension and </a:t>
            </a:r>
          </a:p>
          <a:p>
            <a:pPr marL="341313" indent="0">
              <a:spcBef>
                <a:spcPts val="0"/>
              </a:spcBef>
              <a:buNone/>
              <a:defRPr/>
            </a:pPr>
            <a:r>
              <a:rPr lang="en-US" sz="2400" dirty="0"/>
              <a:t>   lower academic achievement in middle school</a:t>
            </a:r>
          </a:p>
          <a:p>
            <a:pPr marL="341312" indent="0">
              <a:spcBef>
                <a:spcPts val="0"/>
              </a:spcBef>
              <a:buNone/>
              <a:defRPr/>
            </a:pPr>
            <a:endParaRPr lang="en-US" sz="1100" dirty="0"/>
          </a:p>
          <a:p>
            <a:pPr marL="0" indent="0">
              <a:spcBef>
                <a:spcPts val="0"/>
              </a:spcBef>
              <a:buNone/>
              <a:defRPr/>
            </a:pPr>
            <a:r>
              <a:rPr lang="en-US" sz="2400" dirty="0"/>
              <a:t>Chronic absence in sixth grade is the most predictive indicator that a student will not graduate from high school.</a:t>
            </a:r>
          </a:p>
          <a:p>
            <a:pPr marL="0" indent="0">
              <a:buNone/>
              <a:defRPr/>
            </a:pPr>
            <a:endParaRPr lang="en-US" sz="2400" dirty="0"/>
          </a:p>
          <a:p>
            <a:pPr marL="0" indent="0">
              <a:buNone/>
              <a:defRPr/>
            </a:pPr>
            <a:r>
              <a:rPr lang="en-US" sz="1800" dirty="0"/>
              <a:t>(Attendance Works)</a:t>
            </a:r>
          </a:p>
        </p:txBody>
      </p:sp>
    </p:spTree>
    <p:extLst>
      <p:ext uri="{BB962C8B-B14F-4D97-AF65-F5344CB8AC3E}">
        <p14:creationId xmlns:p14="http://schemas.microsoft.com/office/powerpoint/2010/main" val="3875164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124200" y="228600"/>
            <a:ext cx="7543800" cy="914400"/>
          </a:xfrm>
        </p:spPr>
        <p:txBody>
          <a:bodyPr/>
          <a:lstStyle/>
          <a:p>
            <a:r>
              <a:rPr lang="en-US" altLang="en-US" sz="3200" b="1">
                <a:solidFill>
                  <a:srgbClr val="0000FF"/>
                </a:solidFill>
              </a:rPr>
              <a:t>Early Identification System</a:t>
            </a:r>
          </a:p>
        </p:txBody>
      </p:sp>
      <p:sp>
        <p:nvSpPr>
          <p:cNvPr id="48131" name="Content Placeholder 2"/>
          <p:cNvSpPr>
            <a:spLocks noGrp="1"/>
          </p:cNvSpPr>
          <p:nvPr>
            <p:ph idx="1"/>
          </p:nvPr>
        </p:nvSpPr>
        <p:spPr>
          <a:xfrm>
            <a:off x="3429000" y="1219200"/>
            <a:ext cx="6858000" cy="5638800"/>
          </a:xfrm>
        </p:spPr>
        <p:txBody>
          <a:bodyPr/>
          <a:lstStyle/>
          <a:p>
            <a:pPr>
              <a:spcAft>
                <a:spcPts val="1200"/>
              </a:spcAft>
            </a:pPr>
            <a:r>
              <a:rPr lang="en-US" altLang="en-US" sz="2400"/>
              <a:t>Create an early warning system to monitor student attendance closely and frequently.</a:t>
            </a:r>
          </a:p>
          <a:p>
            <a:pPr>
              <a:spcAft>
                <a:spcPts val="1200"/>
              </a:spcAft>
            </a:pPr>
            <a:r>
              <a:rPr lang="en-US" altLang="en-US" sz="2400"/>
              <a:t>Within schools, continuously collect, monitor and analyze data about absences</a:t>
            </a:r>
          </a:p>
          <a:p>
            <a:pPr>
              <a:spcAft>
                <a:spcPts val="1200"/>
              </a:spcAft>
            </a:pPr>
            <a:r>
              <a:rPr lang="en-US" altLang="en-US" sz="2400"/>
              <a:t>Look for patterns in the identified subgroups  to determine the most effective interventions. For example, is a schoolwide intervention needed—or does your school need case management of individual chronic absentees? </a:t>
            </a:r>
          </a:p>
          <a:p>
            <a:pPr>
              <a:spcAft>
                <a:spcPts val="1200"/>
              </a:spcAft>
            </a:pPr>
            <a:r>
              <a:rPr lang="en-US" altLang="en-US" sz="2400"/>
              <a:t>Law enforcement/courts/social services agencies should triage and collaborate with schools.</a:t>
            </a:r>
          </a:p>
        </p:txBody>
      </p:sp>
    </p:spTree>
    <p:extLst>
      <p:ext uri="{BB962C8B-B14F-4D97-AF65-F5344CB8AC3E}">
        <p14:creationId xmlns:p14="http://schemas.microsoft.com/office/powerpoint/2010/main" val="20788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3194050" y="755650"/>
            <a:ext cx="7448550" cy="1404938"/>
          </a:xfrm>
        </p:spPr>
        <p:txBody>
          <a:bodyPr/>
          <a:lstStyle/>
          <a:p>
            <a:r>
              <a:rPr lang="en-US" altLang="en-US" sz="4800" b="1">
                <a:solidFill>
                  <a:srgbClr val="0000FF"/>
                </a:solidFill>
              </a:rPr>
              <a:t>Every student needs</a:t>
            </a:r>
            <a:br>
              <a:rPr lang="en-US" altLang="en-US" sz="4800" b="1">
                <a:solidFill>
                  <a:srgbClr val="0000FF"/>
                </a:solidFill>
              </a:rPr>
            </a:br>
            <a:r>
              <a:rPr lang="en-US" altLang="en-US" sz="4800" b="1">
                <a:solidFill>
                  <a:srgbClr val="0000FF"/>
                </a:solidFill>
              </a:rPr>
              <a:t>and deserves…</a:t>
            </a:r>
          </a:p>
        </p:txBody>
      </p:sp>
      <p:sp>
        <p:nvSpPr>
          <p:cNvPr id="10243" name="Rectangle 3"/>
          <p:cNvSpPr>
            <a:spLocks noGrp="1" noChangeArrowheads="1"/>
          </p:cNvSpPr>
          <p:nvPr>
            <p:ph type="subTitle" idx="4294967295"/>
          </p:nvPr>
        </p:nvSpPr>
        <p:spPr>
          <a:xfrm>
            <a:off x="3225800" y="2393950"/>
            <a:ext cx="7442200" cy="3683000"/>
          </a:xfrm>
        </p:spPr>
        <p:txBody>
          <a:bodyPr/>
          <a:lstStyle/>
          <a:p>
            <a:pPr marL="0" indent="0" algn="ctr">
              <a:buNone/>
            </a:pPr>
            <a:r>
              <a:rPr lang="en-US" altLang="en-US" sz="4400"/>
              <a:t>… an educational placement that is, at least, adequately matched to their learning and developmental abilities, needs and styles. </a:t>
            </a:r>
          </a:p>
        </p:txBody>
      </p:sp>
    </p:spTree>
    <p:extLst>
      <p:ext uri="{BB962C8B-B14F-4D97-AF65-F5344CB8AC3E}">
        <p14:creationId xmlns:p14="http://schemas.microsoft.com/office/powerpoint/2010/main" val="35004303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Same Side Corner Rectangle 18"/>
          <p:cNvSpPr/>
          <p:nvPr/>
        </p:nvSpPr>
        <p:spPr bwMode="auto">
          <a:xfrm rot="10800000">
            <a:off x="2885788" y="5562600"/>
            <a:ext cx="8742362" cy="106680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lIns="72000" tIns="0" rIns="72000" bIns="0"/>
          <a:lstStyle/>
          <a:p>
            <a:pPr eaLnBrk="1" hangingPunct="1">
              <a:defRPr/>
            </a:pPr>
            <a:endParaRPr lang="en-US" sz="1400">
              <a:latin typeface="Arial" charset="0"/>
            </a:endParaRPr>
          </a:p>
        </p:txBody>
      </p:sp>
      <p:sp>
        <p:nvSpPr>
          <p:cNvPr id="24" name="Round Same Side Corner Rectangle 23"/>
          <p:cNvSpPr/>
          <p:nvPr/>
        </p:nvSpPr>
        <p:spPr bwMode="auto">
          <a:xfrm>
            <a:off x="2865150" y="222250"/>
            <a:ext cx="8763000" cy="1377950"/>
          </a:xfrm>
          <a:prstGeom prst="round2SameRect">
            <a:avLst/>
          </a:prstGeom>
          <a:solidFill>
            <a:schemeClr val="accent2">
              <a:lumMod val="75000"/>
              <a:alpha val="50000"/>
            </a:schemeClr>
          </a:solidFill>
          <a:ln w="28575" cap="flat" cmpd="sng" algn="ctr">
            <a:noFill/>
            <a:prstDash val="solid"/>
            <a:round/>
            <a:headEnd type="none" w="med" len="med"/>
            <a:tailEnd type="none" w="med" len="med"/>
          </a:ln>
          <a:effectLst/>
        </p:spPr>
        <p:txBody>
          <a:bodyPr lIns="72000" tIns="0" rIns="72000" bIns="0"/>
          <a:lstStyle/>
          <a:p>
            <a:pPr eaLnBrk="1" hangingPunct="1">
              <a:defRPr/>
            </a:pPr>
            <a:endParaRPr lang="en-US" sz="1400">
              <a:latin typeface="Arial" charset="0"/>
            </a:endParaRPr>
          </a:p>
        </p:txBody>
      </p:sp>
      <p:sp>
        <p:nvSpPr>
          <p:cNvPr id="50180" name="TextBox 24"/>
          <p:cNvSpPr txBox="1">
            <a:spLocks noChangeArrowheads="1"/>
          </p:cNvSpPr>
          <p:nvPr/>
        </p:nvSpPr>
        <p:spPr bwMode="auto">
          <a:xfrm>
            <a:off x="2885788" y="373064"/>
            <a:ext cx="8742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000054"/>
                </a:solidFill>
                <a:latin typeface="Rockwell" panose="02060603020205020403" pitchFamily="18" charset="0"/>
              </a:rPr>
              <a:t>We Need to Address </a:t>
            </a:r>
          </a:p>
          <a:p>
            <a:pPr algn="ctr">
              <a:spcBef>
                <a:spcPct val="0"/>
              </a:spcBef>
              <a:buFontTx/>
              <a:buNone/>
            </a:pPr>
            <a:r>
              <a:rPr lang="en-US" altLang="en-US" b="1" dirty="0">
                <a:solidFill>
                  <a:srgbClr val="000054"/>
                </a:solidFill>
                <a:latin typeface="Rockwell" panose="02060603020205020403" pitchFamily="18" charset="0"/>
              </a:rPr>
              <a:t>Misunderstandings and Reset Baselines </a:t>
            </a:r>
          </a:p>
        </p:txBody>
      </p:sp>
      <p:sp>
        <p:nvSpPr>
          <p:cNvPr id="50181" name="Right Arrow 27"/>
          <p:cNvSpPr>
            <a:spLocks noChangeArrowheads="1"/>
          </p:cNvSpPr>
          <p:nvPr/>
        </p:nvSpPr>
        <p:spPr bwMode="auto">
          <a:xfrm>
            <a:off x="6875176" y="2614613"/>
            <a:ext cx="644525" cy="381000"/>
          </a:xfrm>
          <a:prstGeom prst="rightArrow">
            <a:avLst>
              <a:gd name="adj1" fmla="val 50000"/>
              <a:gd name="adj2" fmla="val 50061"/>
            </a:avLst>
          </a:prstGeom>
          <a:solidFill>
            <a:schemeClr val="tx1"/>
          </a:solidFill>
          <a:ln>
            <a:noFill/>
          </a:ln>
          <a:extLst>
            <a:ext uri="{91240B29-F687-4F45-9708-019B960494DF}">
              <a14:hiddenLine xmlns:a14="http://schemas.microsoft.com/office/drawing/2010/main" w="28575" algn="ctr">
                <a:solidFill>
                  <a:srgbClr val="000000"/>
                </a:solidFill>
                <a:round/>
                <a:headEnd/>
                <a:tailEnd/>
              </a14:hiddenLine>
            </a:ext>
          </a:extLst>
        </p:spPr>
        <p:txBody>
          <a:bodyPr lIns="72000" tIns="0" rIns="7200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grpSp>
        <p:nvGrpSpPr>
          <p:cNvPr id="2" name="Group 1"/>
          <p:cNvGrpSpPr/>
          <p:nvPr/>
        </p:nvGrpSpPr>
        <p:grpSpPr>
          <a:xfrm>
            <a:off x="3123809" y="1652875"/>
            <a:ext cx="3552495" cy="1846633"/>
            <a:chOff x="451946" y="1558268"/>
            <a:chExt cx="3552495" cy="1846633"/>
          </a:xfrm>
          <a:solidFill>
            <a:schemeClr val="bg2">
              <a:lumMod val="40000"/>
              <a:lumOff val="60000"/>
            </a:schemeClr>
          </a:solidFill>
        </p:grpSpPr>
        <p:sp>
          <p:nvSpPr>
            <p:cNvPr id="12" name="Rectangle 11"/>
            <p:cNvSpPr/>
            <p:nvPr/>
          </p:nvSpPr>
          <p:spPr bwMode="auto">
            <a:xfrm>
              <a:off x="470220" y="2204572"/>
              <a:ext cx="3534221" cy="1200329"/>
            </a:xfrm>
            <a:prstGeom prst="rect">
              <a:avLst/>
            </a:prstGeom>
            <a:grpFill/>
            <a:ln w="28575" cap="flat" cmpd="sng" algn="ctr">
              <a:noFill/>
              <a:prstDash val="solid"/>
              <a:round/>
              <a:headEnd type="none" w="med" len="med"/>
              <a:tailEnd type="none" w="med" len="med"/>
            </a:ln>
            <a:effectLst/>
          </p:spPr>
          <p:txBody>
            <a:bodyPr lIns="72000" tIns="0" rIns="72000" bIns="0"/>
            <a:lstStyle/>
            <a:p>
              <a:pPr eaLnBrk="1" hangingPunct="1">
                <a:defRPr/>
              </a:pPr>
              <a:endParaRPr lang="en-US" sz="1400">
                <a:latin typeface="Arial" charset="0"/>
              </a:endParaRPr>
            </a:p>
          </p:txBody>
        </p:sp>
        <p:sp>
          <p:nvSpPr>
            <p:cNvPr id="16" name="TextBox 15"/>
            <p:cNvSpPr txBox="1"/>
            <p:nvPr/>
          </p:nvSpPr>
          <p:spPr>
            <a:xfrm>
              <a:off x="470221" y="2257176"/>
              <a:ext cx="3515946" cy="1077218"/>
            </a:xfrm>
            <a:prstGeom prst="rect">
              <a:avLst/>
            </a:prstGeom>
            <a:grpFill/>
          </p:spPr>
          <p:txBody>
            <a:bodyPr>
              <a:spAutoFit/>
            </a:bodyPr>
            <a:lstStyle/>
            <a:p>
              <a:pPr algn="ctr">
                <a:defRPr/>
              </a:pPr>
              <a:r>
                <a:rPr lang="en-US" sz="1600" dirty="0">
                  <a:latin typeface="Rockwell" pitchFamily="18" charset="0"/>
                </a:rPr>
                <a:t>“My child can easily make up for a missed day by completing a homework packet or makeup assignment.”</a:t>
              </a:r>
            </a:p>
          </p:txBody>
        </p:sp>
        <p:sp>
          <p:nvSpPr>
            <p:cNvPr id="32" name="TextBox 31"/>
            <p:cNvSpPr txBox="1"/>
            <p:nvPr/>
          </p:nvSpPr>
          <p:spPr>
            <a:xfrm>
              <a:off x="451946" y="1558268"/>
              <a:ext cx="3534221" cy="646331"/>
            </a:xfrm>
            <a:prstGeom prst="rect">
              <a:avLst/>
            </a:prstGeom>
            <a:noFill/>
          </p:spPr>
          <p:txBody>
            <a:bodyPr>
              <a:spAutoFit/>
            </a:bodyPr>
            <a:lstStyle/>
            <a:p>
              <a:pPr algn="ctr">
                <a:defRPr/>
              </a:pPr>
              <a:r>
                <a:rPr lang="en-US" b="1" dirty="0">
                  <a:latin typeface="Rockwell" pitchFamily="18" charset="0"/>
                </a:rPr>
                <a:t>Example of a Misunderstanding</a:t>
              </a:r>
            </a:p>
          </p:txBody>
        </p:sp>
      </p:grpSp>
      <p:grpSp>
        <p:nvGrpSpPr>
          <p:cNvPr id="3" name="Group 2"/>
          <p:cNvGrpSpPr/>
          <p:nvPr/>
        </p:nvGrpSpPr>
        <p:grpSpPr>
          <a:xfrm>
            <a:off x="7707454" y="1929846"/>
            <a:ext cx="3567313" cy="1632417"/>
            <a:chOff x="5026453" y="1929845"/>
            <a:chExt cx="3567313" cy="1632417"/>
          </a:xfrm>
          <a:solidFill>
            <a:schemeClr val="bg2">
              <a:lumMod val="40000"/>
              <a:lumOff val="60000"/>
            </a:schemeClr>
          </a:solidFill>
        </p:grpSpPr>
        <p:sp>
          <p:nvSpPr>
            <p:cNvPr id="37" name="Rectangle 36"/>
            <p:cNvSpPr/>
            <p:nvPr/>
          </p:nvSpPr>
          <p:spPr bwMode="auto">
            <a:xfrm>
              <a:off x="5029200" y="2299177"/>
              <a:ext cx="3534221" cy="1200329"/>
            </a:xfrm>
            <a:prstGeom prst="rect">
              <a:avLst/>
            </a:prstGeom>
            <a:grpFill/>
            <a:ln w="28575" cap="flat" cmpd="sng" algn="ctr">
              <a:noFill/>
              <a:prstDash val="solid"/>
              <a:round/>
              <a:headEnd type="none" w="med" len="med"/>
              <a:tailEnd type="none" w="med" len="med"/>
            </a:ln>
            <a:effectLst/>
          </p:spPr>
          <p:txBody>
            <a:bodyPr lIns="72000" tIns="0" rIns="72000" bIns="0"/>
            <a:lstStyle/>
            <a:p>
              <a:pPr eaLnBrk="1" hangingPunct="1">
                <a:defRPr/>
              </a:pPr>
              <a:endParaRPr lang="en-US" sz="1400">
                <a:latin typeface="Arial" charset="0"/>
              </a:endParaRPr>
            </a:p>
          </p:txBody>
        </p:sp>
        <p:sp>
          <p:nvSpPr>
            <p:cNvPr id="35" name="TextBox 34"/>
            <p:cNvSpPr txBox="1"/>
            <p:nvPr/>
          </p:nvSpPr>
          <p:spPr>
            <a:xfrm>
              <a:off x="5059545" y="2392711"/>
              <a:ext cx="3534221" cy="1169551"/>
            </a:xfrm>
            <a:prstGeom prst="rect">
              <a:avLst/>
            </a:prstGeom>
            <a:grpFill/>
          </p:spPr>
          <p:txBody>
            <a:bodyPr>
              <a:spAutoFit/>
            </a:bodyPr>
            <a:lstStyle/>
            <a:p>
              <a:pPr algn="ctr">
                <a:defRPr/>
              </a:pPr>
              <a:r>
                <a:rPr lang="en-US" sz="1400" dirty="0">
                  <a:latin typeface="Rockwell" pitchFamily="18" charset="0"/>
                </a:rPr>
                <a:t>“There are some things learned in school that can’t be made up at home.”</a:t>
              </a:r>
            </a:p>
            <a:p>
              <a:pPr algn="ctr">
                <a:defRPr/>
              </a:pPr>
              <a:endParaRPr lang="en-US" sz="1400" dirty="0">
                <a:latin typeface="Rockwell" pitchFamily="18" charset="0"/>
              </a:endParaRPr>
            </a:p>
            <a:p>
              <a:pPr algn="ctr">
                <a:defRPr/>
              </a:pPr>
              <a:r>
                <a:rPr lang="en-US" sz="1400" dirty="0">
                  <a:latin typeface="Rockwell" pitchFamily="18" charset="0"/>
                </a:rPr>
                <a:t>“The other students need your child to help contribute to their learning.”</a:t>
              </a:r>
            </a:p>
          </p:txBody>
        </p:sp>
        <p:sp>
          <p:nvSpPr>
            <p:cNvPr id="36" name="TextBox 35"/>
            <p:cNvSpPr txBox="1"/>
            <p:nvPr/>
          </p:nvSpPr>
          <p:spPr>
            <a:xfrm>
              <a:off x="5026453" y="1929845"/>
              <a:ext cx="3534221" cy="369332"/>
            </a:xfrm>
            <a:prstGeom prst="rect">
              <a:avLst/>
            </a:prstGeom>
            <a:noFill/>
          </p:spPr>
          <p:txBody>
            <a:bodyPr>
              <a:spAutoFit/>
            </a:bodyPr>
            <a:lstStyle/>
            <a:p>
              <a:pPr algn="ctr">
                <a:defRPr/>
              </a:pPr>
              <a:r>
                <a:rPr lang="en-US" b="1" dirty="0">
                  <a:latin typeface="Rockwell" pitchFamily="18" charset="0"/>
                </a:rPr>
                <a:t>How We Can Address</a:t>
              </a:r>
            </a:p>
          </p:txBody>
        </p:sp>
      </p:grpSp>
      <p:sp>
        <p:nvSpPr>
          <p:cNvPr id="50184" name="Right Arrow 46"/>
          <p:cNvSpPr>
            <a:spLocks noChangeArrowheads="1"/>
          </p:cNvSpPr>
          <p:nvPr/>
        </p:nvSpPr>
        <p:spPr bwMode="auto">
          <a:xfrm>
            <a:off x="6894226" y="4433888"/>
            <a:ext cx="644525" cy="381000"/>
          </a:xfrm>
          <a:prstGeom prst="rightArrow">
            <a:avLst>
              <a:gd name="adj1" fmla="val 50000"/>
              <a:gd name="adj2" fmla="val 50061"/>
            </a:avLst>
          </a:prstGeom>
          <a:solidFill>
            <a:schemeClr val="tx1"/>
          </a:solidFill>
          <a:ln>
            <a:noFill/>
          </a:ln>
          <a:extLst>
            <a:ext uri="{91240B29-F687-4F45-9708-019B960494DF}">
              <a14:hiddenLine xmlns:a14="http://schemas.microsoft.com/office/drawing/2010/main" w="28575" algn="ctr">
                <a:solidFill>
                  <a:srgbClr val="000000"/>
                </a:solidFill>
                <a:round/>
                <a:headEnd/>
                <a:tailEnd/>
              </a14:hiddenLine>
            </a:ext>
          </a:extLst>
        </p:spPr>
        <p:txBody>
          <a:bodyPr lIns="72000" tIns="0" rIns="7200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grpSp>
        <p:nvGrpSpPr>
          <p:cNvPr id="48" name="Group 47"/>
          <p:cNvGrpSpPr/>
          <p:nvPr/>
        </p:nvGrpSpPr>
        <p:grpSpPr>
          <a:xfrm>
            <a:off x="3142084" y="3628203"/>
            <a:ext cx="3552495" cy="1690866"/>
            <a:chOff x="451946" y="1714035"/>
            <a:chExt cx="3552495" cy="1690866"/>
          </a:xfrm>
          <a:solidFill>
            <a:schemeClr val="bg2">
              <a:lumMod val="40000"/>
              <a:lumOff val="60000"/>
            </a:schemeClr>
          </a:solidFill>
        </p:grpSpPr>
        <p:sp>
          <p:nvSpPr>
            <p:cNvPr id="49" name="Rectangle 48"/>
            <p:cNvSpPr/>
            <p:nvPr/>
          </p:nvSpPr>
          <p:spPr bwMode="auto">
            <a:xfrm>
              <a:off x="470220" y="2204572"/>
              <a:ext cx="3534221" cy="1200329"/>
            </a:xfrm>
            <a:prstGeom prst="rect">
              <a:avLst/>
            </a:prstGeom>
            <a:grpFill/>
            <a:ln w="28575" cap="flat" cmpd="sng" algn="ctr">
              <a:noFill/>
              <a:prstDash val="solid"/>
              <a:round/>
              <a:headEnd type="none" w="med" len="med"/>
              <a:tailEnd type="none" w="med" len="med"/>
            </a:ln>
            <a:effectLst/>
          </p:spPr>
          <p:txBody>
            <a:bodyPr lIns="72000" tIns="0" rIns="72000" bIns="0"/>
            <a:lstStyle/>
            <a:p>
              <a:pPr eaLnBrk="1" hangingPunct="1">
                <a:defRPr/>
              </a:pPr>
              <a:endParaRPr lang="en-US" sz="1400">
                <a:latin typeface="Arial" charset="0"/>
              </a:endParaRPr>
            </a:p>
          </p:txBody>
        </p:sp>
        <p:sp>
          <p:nvSpPr>
            <p:cNvPr id="50" name="TextBox 49"/>
            <p:cNvSpPr txBox="1"/>
            <p:nvPr/>
          </p:nvSpPr>
          <p:spPr>
            <a:xfrm>
              <a:off x="470221" y="2436435"/>
              <a:ext cx="3515946" cy="830997"/>
            </a:xfrm>
            <a:prstGeom prst="rect">
              <a:avLst/>
            </a:prstGeom>
            <a:grpFill/>
          </p:spPr>
          <p:txBody>
            <a:bodyPr>
              <a:spAutoFit/>
            </a:bodyPr>
            <a:lstStyle/>
            <a:p>
              <a:pPr algn="ctr">
                <a:defRPr/>
              </a:pPr>
              <a:r>
                <a:rPr lang="en-US" sz="1600" dirty="0">
                  <a:latin typeface="Rockwell" pitchFamily="18" charset="0"/>
                </a:rPr>
                <a:t>“Most of my child’s classmates are absent at least as much as my child (10+ days).” </a:t>
              </a:r>
            </a:p>
          </p:txBody>
        </p:sp>
        <p:sp>
          <p:nvSpPr>
            <p:cNvPr id="51" name="TextBox 50"/>
            <p:cNvSpPr txBox="1"/>
            <p:nvPr/>
          </p:nvSpPr>
          <p:spPr>
            <a:xfrm>
              <a:off x="451946" y="1714035"/>
              <a:ext cx="3534221" cy="369332"/>
            </a:xfrm>
            <a:prstGeom prst="rect">
              <a:avLst/>
            </a:prstGeom>
            <a:noFill/>
          </p:spPr>
          <p:txBody>
            <a:bodyPr>
              <a:spAutoFit/>
            </a:bodyPr>
            <a:lstStyle/>
            <a:p>
              <a:pPr algn="ctr">
                <a:defRPr/>
              </a:pPr>
              <a:r>
                <a:rPr lang="en-US" b="1" dirty="0">
                  <a:latin typeface="Rockwell" pitchFamily="18" charset="0"/>
                </a:rPr>
                <a:t>Current Baseline</a:t>
              </a:r>
            </a:p>
          </p:txBody>
        </p:sp>
      </p:grpSp>
      <p:grpSp>
        <p:nvGrpSpPr>
          <p:cNvPr id="52" name="Group 51"/>
          <p:cNvGrpSpPr/>
          <p:nvPr/>
        </p:nvGrpSpPr>
        <p:grpSpPr>
          <a:xfrm>
            <a:off x="7710200" y="3617806"/>
            <a:ext cx="3552496" cy="1701262"/>
            <a:chOff x="5010925" y="1798244"/>
            <a:chExt cx="3552496" cy="1701262"/>
          </a:xfrm>
          <a:solidFill>
            <a:schemeClr val="bg2">
              <a:lumMod val="40000"/>
              <a:lumOff val="60000"/>
            </a:schemeClr>
          </a:solidFill>
        </p:grpSpPr>
        <p:sp>
          <p:nvSpPr>
            <p:cNvPr id="53" name="Rectangle 52"/>
            <p:cNvSpPr/>
            <p:nvPr/>
          </p:nvSpPr>
          <p:spPr bwMode="auto">
            <a:xfrm>
              <a:off x="5029200" y="2299177"/>
              <a:ext cx="3534221" cy="1200329"/>
            </a:xfrm>
            <a:prstGeom prst="rect">
              <a:avLst/>
            </a:prstGeom>
            <a:grpFill/>
            <a:ln w="28575" cap="flat" cmpd="sng" algn="ctr">
              <a:noFill/>
              <a:prstDash val="solid"/>
              <a:round/>
              <a:headEnd type="none" w="med" len="med"/>
              <a:tailEnd type="none" w="med" len="med"/>
            </a:ln>
            <a:effectLst/>
          </p:spPr>
          <p:txBody>
            <a:bodyPr lIns="72000" tIns="0" rIns="72000" bIns="0"/>
            <a:lstStyle/>
            <a:p>
              <a:pPr eaLnBrk="1" hangingPunct="1">
                <a:defRPr/>
              </a:pPr>
              <a:endParaRPr lang="en-US" sz="1400">
                <a:latin typeface="Arial" charset="0"/>
              </a:endParaRPr>
            </a:p>
          </p:txBody>
        </p:sp>
        <p:sp>
          <p:nvSpPr>
            <p:cNvPr id="54" name="TextBox 53"/>
            <p:cNvSpPr txBox="1"/>
            <p:nvPr/>
          </p:nvSpPr>
          <p:spPr>
            <a:xfrm>
              <a:off x="5029199" y="2447638"/>
              <a:ext cx="3534221" cy="830997"/>
            </a:xfrm>
            <a:prstGeom prst="rect">
              <a:avLst/>
            </a:prstGeom>
            <a:grpFill/>
          </p:spPr>
          <p:txBody>
            <a:bodyPr>
              <a:spAutoFit/>
            </a:bodyPr>
            <a:lstStyle/>
            <a:p>
              <a:pPr algn="ctr">
                <a:defRPr/>
              </a:pPr>
              <a:r>
                <a:rPr lang="en-US" sz="1600" dirty="0">
                  <a:latin typeface="Rockwell" pitchFamily="18" charset="0"/>
                </a:rPr>
                <a:t>“Missing just 2 days per month puts your child on track to having far more absences than average.”</a:t>
              </a:r>
            </a:p>
          </p:txBody>
        </p:sp>
        <p:sp>
          <p:nvSpPr>
            <p:cNvPr id="55" name="TextBox 54"/>
            <p:cNvSpPr txBox="1"/>
            <p:nvPr/>
          </p:nvSpPr>
          <p:spPr>
            <a:xfrm>
              <a:off x="5010925" y="1798244"/>
              <a:ext cx="3534221" cy="369332"/>
            </a:xfrm>
            <a:prstGeom prst="rect">
              <a:avLst/>
            </a:prstGeom>
            <a:noFill/>
          </p:spPr>
          <p:txBody>
            <a:bodyPr>
              <a:spAutoFit/>
            </a:bodyPr>
            <a:lstStyle/>
            <a:p>
              <a:pPr algn="ctr">
                <a:defRPr/>
              </a:pPr>
              <a:r>
                <a:rPr lang="en-US" b="1" dirty="0">
                  <a:latin typeface="Rockwell" pitchFamily="18" charset="0"/>
                </a:rPr>
                <a:t>How We Can Address</a:t>
              </a:r>
            </a:p>
          </p:txBody>
        </p:sp>
      </p:grpSp>
    </p:spTree>
    <p:extLst>
      <p:ext uri="{BB962C8B-B14F-4D97-AF65-F5344CB8AC3E}">
        <p14:creationId xmlns:p14="http://schemas.microsoft.com/office/powerpoint/2010/main" val="849112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332288" y="762001"/>
            <a:ext cx="5143500" cy="1343025"/>
          </a:xfrm>
          <a:extLst>
            <a:ext uri="{91240B29-F687-4F45-9708-019B960494DF}">
              <a14:hiddenLine xmlns:a14="http://schemas.microsoft.com/office/drawing/2010/main" w="76200">
                <a:solidFill>
                  <a:srgbClr val="000000"/>
                </a:solidFill>
                <a:miter lim="800000"/>
                <a:headEnd/>
                <a:tailEnd/>
              </a14:hiddenLine>
            </a:ext>
          </a:extLst>
        </p:spPr>
        <p:txBody>
          <a:bodyPr/>
          <a:lstStyle/>
          <a:p>
            <a:r>
              <a:rPr lang="en-US" altLang="en-US" sz="3600">
                <a:solidFill>
                  <a:schemeClr val="tx1"/>
                </a:solidFill>
                <a:cs typeface="Arial" panose="020B0604020202020204" pitchFamily="34" charset="0"/>
              </a:rPr>
              <a:t>Intervention/Transfer Recommendation Form</a:t>
            </a:r>
          </a:p>
        </p:txBody>
      </p:sp>
      <p:sp>
        <p:nvSpPr>
          <p:cNvPr id="25604" name="Content Placeholder 2"/>
          <p:cNvSpPr>
            <a:spLocks noGrp="1"/>
          </p:cNvSpPr>
          <p:nvPr>
            <p:ph idx="1"/>
          </p:nvPr>
        </p:nvSpPr>
        <p:spPr>
          <a:xfrm>
            <a:off x="3733800" y="2362200"/>
            <a:ext cx="6477000" cy="3468688"/>
          </a:xfrm>
        </p:spPr>
        <p:txBody>
          <a:bodyPr>
            <a:normAutofit fontScale="70000" lnSpcReduction="20000"/>
          </a:bodyPr>
          <a:lstStyle/>
          <a:p>
            <a:pPr marL="0" indent="0" algn="ctr">
              <a:spcBef>
                <a:spcPts val="1800"/>
              </a:spcBef>
              <a:buNone/>
              <a:defRPr/>
            </a:pPr>
            <a:r>
              <a:rPr lang="en-US" altLang="en-US" sz="4500" dirty="0">
                <a:solidFill>
                  <a:srgbClr val="0000FF"/>
                </a:solidFill>
                <a:cs typeface="Arial" panose="020B0604020202020204" pitchFamily="34" charset="0"/>
              </a:rPr>
              <a:t>What is right about this student?</a:t>
            </a:r>
          </a:p>
          <a:p>
            <a:pPr marL="0" indent="0" algn="ctr">
              <a:buNone/>
              <a:defRPr/>
            </a:pPr>
            <a:r>
              <a:rPr lang="en-US" altLang="en-US" sz="4500" dirty="0">
                <a:solidFill>
                  <a:srgbClr val="0000FF"/>
                </a:solidFill>
                <a:cs typeface="Arial" panose="020B0604020202020204" pitchFamily="34" charset="0"/>
              </a:rPr>
              <a:t>What are her/his strengths?</a:t>
            </a:r>
          </a:p>
          <a:p>
            <a:pPr marL="0" indent="0" algn="ctr">
              <a:buNone/>
              <a:defRPr/>
            </a:pPr>
            <a:r>
              <a:rPr lang="en-US" altLang="en-US" sz="4500" dirty="0">
                <a:solidFill>
                  <a:srgbClr val="0000FF"/>
                </a:solidFill>
                <a:cs typeface="Arial" panose="020B0604020202020204" pitchFamily="34" charset="0"/>
              </a:rPr>
              <a:t>What is s/he interested in?</a:t>
            </a:r>
          </a:p>
          <a:p>
            <a:pPr marL="0" indent="0" algn="ctr">
              <a:buNone/>
              <a:defRPr/>
            </a:pPr>
            <a:r>
              <a:rPr lang="en-US" altLang="en-US" sz="4500" dirty="0">
                <a:solidFill>
                  <a:srgbClr val="0000FF"/>
                </a:solidFill>
                <a:cs typeface="Arial" panose="020B0604020202020204" pitchFamily="34" charset="0"/>
              </a:rPr>
              <a:t>Where is s/he successful?</a:t>
            </a:r>
          </a:p>
          <a:p>
            <a:pPr marL="0" indent="0" algn="ctr">
              <a:buNone/>
              <a:defRPr/>
            </a:pPr>
            <a:endParaRPr lang="en-US" altLang="en-US" sz="4500" dirty="0">
              <a:solidFill>
                <a:srgbClr val="0000FF"/>
              </a:solidFill>
              <a:cs typeface="Arial" panose="020B0604020202020204" pitchFamily="34" charset="0"/>
            </a:endParaRPr>
          </a:p>
          <a:p>
            <a:pPr marL="0" indent="0" algn="ctr">
              <a:buNone/>
              <a:defRPr/>
            </a:pPr>
            <a:r>
              <a:rPr lang="en-US" altLang="en-US" sz="4500" dirty="0">
                <a:solidFill>
                  <a:srgbClr val="0000FF"/>
                </a:solidFill>
                <a:cs typeface="Arial" panose="020B0604020202020204" pitchFamily="34" charset="0"/>
              </a:rPr>
              <a:t>What are her/his needs?</a:t>
            </a:r>
          </a:p>
          <a:p>
            <a:pPr marL="0" indent="0" algn="ctr">
              <a:buNone/>
              <a:defRPr/>
            </a:pPr>
            <a:r>
              <a:rPr lang="en-US" altLang="en-US" sz="4500" dirty="0">
                <a:solidFill>
                  <a:srgbClr val="0000FF"/>
                </a:solidFill>
                <a:cs typeface="Arial" panose="020B0604020202020204" pitchFamily="34" charset="0"/>
              </a:rPr>
              <a:t>What are her/his challenges?</a:t>
            </a:r>
          </a:p>
          <a:p>
            <a:pPr marL="0" indent="0" algn="ctr">
              <a:buNone/>
              <a:defRPr/>
            </a:pPr>
            <a:endParaRPr lang="en-US" altLang="en-US" dirty="0" smtClean="0">
              <a:solidFill>
                <a:srgbClr val="0000FF"/>
              </a:solidFill>
            </a:endParaRPr>
          </a:p>
        </p:txBody>
      </p:sp>
    </p:spTree>
    <p:extLst>
      <p:ext uri="{BB962C8B-B14F-4D97-AF65-F5344CB8AC3E}">
        <p14:creationId xmlns:p14="http://schemas.microsoft.com/office/powerpoint/2010/main" val="1398169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1926"/>
            <a:ext cx="51054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891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147" y="475862"/>
            <a:ext cx="7705725" cy="6170613"/>
          </a:xfrm>
          <a:prstGeom prst="rect">
            <a:avLst/>
          </a:prstGeom>
          <a:noFill/>
        </p:spPr>
        <p:txBody>
          <a:bodyPr>
            <a:spAutoFit/>
          </a:bodyPr>
          <a:lstStyle/>
          <a:p>
            <a:pPr algn="ctr">
              <a:defRPr/>
            </a:pPr>
            <a:r>
              <a:rPr lang="en-US" sz="2400" dirty="0"/>
              <a:t>Asset-Based Referral Forms</a:t>
            </a:r>
          </a:p>
          <a:p>
            <a:pPr>
              <a:defRPr/>
            </a:pPr>
            <a:r>
              <a:rPr lang="en-US" sz="975" dirty="0"/>
              <a:t> </a:t>
            </a:r>
          </a:p>
          <a:p>
            <a:pPr>
              <a:defRPr/>
            </a:pPr>
            <a:r>
              <a:rPr lang="en-US" dirty="0">
                <a:solidFill>
                  <a:srgbClr val="0000FF"/>
                </a:solidFill>
              </a:rPr>
              <a:t>Referral forms, recommending that a student be transferred to a community day school (CDS), sometimes are limited to statements about what the student has done wrong. As referral forms evolve from exit tickets and increase in depth and quality, the following elements are added: </a:t>
            </a:r>
          </a:p>
          <a:p>
            <a:pPr>
              <a:defRPr/>
            </a:pPr>
            <a:r>
              <a:rPr lang="en-US" dirty="0">
                <a:solidFill>
                  <a:srgbClr val="0000FF"/>
                </a:solidFill>
              </a:rPr>
              <a:t> </a:t>
            </a:r>
          </a:p>
          <a:p>
            <a:pPr marL="214313" indent="-214313">
              <a:spcAft>
                <a:spcPts val="300"/>
              </a:spcAft>
              <a:buFont typeface="Arial" panose="020B0604020202020204" pitchFamily="34" charset="0"/>
              <a:buChar char="•"/>
              <a:defRPr/>
            </a:pPr>
            <a:r>
              <a:rPr lang="en-US" dirty="0">
                <a:solidFill>
                  <a:srgbClr val="0000FF"/>
                </a:solidFill>
              </a:rPr>
              <a:t>Descriptions of interventions done to/for the student. </a:t>
            </a:r>
          </a:p>
          <a:p>
            <a:pPr marL="214313" indent="-214313">
              <a:spcAft>
                <a:spcPts val="300"/>
              </a:spcAft>
              <a:buFont typeface="Arial" panose="020B0604020202020204" pitchFamily="34" charset="0"/>
              <a:buChar char="•"/>
              <a:defRPr/>
            </a:pPr>
            <a:r>
              <a:rPr lang="en-US" dirty="0">
                <a:solidFill>
                  <a:srgbClr val="0000FF"/>
                </a:solidFill>
              </a:rPr>
              <a:t>Descriptions of modifications to the programs. </a:t>
            </a:r>
          </a:p>
          <a:p>
            <a:pPr marL="214313" indent="-214313">
              <a:spcAft>
                <a:spcPts val="300"/>
              </a:spcAft>
              <a:buFont typeface="Arial" panose="020B0604020202020204" pitchFamily="34" charset="0"/>
              <a:buChar char="•"/>
              <a:defRPr/>
            </a:pPr>
            <a:r>
              <a:rPr lang="en-US" dirty="0">
                <a:solidFill>
                  <a:srgbClr val="0000FF"/>
                </a:solidFill>
              </a:rPr>
              <a:t>Reframing “problems and deficits” as “challenges” and “issues of concern” </a:t>
            </a:r>
          </a:p>
          <a:p>
            <a:pPr marL="214313" indent="-214313">
              <a:spcAft>
                <a:spcPts val="300"/>
              </a:spcAft>
              <a:buFont typeface="Arial" panose="020B0604020202020204" pitchFamily="34" charset="0"/>
              <a:buChar char="•"/>
              <a:defRPr/>
            </a:pPr>
            <a:r>
              <a:rPr lang="en-US" dirty="0">
                <a:solidFill>
                  <a:srgbClr val="0000FF"/>
                </a:solidFill>
              </a:rPr>
              <a:t>Requiring completion of sections describing the student’s assets and strengths, in addition to (and separate from) challenges. </a:t>
            </a:r>
          </a:p>
          <a:p>
            <a:pPr marL="214313" indent="-214313">
              <a:spcAft>
                <a:spcPts val="300"/>
              </a:spcAft>
              <a:buFont typeface="Arial" panose="020B0604020202020204" pitchFamily="34" charset="0"/>
              <a:buChar char="•"/>
              <a:defRPr/>
            </a:pPr>
            <a:r>
              <a:rPr lang="en-US" dirty="0">
                <a:solidFill>
                  <a:srgbClr val="0000FF"/>
                </a:solidFill>
              </a:rPr>
              <a:t>Breaking assets/challenges into academic, social, and emotional areas.</a:t>
            </a:r>
          </a:p>
          <a:p>
            <a:pPr marL="214313" indent="-214313">
              <a:buFont typeface="Arial" panose="020B0604020202020204" pitchFamily="34" charset="0"/>
              <a:buChar char="•"/>
              <a:defRPr/>
            </a:pPr>
            <a:r>
              <a:rPr lang="en-US" dirty="0">
                <a:solidFill>
                  <a:srgbClr val="0000FF"/>
                </a:solidFill>
              </a:rPr>
              <a:t>Ask what the student is interested in / good at doing.</a:t>
            </a:r>
          </a:p>
          <a:p>
            <a:pPr>
              <a:defRPr/>
            </a:pPr>
            <a:r>
              <a:rPr lang="en-US" dirty="0">
                <a:solidFill>
                  <a:srgbClr val="0000FF"/>
                </a:solidFill>
              </a:rPr>
              <a:t> </a:t>
            </a:r>
          </a:p>
          <a:p>
            <a:pPr>
              <a:defRPr/>
            </a:pPr>
            <a:r>
              <a:rPr lang="en-US" dirty="0">
                <a:solidFill>
                  <a:srgbClr val="0000FF"/>
                </a:solidFill>
              </a:rPr>
              <a:t> Do you use a Student STUDY Team (to study the problem) or a Student SUCCESS Team (to enable success)? The difference goes beyond semantics.</a:t>
            </a:r>
          </a:p>
          <a:p>
            <a:pPr>
              <a:defRPr/>
            </a:pPr>
            <a:r>
              <a:rPr lang="en-US" sz="1500" dirty="0">
                <a:solidFill>
                  <a:srgbClr val="0000FF"/>
                </a:solidFill>
              </a:rPr>
              <a:t> </a:t>
            </a:r>
          </a:p>
          <a:p>
            <a:pPr>
              <a:defRPr/>
            </a:pPr>
            <a:endParaRPr lang="en-US" sz="975" dirty="0"/>
          </a:p>
        </p:txBody>
      </p:sp>
    </p:spTree>
    <p:extLst>
      <p:ext uri="{BB962C8B-B14F-4D97-AF65-F5344CB8AC3E}">
        <p14:creationId xmlns:p14="http://schemas.microsoft.com/office/powerpoint/2010/main" val="631087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298" y="1856793"/>
            <a:ext cx="9144000" cy="2359091"/>
          </a:xfrm>
        </p:spPr>
        <p:txBody>
          <a:bodyPr/>
          <a:lstStyle/>
          <a:p>
            <a:r>
              <a:rPr lang="en-US" altLang="en-US" b="1" dirty="0">
                <a:solidFill>
                  <a:srgbClr val="0000FF"/>
                </a:solidFill>
                <a:latin typeface="Aharoni" pitchFamily="2" charset="-79"/>
                <a:cs typeface="Aharoni" pitchFamily="2" charset="-79"/>
              </a:rPr>
              <a:t>Infusing Social-Emotional Curriculum vs Extra </a:t>
            </a:r>
            <a:r>
              <a:rPr lang="en-US" altLang="en-US" b="1" dirty="0" smtClean="0">
                <a:solidFill>
                  <a:srgbClr val="0000FF"/>
                </a:solidFill>
                <a:latin typeface="Aharoni" pitchFamily="2" charset="-79"/>
                <a:cs typeface="Aharoni" pitchFamily="2" charset="-79"/>
              </a:rPr>
              <a:t>Time</a:t>
            </a:r>
            <a:endParaRPr lang="en-US" dirty="0"/>
          </a:p>
        </p:txBody>
      </p:sp>
    </p:spTree>
    <p:extLst>
      <p:ext uri="{BB962C8B-B14F-4D97-AF65-F5344CB8AC3E}">
        <p14:creationId xmlns:p14="http://schemas.microsoft.com/office/powerpoint/2010/main" val="166640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ctrTitle"/>
          </p:nvPr>
        </p:nvSpPr>
        <p:spPr>
          <a:xfrm>
            <a:off x="2653023" y="236538"/>
            <a:ext cx="9128125" cy="1820862"/>
          </a:xfrm>
        </p:spPr>
        <p:txBody>
          <a:bodyPr/>
          <a:lstStyle/>
          <a:p>
            <a:pPr>
              <a:spcBef>
                <a:spcPts val="600"/>
              </a:spcBef>
            </a:pPr>
            <a:r>
              <a:rPr lang="en-US" altLang="en-US" b="1" dirty="0" smtClean="0">
                <a:latin typeface="Aharoni" pitchFamily="2" charset="-79"/>
                <a:cs typeface="Aharoni" pitchFamily="2" charset="-79"/>
              </a:rPr>
              <a:t>Character-Based Curriculum</a:t>
            </a:r>
          </a:p>
        </p:txBody>
      </p:sp>
      <p:sp>
        <p:nvSpPr>
          <p:cNvPr id="55300" name="AutoShape 4" descr="data:image/jpeg;base64,/9j/4AAQSkZJRgABAQAAAQABAAD/2wCEAAkGBxQSEhUUExQWFBQXGBcWGBYYGBcUFxgWFRgXHBcWGBcYHCggGBwlHBcUIjEhJSksLi4uFx8zODMsNygtLi0BCgoKDg0OGxAQGiwkHSQsLCwsLCwsLCwsLCwsLCwsLCwsLCwsLCwsLDAsLSwsLDAsLywsLCwsLCwsLCwsLCwsLP/AABEIASEArgMBIgACEQEDEQH/xAAcAAABBQEBAQAAAAAAAAAAAAAGAAECBAUDBwj/xABPEAACAQMCAgQGDwUFBgYDAAABAgMABBESIQUxBhNBURQiMmFxswcVIzNTVHJzgZGTsdHS00JSkqHBJDRitPBDdIOyw+EWFyU1gvFjZML/xAAZAQEBAQEBAQAAAAAAAAAAAAAAAQIEAwX/xAApEQEBAAIBAwIGAgMBAAAAAAAAAQIREgQhMTJRAxMUM2HwQbGRocFx/9oADAMBAAIRAxEAPwDyyk1MaWa8H3IVMTW3xHo5JFZwXR3WYsCvamwMRPy11N6Md9Weg3AYb2Z4ZXeIiMurgqFyGVQr6lPMuu4ozzmthymzVrifDpLeV4ZlKSIcMD/Ig9oI3Bq81jCLFLj3QymdoWGpQmlUD6gNGoHDAc+8+ai8ox6Qov6V9EFt4Ibm3LyQsqdaGKs8LyKroraVGAVYb9/pFYfRmxjnuoYZdWiRwhKEBhq5EEgjn5qJM5ZuMvNKingnB7aVL6SQT6bYB1CPGCylymGLRnfkcj6qw+JNAdPULMvPUJWR+7BUoq+fOR3VCZ7qlSpZxRf0h4XYWkkaFLp+shimyJYhjrRnGDFvj01VuWroIClRJbcKt/a83biZmFz4PpWREUgx9YHOYyQcbY+muHG+DRpbwXUDu0MxdCsmnrI5Y/KQlcBhjcEAUTnGFSpwMnAGSdgO8nkK3elnRtrFoQW1iSMMWGCBMp0zRjH7rbfTRblJdMDFPRf0R6LRX1tOVZluYyqxAuojldldgmCuQcI37XdyoTmiZGZWBVlJUqRghhsQR3g0SZS2xClRLccJtw3DwqyYuVRpMyKSNUpiwh0bY0lt891cuK9Hv7fNaW+dMbMNUjDCogGqWRgAFUc+XcNyRROcD+KQFX+Mi3Emm2MjRjbXIR457WVQoKrzwDk1QFGpdpGrvA7Dr50jJ0qSS7fuxoC0jfQitVI0R8Fuxa2ss0UyLdSMkSKCDIkWdUj4Ix4xCLjuz30Zt7dmp0d4kL+W8tGwq3a5t17I5bcZgUd3iKFPfgCsTo0hAvgRgizmBHaCJIgQfPmpRdNb5WVvCXOkg4OkA4OcHA5GiPjDWhub2aG5gCXNq4C5IIuHZGZcY5EoTq72qPO7nbXlys3XjNuIXIHEYEPVOdvCYl/2bH98dhPp/erAuo2XhoVgVYXsoKkYIIgjBBB5GsS2uGjdXRijqQysNiGHIii7ph0njvrSEhVjuetZpwBhXbq1QSg+cKue0YxvzourjZrwtXHSI2d6Ay9bby21qk8J3DoYEzgHbUOY+kdtTh6OC14lZSwN1tnNMjwy89s5MbHscefmB3g0PdMpo3nRopVkXqYEJXOzRRqjDcDtXIPnrV9j3peLRxDcDXas4ffcwyqcrKo7sgZA9Pfms8bx3PZ06HiMwcW60uI+qTUUALY64+SGIGfSaGOKC1wngzTE+P1nWqi48nRp0Ej9/trc6K3cKw8QjlnSEzxrHGWDnJEhYk6VOBj76x73hsMaMwu4pW2CpGkuSSdyWdQFAGT56jWPbKslq9D6ZiyM1r4S1yG8Etc9UsRXTp23Zs559leeGiXp1fxTywNDIJAttDC2A64eIENsyjIOdjVaym8o0bGKNuCya5DGo4gCCEMhP9n2GARjbJz5q49NLbqLezhhPWWhVp0n5dbLJ74SP2CoCro3IHb3VIr6L2pe3MgExuxOEw+6CLq/K06Qc74zypdHuMxGCSyuywt3OuOQAu1vMBs4UblTuGUd57zUY1Z3/Lj0Th0vJcldS2q9YFwW1TN4sC4+X43ojNa/CoXu+G3EDqxmtm8LiLA5ZW/vCgnn2t5yapXfEvBLaGG0uiZGaSW4eEyR+NhVjTUQpZQuo+knzVPor0vuIruF57mZ4dWJBJJJIhjYENlSTnY55c8UXKW7sVuGSsnD53RirLdWrKw2IIScgg99bvErdeL27XUKgX8KjwmJR78gGBMg7WwNwO7HdWbxN7RLa7iguFcPcxywpokU9UgcaSWXAYdZjnvpz21gcF4tLaTJNC2l0OfMw7VYdqkbEVTjvvPIhn8vg3zcP87uSiPpbZLc+HR2hIuY53kuYf27iIeSyEbsqbe59+/PFYHSLpBb3N7ZTxgQxoIjIuDiNhMzyAYHjcyRgb5FZ3HuOaeJS3dpLzk6yNwCNiBsVYA94INRiY26/f5DtIUSdI57W6HhMJW3mO81sQQpfteFwMYP7hxQ3Ve8u4JbTohcvai5ETMJHWOLBXLEk5Yg/s7EA1nxwwLEhkMpaQFhoCaVCuy/tHcnSfroi4J00eOxltWXUVVuqkaRhoBQrpVBz8ogYI5knlQvfD3K3+Q/rpat0xhy77T/ALL33H1RClm0/wD2friH9KowxM7BUUsx5KoLMfQBuaue0lz8Wn+xk/LU03dHJte65/ii/LS1Wv7tx/FF+Sm9pLn4tP8AZSflpvaS5+LT/Yyflpo3Pc+q1/duP44v06bXbfuT/aRfp0/tJc/Fp/sZPy044FdfFp/spPy00bnubXbfuT/ax/pU2u2+Dn+1j/SqQ4DdfFp/sn/Cl7QXXxaf7N/wpo5T3Q123wc/2sf6VLrLb9yf7WP9Kp+0F18Wn+yf8Kb2guvi0/2b/hTScp7m123wc/2sf6NISW3wc/2sf6VS9oLr4tP9k/4UvaG6+LTfZv8AhTRyx90ddt8HP9rH+lSElt8HP9rH+lU//D138Wn+yf8ACl/4fu/i0/2T/hTS8p7oF7b9yf7WP9KmL23wc/2sf6VdP/D138Wn+yk/LTHgF18Wn+yk/CmjlPdDrLb9yf7WP9Klrtv3J/tI/wBKp+0F18Wn+yk/LVO7s5IjpkR4zjIDqUJHeAw5c6aSWLsMVvJqVVmVtEjAl0YZjjZ8ECMHB0459tZgq7wn3w/NXH+XlqnRW7YW6myuHKgsrxgNjxhuuQGztnu3+iqF971b/If10tX7FR4DcnSCdceGIXUu68id99+VZ9971b/If10tGcVnov8A3hfky+qkokLnvP1mhroyf7SvyZfVPRMa1HH1PqPGx89dxvzrkprqlacyQWmMINdsU1BwNgh7K5PwWNuyr6Gpg0GMeCKOTMPQTWLxGQIxUOWI55AOPrFbXSC/0IVDeM23nx2mgwsaC4163Ycejb7qQvG/eJ9O9VGOT3eYbCuqRk0VpWnEmB5n6CR9xrWt+kEi7a2Hmznv/eBodjOnem3O9TQOIelcnaQfSoP/ACMPurRt+luPLRfrZf8AmX+tBvCwh8WUA52B7c1ujgEfZqX0HFEEqdJ4W/YYegxt9zZoM9lK4WSa3Zc4MHaMcppc7Val6PHsc/Thv6VjdNbcxi1UnJEDb+meal8PfpvWxeE++H5q4/y8tVKt8J98PzVx/l5aqVh9CtezuSLWeMZwzRk+5sw5jGZA2lOWwKnPfVW+96t/kP66SrljGPBLk9Y4OUHVqxCtywzqPKwT21Svferf5EnrnozFjow2LlPRJ6qSigmhbo3/AHhPRJ6p6KT9dajk6r1RJFrsD21XBya6Ia05VkU5P41x1U7GiJZ3qtxK96mMtz7AO8nlXbP9aF+kl9qbqxyU5Pp/199FZl3MXOttyxJqNpAZGCjtqD8/oH3UR9DLJWly5CgDmSB99FEfRzoRE+DJqP8AKib/AMvoQPF2Pn3wPxrf4HbKqDGD5xvW2i1WHnHFegemMCM5J8rb7u4UFcR4c0QGcADI27xy+mveZKCemfB1eJyAM4P0HsNRY8aJ3o56M3ZkiGTll2Pfjs/lQKw389FHQwnL/Qfvo0L8UGeyT75bfMH10tGWeyg72SB7pbfMH101S+Ht033A3wkeOfmrj/Ly1Tq5wryz81cf5eWqdYfQEHDg3gN0Q2FDJkaQQSSo3Y7g77Y7jWZe+9W/yZPWvWlw+Qiyuhg4LR5I7CGXAz599vRzrNvferf5EnrpKMx26Nf3lPRJ6p6KmoX6Mj+0L8mX1UlFLJtWsXH1PqJRUhyqKjFSWtOYxNNrpnrmWwKDjxK+6tSc742HnoRPjZJ586u8YnLSEZ2H9f8AQqoTpHnP+vroqMaZZR31uixMbe6Jz3GdWMD0A1mcHTVNEP8AEK9sfgYlVGXAYDGGGQQfu9NEted8G6RyWsimNvcjjK5LLj0EAr9VexWvFEMQlJwpGc9mKE7zo2nViIxRrknSE28ZhgsTjuFaPSHgeuBIEcoiDcjckAbcqIsHptZE6TNvnHktj68VV6TXyNb6kZWVtgykGgi46LyxsrQDrUK7uGwVfJ1DBJB2xjY867R2MoXXIpRQMnYqGONiV5UOwC/bOdtzn66JeikvjEd4+vB50MyyamLd5J+utDg8pWaPJwOX0GjT0VBmg32SffLb5g+umoxtnzQd7JY91t/mD66WpfD26b7gb4T74fmrj/Ly1Uq3wryz81cf5eWqlYfQbdgh8CuCC+zoMBQU3x5R0nB7txVG+96t/kP66WrFox8GmGsgZXK4TDbr2kaj6AR2eeq9971b/Nv6+WlZix0YH9pT5MvqpKKmFCvRf+8p8mX1T0WFq1i4+q9TkKlUiKgTtWnMhJXFicGux/1/r6qtTcEuBH1nVOF78dnfjnj6KAEkTDnPYT99ctPae+r3E7coxzzPYdiOXZWewoq9wM4mU929e2cE4yCqpuWxXhdhNokVuwHf0HnXrbwObeKe2YCVV5c1cA7gj8KJRDw+9Se6IDeNECCp7NwM/fW8fK3ry+0mMkhmkVrd86SyMoLA7bBiM9nInFEvCePWUZMaPIZDnIIeRie3BXI76qCXwCMEsFwTucEgH0gHBoO9kO7Ji6mPGWBJJOAEHM5raPFSItRB3BxnY8+0dleSdJOkUkk76G8XAXvzjOcHu3/lUJGAYzvty2qxbzBXU88Yz9FcEnP9fprpCMn00aek2U+VDDcEc++hT2ST7pb/ADH/AFpa3+EthAuOQwPRQ97Ivvlv8wfXTVL4e3TfcD3CfLPzVx/l5apirnCfLPzVx/l5aqCsPoNS1uCLadNcSgtGSjButff/AGZG2BgEg1wvverf5EnrpKv8NgDWd02+VKYwcDcjmM7/AM6oXvvVv8iT10lEnl36Mf3hfky+qkopxQt0Y/vC/Jl9VJRYhrUcXVeo+nvqUFszkKqlidgAMk/RWhw3g0s5OhSQMAttgZ9PPtr0HgHBI7cbDVJjdzzx3D90ebtrTlZHRrooqaZZM9Zg+IQMKc7HznH30T8xvXY7GuY/H76qADpd0X8JfUBju7D2ChniHQEqVUE5OBn/ABEivXGjyR/rn/8AVcZYdUg82/8AI/jTQ8A4xwYxPgAkfhzo29jnieG6iQ+KQdGfoyK3ukvAlYK2knBPaNIOoYyud+e2O7FAV9baG28Ug7HltzUj6MVGnsDcDQ7qzITzwefppTdVaIWOF8/aa824d0nvEGA4bu1DJq49pPdZkuHLYGcclHoFE0yumXSlpMqhIDZ35eL3D8aCFXaiPpXwaWNtRU4Kg4wfFBzpB7s4NYEYwaNEq1ajPLHOuIFaljwsspbPLmBzwP8AtQEXDJi2O7bf0bbVjeyH75b/ADB9dLW7bIUVceMAOWwP/esL2QTl7bs9wPrpql8PbpvuB/hXln5q4/y8tVAat8K8s/NXH+XlqoKw+gtR3zLG8YI0OcsCMnblv2V0vferf5D+ukqlV2/96t/m39fLQi30RhL3caqMlhKB6eqk7Tyr1HhXQ2RyOsZVXfl4xOMbebnzzXnnsZj/ANTtflP6qSvoERAd2PowO3P11vFwdX6ojDapH5CqvLIUAZx6Knpx/TbIGPR9P10o2305ycZzjsPLltTd67juxscHurTlIvy3BIODjvxUGXIO5G/Ziqc11pkUE4ycBcDmSTkkdwGf/lvVky8/Nkn6KB4RzPnP1Db+lKOMZz/rf/6qUC4UDzb1NOZ+j7qDM4raa420qC3ZnYahnBOPPQweALKpDozKCqppDBwWOGyWGNIO+OwAUb3I2x37c9PPuI3BrkIRz3wOXdv6Of091AExdC9DeJICM4wwKnOM7c87fcaJ7O0UKFAyBg52wM5w2+zEEcq0mjwN+Q8rluN/RsM/yqcafTzB2wDv3UGdfcISZCki5B7OW+onII9Jof6T9B0uNOjEehQowOwUY6Tq5/y/71NmwCTQeOxexzL12jWMYznHYT2/VW/J0KaADqyZe/bBB+vcUcdTqB5gtgkjmB2DNXlAHKmh5bLblDhgVI7CMffQf7IHl2/zB9dNXsXTERGEliokXGncatzuMc8fhXjvT/y7f5g+umrN8OnpfWweFeW3zVx/l5aqYq3wry2+auPUS1VFYfQpVdvx7lbfNv6+aqJq5f8AvVt82/r5qitr2NduJ22+PGf1UlfQMmRv5Q7R218++xs4XiVsTyBkJ7sdVJXvFrxGOTGiRXJGdiDzz2c/5chXpj4fP6v1x0L6h4pzvtzAGP2TjeuF3cbJIOw+NzxjkefMZ7ayeOWc6uZYDgkeMBnfHIkfyqiOlihClyjROR5RHikjl6K05tNfipUSwMe1jv2DIP8APszTwXQfrMfCafoQZP8A/X11iy3y3FrqU+NE6/Udv61Dg14BGnLxjK30ltIoaGkbbD0D+dPDzb0/0FQiPleYgfUB+NRsnzr+UfuFEdJj4yDbt2PaRjGKlp8U8gTknG/0/dVe7lwyjIAw2eeceKMgjlgkZ81Wk8nsG3IcvooEeQ5cxz/p56SDbt5nmc9tQU7Ly79x3do7sU8G42x37bjfuNB0UVXnGcKOXbViq0j4fzac+g5x/MH+VA+oBgO1uQ3xsM/RsP5V3DYHI5+jP31xt21b8gcEd/oPZXdEA5AY3/nzoAXp4FWRCoA1A52wSQe2vNenZ8a2+Y/601esdPokKKdQDA7L2kHn9wrybpz5Vt8wfXzVmunpvWxeGeW3zNx6iWqgq3wry2+auPUS1TFYfQI1dvverb5t/Xy1Tart83uVv82/r5aK1PY7/wDcbfkN5Nzy96k50d8Rs+KLKwE2pc5UroA8wGVyvooE9jxc8QgGA2es8U8j7jJtXsAvEDKC7Qtt7m+cZ7cFhv8AQa3j4cHVeqA+Ti/FotiHb/ho33CsDjXSa9caZSQM8jGq/eteyifVyZH83Ku00KYwU5jngMPpquXdeB8K4i4OkE4O5AOAdOTuB5xRjwWbe1H72n+cgP8ASiqfgEDOT1UeTtnQAfrqadHoVZGVcGPGnBOBjlQ22uGy6lkP/wCRx9RxUeFPlpR3OfuFUZrxbRN+Tyb57C53J81NbLOGDqqosrMxz7psAMHYjTmqi3xKXxgMjyT5Y9z8Y4wT3ncY/EVoSthcisq7tWZw471yG8YAA7lR2MRkZz29taM28Z9BoGt7gHSN+RPI6fpYdvmPfXe2fzg7A7ctxQzwfiWVbUWGgYYAajkZwyhd9ts5z2UQ5IbPmH00HaSTFC19x1GuXjBx71GD3szsW/kBWjxi/wBEbt28h6f9GvKeN3DLIuk+OWQ+fO/40WPZIrxdwOS4Hm545+mrIBJBxyzvuOY7MHcemsXo3adXGDIw14GewAcwD3kd9bur+XPs+nz0QKdOrFpI1YDdScnvDD8a8n6coQ1uDz6j/rTV71fuwibSoL4OF8oE9g+mvDPZIRhNCHXS3U7juzNNsKmXh09L6w9wny2+ZuPUSVSq7wkeO3zNx6iSqYrzfROx51cv/erf5t/Xy1SNXb/3q2+bf181Br+xw2OJWx/xP6qSvZOkfHYokUSx9arZBGAwA78EV4FwniDW8yTIFLJnAYEqdSlSCAQeRPbRFL7IE7bNDbH/AOMv6tal05fj/Byzy3BdZ3Fh1msSPHjkoLKv1UX8L4nGw8SbV6Wz99eKydKy3O1tf4Zf1agOkxG4trYejrx901Xk8fpc3u8KsTuwNWgBXiFv7IVwnkxQD7c/fLVg+yfd/Bwfwy/qU5H0mb0bp2V8Cn79II+hl5fRmm6C8Vja0hGsagMEE75ye+vLr7p5NMMSQQMMYwevAwfRLVS06VGPyLaBfQbj9anI+lzfQqqOymeKvF7f2U7tdhFB9Up++Suzey1eD/ZW/wDDJ+eryifS5vT5OBx6mdMxuwwXU4bG34CrkiN6a8j/APNu8+Ct/wCGT89N/wCbV58Fb/wyfqU3D6X4gz6TrJpUBWPNmIGRn6K8y47dkTZGQV3HZjHKtdvZXuz/ALK3/hk/UqndeyHLJ75a2b/KiZvvepuL9Nn+Ho/Qm+a6hEsh8ZQYz+6w2wWXvorWQHO+cjcdn0V4ZbeyFNGumO3tkXnpVZVH1CSrKeyldryjt/4ZP1KvKJ9Ln+Ht6sp35HGO44rxT2aFxfR/ML/OSWon2WL34O2/gk/UoY6R8flvZFklChlQRgKGA0gsR5RJz4x7alu49vg/Aywy3XDhHlv8zceokqkBVzhHlv8AM3HqJKpA1h1pEVqta9bFDiSFSqMpDyKhB66VuR8zA/TWVmo0Vpe1B+Gtvt0/Gl7UH4a2+3j/ABrOFE3CLHh880UAN4GlkSMMTBgF2C5xgnG9Gcrpk+1B+Ftvt4/xpe1DfC2328f41pcRteHxSSxZvNSO8er3ArqQlc4wCRkcudcuP8Hjggs5UMha4iaRgxUhdLacLhQTvk5NRJl4U/alvhbf7eL8ab2pb4S3+3i/NVzoZwiO8ulgkZ1Dq5DJpyCiFuTA7YUj6qscF4RbSWdxdTNOohkjXTH1ZJWXZd2HMb5oXLTKPCm+Eg+3i/NTe1TfCQfbw/mrnxIQ6h1BlKY360IGDZPLQcEYx/OtPobwWO8nMMjug6t5AyaSfcxkghu8ZotuptRThbZ98g+3h/PTvwxvhIPt4fz1bt1sSfKu0B/aKwuB5yoIP1HNQ47wVrWSMuwkhlAeOWM7SR5GdOoeKwzgqeR76HJV9q2+Eg+3h/PS9qm+Eg+3h/PVzpjwhLO7kt42dxHo8ZsZJdFfko2HjAfRT8B6NyXUNzKhx1CagO2RhuyL3kIGb+HvqnKa3tS9qm+Eg+3h/PSHC2+Eg+3h/NVHPbRdxjgFnbzRQvLcjrYopOsxEyoJuWpdiwHaRQyy0wPatvhIPt4fzUvapvhLf7eL81aK8BSHiHgl2zKvWCMyRlf28aJPHB8UgjI7M+as7j/DzbXM0BBHVyMo1EElQfFYkADdcHl20JlLdGPCm+Et/t4vzUvalvhbf7eL8as9FuGR3EzCZmSGOKSaV0xqVEHMagQcsVGO3NZMpGo6QQudgxBbHnIABP0VDffTVtLLqtbNLBjqplwsyOxLxOqgKDk7kVkClSFVTk02KRps0U9bfQr/ANws/wDeIfWLWJWv0RnSO9tpJHCRxypIzHOAqMGPIEk7cqM5+muXSE/2u5+fm9Y1FfH1tfAuGeENOG8HfT1SxsMdYc51uMHNCPH5Fa6nZGDq0sjqy5wVdiwIzjsNbHSu7ie14escqO0MLRyKucqxbUOYGRg8x2ioxZvj+/w2fY7Sy8Pi6proyaZsCRIVT3l85KuTyz2VS6LJGeE3omZ0TrbbLIokbOdvFLLnfz1R9ju8jgvklmkWONVlyzZ5vGygAAEk5YfQDVro/wBUeHXdu1xBHJJLCU1uQGERBZsqp27u+qzlO/8Aj+w/xWK3Up4PJJICuXMiCMhtR8UKCRjGDnJ5miD2LP78f93uPV1h3/C0iTV4TBKxIASJnc47WYlAFA+nOa1/Y4u44bsvNIsSdTKmpicapF0qNgSf+1G8++F0G4jhR6BRXcPr4FHq5xXrInyZI2dgPpOayvaIDGq7tAo5sJS/0hEUufRiunGeJxvFBZ25PURMWMr+IZZpD40pH7CAbAc8c96hl3s0t+ymf/VLn/g/5eGuy8Z9rbm1iB2tvGuFH7cs4HXqf3tMZRB50NXuLXVrNxiS6NxEYFCSpkn3SSKFFWPGMj3RN87Y9NDx6Z3x3NzJk7nyfwqsSXLGT8IdNODi0u5Yl9798iPYYpBlCPRuP/jRn0g4LDdX9nHJcCMva2w0aGJbCsQofyVLchk1h9IuIR3thbySTp4bDrjdWOHkh1HQc4xqHPGeRNVun9/FLPC8EqyBbaGMlNQ0vFkHmB24IIqGrde/dm9LLySa8neZOrk1lSn7gTxVTPbgAb9vOtrpb/arS2vxu+PBbk9vWxD3Nz8pP6Vw41fxX8KTPIsd9GoSUP4q3KqMLIrY0iQDYg4z2dlWPY9u49N3DcqXtGh66T/C0DApjzsTp85xVW3Ul13jPvz4LZJANprnTPN3rCufB4j8reQj5NDtW+L8Qe4mkmfypGLEdgHJVHmCgAeYCqdHpjNQ9IUqQo0RpqVKgVOKalQPTU9ICgalT4pAUCFXrW0yhkZgiBtIJBJZ8ZKqBzwMEnkMjvFUiK2LeRJbYQl1jkikeRNRwkiyqgdS3JWBiQjOx1EUS3ScfAC/jiVOp6uSUS6WI9xKiSMp5SuNanuIIIJrFlABIDagOTYIyO/B3FFXCOKJb28sOtGdknkJwHTWyRokS6gQ5IViezkOysPhsymfrZtOFzKV2TWybrGoVcDLY7MYzRmW99ufFOGyW7KsgGWRXBByCGG4z3qwZSOwqap1vX97FPaAbpLDKSod9bSRz5MgBCL5MgDYP77VgUXG2zuelTU9Giq2OJOITAMKjMGfAwzlc6dbcyFycDlVSmoFSpUqBU4pqkKCNb1pwOOWwnuUkcywMgeLSuNMjACQNnOnmOXMVgmiPoHxNYboJL7xcKbeYHlolGAfNhtJz3ZoznvW4HMUQ2nRrrLeF1ZzcXEkiRQ6V0lIsapmct4qDfJx+ye6uJ6NyeHGyOzrIULHYCNckyn/AA9WNfoomtL9Zo+JyRDCQWiW9uO1bcsVY+llXUflmjGefjQVe0tEOlp5ZSNi0MS9WCOelpHBkHnwua68U4B1cK3EMguLdm0dYFKNHJ8HLGSdBPZuQfqzi0X+x6es8Ntm97ltJXI7BJCVMb+YjJ/lUXLeM2yekXBVtltmWQyC4hWfdAmgMcBdmbUdjvtUOi3BxeXUduZDF1moBwnWYKqW3XUu2FPb3Vq9N/eeGf7jH/ztUPYxP/qlp8t/VSVU5Xhv/wBLoz0TF89wkcxWSEFkVoxiQZ0qNXWDQxOBjB50MyxFWKspVlJDKRggjYgg8iCKJOEyskPEnRirKICrDYgi8jII+qtfiMC8Xt2uolAvoVHhMSj35AMCdB+8MHI+juzE52Xv4C17wtEtYLgSMzTNKnV9WAFMOjUdesls9YuPFHbU5+EJBgXMrJIQCYY0ErqGGQJCzqqNgg6dyO3FEvRS2WU8HR91NzeNjsJTqHUejKigzisjNPKzklzJIWzz1Fzn+eaLjlbdfvldThkMiSNDcHVGjSGOaPqmZV8rQyuys3+HbNZFd7ezkkBKRu4XyiqswHyiBt2864Cq9I0eH8KMiNK7iKBCFaRgWy53Ecajd3xvjbA3JFTW3tDt186/4jAhX06Vm1AfXWr0oh0WPDFXZHimlPnleQBifPgKPRQxHGWIVQWJOAACSSewCjON5TYj4L0WWa9a0aceQZFliXrEZRGJAcMVO6n6DXHhnA4pbS4ummkRYHjUoIlcsJThCCZFAPPPOtX2NLV4+JIsiNG3UznS6lGwYmwcMM4qPRaAPwjiKl0jHWWnjPq0jDZwdKk74xy7ajFys/n2Y3E+BBLeO5il66B3MRJTq3jlAzoddTDdckEHepdH+CJcQ3Uju6G3i63CqrBxnGnJI0nOO/atPpJbG1sLa3UiVJ3N2Z196ZgvVrHHnB8UbnIByeVR6F/3Xin+6D1gqnK8d/n/AKEqkKamo9iNOKY1pcOtImAZ5QN90MczDA72j+jke2iW9hf0i40hsobjBF7dQC2kY7e4wsVklHnkwq57g2KG+iHGltZmMimSGWNoZkBxqifZsf4hzH099dOKIJ31tcLsqoqrBOqJGgwqKNOwG/f25rPawiHO5Udm8Uw3/hqPPHGcdNC96MksTayxXMJ3VhLHHIo7BLHIVKsPq2rtDdpYwTIjrLdXCdUzRnVHDASC6hxs8jYUbZAA51keAxfGEP8Aw5uzn+xSNjH8YT7Ob8lNtcd+aIJNF/Z20aSRpd2qtF1cjiMTQk6kMbN4pZeWkkdtT6B2gtuIQSXMsMIjZiQ0iE+9uNypKqPG7SD3A0Nmyj+MJ/BN+Sm8Ei+MR/wTfkonDtZvs3OHxjwfial4wzCMIDIgL9XcB20eN4/ignbnWLwbistrMk8LaXQ5HcR2qw7VI2IpvBovjEf8E36dN4LH8Yj/AIJv06LxkF/SvpHAfALmzAjdJJ53iz5ExaAsCP3WKn0gn0VT6QcLivZGubF4yZTrktnkSKWOQ+XpDkB1Jycg9tDfgsXxiP8Agm/TpzZxfGY/4Jv06rMwk8Cno9ZvaW3EOvaOIy2pRFM0RZ31DxQquSTjPZ20EmrvgcXxmP8Agm/Tp/A4/jEf8E36dG8Zq2iDht9Dd2Isp5FhlhdntpnyIsP5cMjDOkE7hsd3dvnxdGbhHUnqtIZTr8It9GARuD1lZ3gcfxiP+Cb9OktlF2XEff5E3Lv97qJx1vT0CHikJ4/NP18XU6HAlMi6DqgCgBs4Pjbbeeh3g0qJwq/iaSMSPJblE1pqYQvlyoz4wxyxz7M1heBx4z4RHjkPEm/TqRs49x4Qm3PxJ9vT7ntROE/r/TW6OcVieB7G7bTA51wykZ8Hn7GI59W24YD+pNXeilusUfEIZJ7dGltxHGxmj0OxfI0sDywKHBw1OydT/wAOft5f7OnXhqHcTqR3iKcj/koXGd+7re8E6qNna4tmxjCRyiV2JIGAqjYYycnu89ZINX5uHqqFhMG229zmAJ7tTKAKz8VWoRoo6KzzRxyYheWKTIGlwmDgo/PzH60Q9lC5psULNwYyTXZRhouFZoRGdLADrPCetZhh+WnK99PfmWSRX8FcaJriZVwMM0nVmPXh8nxk8bGM9lB2kd1LSO4fVV2nAaXMsrCQeCyYk658YC9VNNEFYxnUToLa8qeYK9oqXXz6Qvg87YXxWxpaNxbRRBlYE5UlHyp5hgeYFBOgf6FTEY7hU2cIOoOITgESw3MqssClWyRiO3eOQ414OpmBwQcjPI4I5rczKkqBLzx31o+gFkGuNuq2fycIdxtv5NBOgdwpPGB3Vd0+XBo91I0jSeDXK9ZGI2VY9o9KsFeM58YglSAQuMHflXKyurqPAIvXUS277owykPWdYuNX7WpdsnOnc0HafMKWkdwqbpwg1W9mUyFYLhg4GInhLRoQjKyYzujZ3xg4HaQDUoL+WMT9Xb3Sl9BjyjNpMcBRSXyN1fQQSpyE7+QPpHdS0jupuny8Rsl7IHnIguVWR4yiiJvFSNZBowsihfLH7w2OxppXJSRDb3bK9xJOQYSMhzGdBxJjHiEHY5ztigrSO6lp81N04QcLfy6tZtJyXZZZFEZULKqaeshbJK5IGQeYZh3EdbDiksJlItrphIyuishAiw6M0aENnSQuM7DxUyp3yBaRSwO6m6fLxHFhePHb9Qba6K5lIcLhhrLaGA5ZActtjxgMHBNc1uZ8Q+4XJaEnLaceEKceJNudgBpHleKcc96C9I7qQUd1N0+XB5c8TnKMEguEkyrK4UqAyayradeFOWXOBg4PijNStL+RMgWk6xiWOVEX9kKWZ1ySMZd27D4uB56ASo7qWkdwpup8uCTiiTeD9XouAiyNITIRp0sqDTgHkGUn6aG6WkdwqWKNyaJ+Z9JqNKlQngqcf6+ulSoqQp6alQJqbspUqBDl/rz0qVKilTUqVEKnp6VA1RNKlQPSpUqB6VKlQKmp6VB//9k="/>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solidFill>
                <a:srgbClr val="000054"/>
              </a:solidFill>
              <a:latin typeface="Calibri" panose="020F0502020204030204" pitchFamily="34" charset="0"/>
            </a:endParaRPr>
          </a:p>
        </p:txBody>
      </p:sp>
      <p:sp>
        <p:nvSpPr>
          <p:cNvPr id="55301" name="AutoShape 6" descr="data:image/jpeg;base64,/9j/4AAQSkZJRgABAQAAAQABAAD/2wCEAAkGBxQSEhUUExQWFBQXGBcWGBYYGBcUFxgWFRgXHBcWGBcYHCggGBwlHBcUIjEhJSksLi4uFx8zODMsNygtLi0BCgoKDg0OGxAQGiwkHSQsLCwsLCwsLCwsLCwsLCwsLCwsLCwsLCwsLDAsLSwsLDAsLywsLCwsLCwsLCwsLCwsLP/AABEIASEArgMBIgACEQEDEQH/xAAcAAABBQEBAQAAAAAAAAAAAAAGAAECBAUDBwj/xABPEAACAQMCAgQGDwUFBgYDAAABAgMABBESIQUxBhNBURQiMmFxswcVIzNTVHJzgZGTsdHS00JSkqHBJDRitPBDdIOyw+EWFyU1gvFjZML/xAAZAQEBAQEBAQAAAAAAAAAAAAAAAQIEAwX/xAApEQEBAAIBAwIGAgMBAAAAAAAAAQIREgQhMTJRAxMUM2HwQbGRocFx/9oADAMBAAIRAxEAPwDyyk1MaWa8H3IVMTW3xHo5JFZwXR3WYsCvamwMRPy11N6Md9Weg3AYb2Z4ZXeIiMurgqFyGVQr6lPMuu4ozzmthymzVrifDpLeV4ZlKSIcMD/Ig9oI3Bq81jCLFLj3QymdoWGpQmlUD6gNGoHDAc+8+ai8ox6Qov6V9EFt4Ibm3LyQsqdaGKs8LyKroraVGAVYb9/pFYfRmxjnuoYZdWiRwhKEBhq5EEgjn5qJM5ZuMvNKingnB7aVL6SQT6bYB1CPGCylymGLRnfkcj6qw+JNAdPULMvPUJWR+7BUoq+fOR3VCZ7qlSpZxRf0h4XYWkkaFLp+shimyJYhjrRnGDFvj01VuWroIClRJbcKt/a83biZmFz4PpWREUgx9YHOYyQcbY+muHG+DRpbwXUDu0MxdCsmnrI5Y/KQlcBhjcEAUTnGFSpwMnAGSdgO8nkK3elnRtrFoQW1iSMMWGCBMp0zRjH7rbfTRblJdMDFPRf0R6LRX1tOVZluYyqxAuojldldgmCuQcI37XdyoTmiZGZWBVlJUqRghhsQR3g0SZS2xClRLccJtw3DwqyYuVRpMyKSNUpiwh0bY0lt891cuK9Hv7fNaW+dMbMNUjDCogGqWRgAFUc+XcNyRROcD+KQFX+Mi3Emm2MjRjbXIR457WVQoKrzwDk1QFGpdpGrvA7Dr50jJ0qSS7fuxoC0jfQitVI0R8Fuxa2ss0UyLdSMkSKCDIkWdUj4Ix4xCLjuz30Zt7dmp0d4kL+W8tGwq3a5t17I5bcZgUd3iKFPfgCsTo0hAvgRgizmBHaCJIgQfPmpRdNb5WVvCXOkg4OkA4OcHA5GiPjDWhub2aG5gCXNq4C5IIuHZGZcY5EoTq72qPO7nbXlys3XjNuIXIHEYEPVOdvCYl/2bH98dhPp/erAuo2XhoVgVYXsoKkYIIgjBBB5GsS2uGjdXRijqQysNiGHIii7ph0njvrSEhVjuetZpwBhXbq1QSg+cKue0YxvzourjZrwtXHSI2d6Ay9bby21qk8J3DoYEzgHbUOY+kdtTh6OC14lZSwN1tnNMjwy89s5MbHscefmB3g0PdMpo3nRopVkXqYEJXOzRRqjDcDtXIPnrV9j3peLRxDcDXas4ffcwyqcrKo7sgZA9Pfms8bx3PZ06HiMwcW60uI+qTUUALY64+SGIGfSaGOKC1wngzTE+P1nWqi48nRp0Ej9/trc6K3cKw8QjlnSEzxrHGWDnJEhYk6VOBj76x73hsMaMwu4pW2CpGkuSSdyWdQFAGT56jWPbKslq9D6ZiyM1r4S1yG8Etc9UsRXTp23Zs559leeGiXp1fxTywNDIJAttDC2A64eIENsyjIOdjVaym8o0bGKNuCya5DGo4gCCEMhP9n2GARjbJz5q49NLbqLezhhPWWhVp0n5dbLJ74SP2CoCro3IHb3VIr6L2pe3MgExuxOEw+6CLq/K06Qc74zypdHuMxGCSyuywt3OuOQAu1vMBs4UblTuGUd57zUY1Z3/Lj0Th0vJcldS2q9YFwW1TN4sC4+X43ojNa/CoXu+G3EDqxmtm8LiLA5ZW/vCgnn2t5yapXfEvBLaGG0uiZGaSW4eEyR+NhVjTUQpZQuo+knzVPor0vuIruF57mZ4dWJBJJJIhjYENlSTnY55c8UXKW7sVuGSsnD53RirLdWrKw2IIScgg99bvErdeL27XUKgX8KjwmJR78gGBMg7WwNwO7HdWbxN7RLa7iguFcPcxywpokU9UgcaSWXAYdZjnvpz21gcF4tLaTJNC2l0OfMw7VYdqkbEVTjvvPIhn8vg3zcP87uSiPpbZLc+HR2hIuY53kuYf27iIeSyEbsqbe59+/PFYHSLpBb3N7ZTxgQxoIjIuDiNhMzyAYHjcyRgb5FZ3HuOaeJS3dpLzk6yNwCNiBsVYA94INRiY26/f5DtIUSdI57W6HhMJW3mO81sQQpfteFwMYP7hxQ3Ve8u4JbTohcvai5ETMJHWOLBXLEk5Yg/s7EA1nxwwLEhkMpaQFhoCaVCuy/tHcnSfroi4J00eOxltWXUVVuqkaRhoBQrpVBz8ogYI5knlQvfD3K3+Q/rpat0xhy77T/ALL33H1RClm0/wD2friH9KowxM7BUUsx5KoLMfQBuaue0lz8Wn+xk/LU03dHJte65/ii/LS1Wv7tx/FF+Sm9pLn4tP8AZSflpvaS5+LT/Yyflpo3Pc+q1/duP44v06bXbfuT/aRfp0/tJc/Fp/sZPy044FdfFp/spPy00bnubXbfuT/ax/pU2u2+Dn+1j/SqQ4DdfFp/sn/Cl7QXXxaf7N/wpo5T3Q123wc/2sf6VLrLb9yf7WP9Kp+0F18Wn+yf8Kb2guvi0/2b/hTScp7m123wc/2sf6NISW3wc/2sf6VS9oLr4tP9k/4UvaG6+LTfZv8AhTRyx90ddt8HP9rH+lSElt8HP9rH+lU//D138Wn+yf8ACl/4fu/i0/2T/hTS8p7oF7b9yf7WP9KmL23wc/2sf6VdP/D138Wn+yk/LTHgF18Wn+yk/CmjlPdDrLb9yf7WP9Klrtv3J/tI/wBKp+0F18Wn+yk/LVO7s5IjpkR4zjIDqUJHeAw5c6aSWLsMVvJqVVmVtEjAl0YZjjZ8ECMHB0459tZgq7wn3w/NXH+XlqnRW7YW6myuHKgsrxgNjxhuuQGztnu3+iqF971b/If10tX7FR4DcnSCdceGIXUu68id99+VZ9971b/If10tGcVnov8A3hfky+qkokLnvP1mhroyf7SvyZfVPRMa1HH1PqPGx89dxvzrkprqlacyQWmMINdsU1BwNgh7K5PwWNuyr6Gpg0GMeCKOTMPQTWLxGQIxUOWI55AOPrFbXSC/0IVDeM23nx2mgwsaC4163Ycejb7qQvG/eJ9O9VGOT3eYbCuqRk0VpWnEmB5n6CR9xrWt+kEi7a2Hmznv/eBodjOnem3O9TQOIelcnaQfSoP/ACMPurRt+luPLRfrZf8AmX+tBvCwh8WUA52B7c1ujgEfZqX0HFEEqdJ4W/YYegxt9zZoM9lK4WSa3Zc4MHaMcppc7Val6PHsc/Thv6VjdNbcxi1UnJEDb+meal8PfpvWxeE++H5q4/y8tVKt8J98PzVx/l5aqVh9CtezuSLWeMZwzRk+5sw5jGZA2lOWwKnPfVW+96t/kP66SrljGPBLk9Y4OUHVqxCtywzqPKwT21Svferf5EnrnozFjow2LlPRJ6qSigmhbo3/AHhPRJ6p6KT9dajk6r1RJFrsD21XBya6Ia05VkU5P41x1U7GiJZ3qtxK96mMtz7AO8nlXbP9aF+kl9qbqxyU5Pp/199FZl3MXOttyxJqNpAZGCjtqD8/oH3UR9DLJWly5CgDmSB99FEfRzoRE+DJqP8AKib/AMvoQPF2Pn3wPxrf4HbKqDGD5xvW2i1WHnHFegemMCM5J8rb7u4UFcR4c0QGcADI27xy+mveZKCemfB1eJyAM4P0HsNRY8aJ3o56M3ZkiGTll2Pfjs/lQKw389FHQwnL/Qfvo0L8UGeyT75bfMH10tGWeyg72SB7pbfMH101S+Ht033A3wkeOfmrj/Ly1Tq5wryz81cf5eWqdYfQEHDg3gN0Q2FDJkaQQSSo3Y7g77Y7jWZe+9W/yZPWvWlw+Qiyuhg4LR5I7CGXAz599vRzrNvferf5EnrpKMx26Nf3lPRJ6p6KmoX6Mj+0L8mX1UlFLJtWsXH1PqJRUhyqKjFSWtOYxNNrpnrmWwKDjxK+6tSc742HnoRPjZJ586u8YnLSEZ2H9f8AQqoTpHnP+vroqMaZZR31uixMbe6Jz3GdWMD0A1mcHTVNEP8AEK9sfgYlVGXAYDGGGQQfu9NEted8G6RyWsimNvcjjK5LLj0EAr9VexWvFEMQlJwpGc9mKE7zo2nViIxRrknSE28ZhgsTjuFaPSHgeuBIEcoiDcjckAbcqIsHptZE6TNvnHktj68VV6TXyNb6kZWVtgykGgi46LyxsrQDrUK7uGwVfJ1DBJB2xjY867R2MoXXIpRQMnYqGONiV5UOwC/bOdtzn66JeikvjEd4+vB50MyyamLd5J+utDg8pWaPJwOX0GjT0VBmg32SffLb5g+umoxtnzQd7JY91t/mD66WpfD26b7gb4T74fmrj/Ly1Uq3wryz81cf5eWqlYfQbdgh8CuCC+zoMBQU3x5R0nB7txVG+96t/kP66WrFox8GmGsgZXK4TDbr2kaj6AR2eeq9971b/Nv6+WlZix0YH9pT5MvqpKKmFCvRf+8p8mX1T0WFq1i4+q9TkKlUiKgTtWnMhJXFicGux/1/r6qtTcEuBH1nVOF78dnfjnj6KAEkTDnPYT99ctPae+r3E7coxzzPYdiOXZWewoq9wM4mU929e2cE4yCqpuWxXhdhNokVuwHf0HnXrbwObeKe2YCVV5c1cA7gj8KJRDw+9Se6IDeNECCp7NwM/fW8fK3ry+0mMkhmkVrd86SyMoLA7bBiM9nInFEvCePWUZMaPIZDnIIeRie3BXI76qCXwCMEsFwTucEgH0gHBoO9kO7Ji6mPGWBJJOAEHM5raPFSItRB3BxnY8+0dleSdJOkUkk76G8XAXvzjOcHu3/lUJGAYzvty2qxbzBXU88Yz9FcEnP9fprpCMn00aek2U+VDDcEc++hT2ST7pb/ADH/AFpa3+EthAuOQwPRQ97Ivvlv8wfXTVL4e3TfcD3CfLPzVx/l5apirnCfLPzVx/l5aqCsPoNS1uCLadNcSgtGSjButff/AGZG2BgEg1wvverf5EnrpKv8NgDWd02+VKYwcDcjmM7/AM6oXvvVv8iT10lEnl36Mf3hfky+qkopxQt0Y/vC/Jl9VJRYhrUcXVeo+nvqUFszkKqlidgAMk/RWhw3g0s5OhSQMAttgZ9PPtr0HgHBI7cbDVJjdzzx3D90ebtrTlZHRrooqaZZM9Zg+IQMKc7HznH30T8xvXY7GuY/H76qADpd0X8JfUBju7D2ChniHQEqVUE5OBn/ABEivXGjyR/rn/8AVcZYdUg82/8AI/jTQ8A4xwYxPgAkfhzo29jnieG6iQ+KQdGfoyK3ukvAlYK2knBPaNIOoYyud+e2O7FAV9baG28Ug7HltzUj6MVGnsDcDQ7qzITzwefppTdVaIWOF8/aa824d0nvEGA4bu1DJq49pPdZkuHLYGcclHoFE0yumXSlpMqhIDZ35eL3D8aCFXaiPpXwaWNtRU4Kg4wfFBzpB7s4NYEYwaNEq1ajPLHOuIFaljwsspbPLmBzwP8AtQEXDJi2O7bf0bbVjeyH75b/ADB9dLW7bIUVceMAOWwP/esL2QTl7bs9wPrpql8PbpvuB/hXln5q4/y8tVAat8K8s/NXH+XlqoKw+gtR3zLG8YI0OcsCMnblv2V0vferf5D+ukqlV2/96t/m39fLQi30RhL3caqMlhKB6eqk7Tyr1HhXQ2RyOsZVXfl4xOMbebnzzXnnsZj/ANTtflP6qSvoERAd2PowO3P11vFwdX6ojDapH5CqvLIUAZx6Knpx/TbIGPR9P10o2305ycZzjsPLltTd67juxscHurTlIvy3BIODjvxUGXIO5G/Ziqc11pkUE4ycBcDmSTkkdwGf/lvVky8/Nkn6KB4RzPnP1Db+lKOMZz/rf/6qUC4UDzb1NOZ+j7qDM4raa420qC3ZnYahnBOPPQweALKpDozKCqppDBwWOGyWGNIO+OwAUb3I2x37c9PPuI3BrkIRz3wOXdv6Of091AExdC9DeJICM4wwKnOM7c87fcaJ7O0UKFAyBg52wM5w2+zEEcq0mjwN+Q8rluN/RsM/yqcafTzB2wDv3UGdfcISZCki5B7OW+onII9Jof6T9B0uNOjEehQowOwUY6Tq5/y/71NmwCTQeOxexzL12jWMYznHYT2/VW/J0KaADqyZe/bBB+vcUcdTqB5gtgkjmB2DNXlAHKmh5bLblDhgVI7CMffQf7IHl2/zB9dNXsXTERGEliokXGncatzuMc8fhXjvT/y7f5g+umrN8OnpfWweFeW3zVx/l5aqYq3wry2+auPUS1VFYfQpVdvx7lbfNv6+aqJq5f8AvVt82/r5qitr2NduJ22+PGf1UlfQMmRv5Q7R218++xs4XiVsTyBkJ7sdVJXvFrxGOTGiRXJGdiDzz2c/5chXpj4fP6v1x0L6h4pzvtzAGP2TjeuF3cbJIOw+NzxjkefMZ7ayeOWc6uZYDgkeMBnfHIkfyqiOlihClyjROR5RHikjl6K05tNfipUSwMe1jv2DIP8APszTwXQfrMfCafoQZP8A/X11iy3y3FrqU+NE6/Udv61Dg14BGnLxjK30ltIoaGkbbD0D+dPDzb0/0FQiPleYgfUB+NRsnzr+UfuFEdJj4yDbt2PaRjGKlp8U8gTknG/0/dVe7lwyjIAw2eeceKMgjlgkZ81Wk8nsG3IcvooEeQ5cxz/p56SDbt5nmc9tQU7Ly79x3do7sU8G42x37bjfuNB0UVXnGcKOXbViq0j4fzac+g5x/MH+VA+oBgO1uQ3xsM/RsP5V3DYHI5+jP31xt21b8gcEd/oPZXdEA5AY3/nzoAXp4FWRCoA1A52wSQe2vNenZ8a2+Y/601esdPokKKdQDA7L2kHn9wrybpz5Vt8wfXzVmunpvWxeGeW3zNx6iWqgq3wry2+auPUS1TFYfQI1dvverb5t/Xy1Tart83uVv82/r5aK1PY7/wDcbfkN5Nzy96k50d8Rs+KLKwE2pc5UroA8wGVyvooE9jxc8QgGA2es8U8j7jJtXsAvEDKC7Qtt7m+cZ7cFhv8AQa3j4cHVeqA+Ti/FotiHb/ho33CsDjXSa9caZSQM8jGq/eteyifVyZH83Ku00KYwU5jngMPpquXdeB8K4i4OkE4O5AOAdOTuB5xRjwWbe1H72n+cgP8ASiqfgEDOT1UeTtnQAfrqadHoVZGVcGPGnBOBjlQ22uGy6lkP/wCRx9RxUeFPlpR3OfuFUZrxbRN+Tyb57C53J81NbLOGDqqosrMxz7psAMHYjTmqi3xKXxgMjyT5Y9z8Y4wT3ncY/EVoSthcisq7tWZw471yG8YAA7lR2MRkZz29taM28Z9BoGt7gHSN+RPI6fpYdvmPfXe2fzg7A7ctxQzwfiWVbUWGgYYAajkZwyhd9ts5z2UQ5IbPmH00HaSTFC19x1GuXjBx71GD3szsW/kBWjxi/wBEbt28h6f9GvKeN3DLIuk+OWQ+fO/40WPZIrxdwOS4Hm545+mrIBJBxyzvuOY7MHcemsXo3adXGDIw14GewAcwD3kd9bur+XPs+nz0QKdOrFpI1YDdScnvDD8a8n6coQ1uDz6j/rTV71fuwibSoL4OF8oE9g+mvDPZIRhNCHXS3U7juzNNsKmXh09L6w9wny2+ZuPUSVSq7wkeO3zNx6iSqYrzfROx51cv/erf5t/Xy1SNXb/3q2+bf181Br+xw2OJWx/xP6qSvZOkfHYokUSx9arZBGAwA78EV4FwniDW8yTIFLJnAYEqdSlSCAQeRPbRFL7IE7bNDbH/AOMv6tal05fj/Byzy3BdZ3Fh1msSPHjkoLKv1UX8L4nGw8SbV6Wz99eKydKy3O1tf4Zf1agOkxG4trYejrx901Xk8fpc3u8KsTuwNWgBXiFv7IVwnkxQD7c/fLVg+yfd/Bwfwy/qU5H0mb0bp2V8Cn79II+hl5fRmm6C8Vja0hGsagMEE75ye+vLr7p5NMMSQQMMYwevAwfRLVS06VGPyLaBfQbj9anI+lzfQqqOymeKvF7f2U7tdhFB9Up++Suzey1eD/ZW/wDDJ+eryifS5vT5OBx6mdMxuwwXU4bG34CrkiN6a8j/APNu8+Ct/wCGT89N/wCbV58Fb/wyfqU3D6X4gz6TrJpUBWPNmIGRn6K8y47dkTZGQV3HZjHKtdvZXuz/ALK3/hk/UqndeyHLJ75a2b/KiZvvepuL9Nn+Ho/Qm+a6hEsh8ZQYz+6w2wWXvorWQHO+cjcdn0V4ZbeyFNGumO3tkXnpVZVH1CSrKeyldryjt/4ZP1KvKJ9Ln+Ht6sp35HGO44rxT2aFxfR/ML/OSWon2WL34O2/gk/UoY6R8flvZFklChlQRgKGA0gsR5RJz4x7alu49vg/Aywy3XDhHlv8zceokqkBVzhHlv8AM3HqJKpA1h1pEVqta9bFDiSFSqMpDyKhB66VuR8zA/TWVmo0Vpe1B+Gtvt0/Gl7UH4a2+3j/ABrOFE3CLHh880UAN4GlkSMMTBgF2C5xgnG9Gcrpk+1B+Ftvt4/xpe1DfC2328f41pcRteHxSSxZvNSO8er3ArqQlc4wCRkcudcuP8Hjggs5UMha4iaRgxUhdLacLhQTvk5NRJl4U/alvhbf7eL8ab2pb4S3+3i/NVzoZwiO8ulgkZ1Dq5DJpyCiFuTA7YUj6qscF4RbSWdxdTNOohkjXTH1ZJWXZd2HMb5oXLTKPCm+Eg+3i/NTe1TfCQfbw/mrnxIQ6h1BlKY360IGDZPLQcEYx/OtPobwWO8nMMjug6t5AyaSfcxkghu8ZotuptRThbZ98g+3h/PTvwxvhIPt4fz1bt1sSfKu0B/aKwuB5yoIP1HNQ47wVrWSMuwkhlAeOWM7SR5GdOoeKwzgqeR76HJV9q2+Eg+3h/PS9qm+Eg+3h/PVzpjwhLO7kt42dxHo8ZsZJdFfko2HjAfRT8B6NyXUNzKhx1CagO2RhuyL3kIGb+HvqnKa3tS9qm+Eg+3h/PSHC2+Eg+3h/NVHPbRdxjgFnbzRQvLcjrYopOsxEyoJuWpdiwHaRQyy0wPatvhIPt4fzUvapvhLf7eL81aK8BSHiHgl2zKvWCMyRlf28aJPHB8UgjI7M+as7j/DzbXM0BBHVyMo1EElQfFYkADdcHl20JlLdGPCm+Et/t4vzUvalvhbf7eL8as9FuGR3EzCZmSGOKSaV0xqVEHMagQcsVGO3NZMpGo6QQudgxBbHnIABP0VDffTVtLLqtbNLBjqplwsyOxLxOqgKDk7kVkClSFVTk02KRps0U9bfQr/ANws/wDeIfWLWJWv0RnSO9tpJHCRxypIzHOAqMGPIEk7cqM5+muXSE/2u5+fm9Y1FfH1tfAuGeENOG8HfT1SxsMdYc51uMHNCPH5Fa6nZGDq0sjqy5wVdiwIzjsNbHSu7ie14escqO0MLRyKucqxbUOYGRg8x2ioxZvj+/w2fY7Sy8Pi6proyaZsCRIVT3l85KuTyz2VS6LJGeE3omZ0TrbbLIokbOdvFLLnfz1R9ju8jgvklmkWONVlyzZ5vGygAAEk5YfQDVro/wBUeHXdu1xBHJJLCU1uQGERBZsqp27u+qzlO/8Aj+w/xWK3Up4PJJICuXMiCMhtR8UKCRjGDnJ5miD2LP78f93uPV1h3/C0iTV4TBKxIASJnc47WYlAFA+nOa1/Y4u44bsvNIsSdTKmpicapF0qNgSf+1G8++F0G4jhR6BRXcPr4FHq5xXrInyZI2dgPpOayvaIDGq7tAo5sJS/0hEUufRiunGeJxvFBZ25PURMWMr+IZZpD40pH7CAbAc8c96hl3s0t+ymf/VLn/g/5eGuy8Z9rbm1iB2tvGuFH7cs4HXqf3tMZRB50NXuLXVrNxiS6NxEYFCSpkn3SSKFFWPGMj3RN87Y9NDx6Z3x3NzJk7nyfwqsSXLGT8IdNODi0u5Yl9798iPYYpBlCPRuP/jRn0g4LDdX9nHJcCMva2w0aGJbCsQofyVLchk1h9IuIR3thbySTp4bDrjdWOHkh1HQc4xqHPGeRNVun9/FLPC8EqyBbaGMlNQ0vFkHmB24IIqGrde/dm9LLySa8neZOrk1lSn7gTxVTPbgAb9vOtrpb/arS2vxu+PBbk9vWxD3Nz8pP6Vw41fxX8KTPIsd9GoSUP4q3KqMLIrY0iQDYg4z2dlWPY9u49N3DcqXtGh66T/C0DApjzsTp85xVW3Ul13jPvz4LZJANprnTPN3rCufB4j8reQj5NDtW+L8Qe4mkmfypGLEdgHJVHmCgAeYCqdHpjNQ9IUqQo0RpqVKgVOKalQPTU9ICgalT4pAUCFXrW0yhkZgiBtIJBJZ8ZKqBzwMEnkMjvFUiK2LeRJbYQl1jkikeRNRwkiyqgdS3JWBiQjOx1EUS3ScfAC/jiVOp6uSUS6WI9xKiSMp5SuNanuIIIJrFlABIDagOTYIyO/B3FFXCOKJb28sOtGdknkJwHTWyRokS6gQ5IViezkOysPhsymfrZtOFzKV2TWybrGoVcDLY7MYzRmW99ufFOGyW7KsgGWRXBByCGG4z3qwZSOwqap1vX97FPaAbpLDKSod9bSRz5MgBCL5MgDYP77VgUXG2zuelTU9Giq2OJOITAMKjMGfAwzlc6dbcyFycDlVSmoFSpUqBU4pqkKCNb1pwOOWwnuUkcywMgeLSuNMjACQNnOnmOXMVgmiPoHxNYboJL7xcKbeYHlolGAfNhtJz3ZoznvW4HMUQ2nRrrLeF1ZzcXEkiRQ6V0lIsapmct4qDfJx+ye6uJ6NyeHGyOzrIULHYCNckyn/AA9WNfoomtL9Zo+JyRDCQWiW9uO1bcsVY+llXUflmjGefjQVe0tEOlp5ZSNi0MS9WCOelpHBkHnwua68U4B1cK3EMguLdm0dYFKNHJ8HLGSdBPZuQfqzi0X+x6es8Ntm97ltJXI7BJCVMb+YjJ/lUXLeM2yekXBVtltmWQyC4hWfdAmgMcBdmbUdjvtUOi3BxeXUduZDF1moBwnWYKqW3XUu2FPb3Vq9N/eeGf7jH/ztUPYxP/qlp8t/VSVU5Xhv/wBLoz0TF89wkcxWSEFkVoxiQZ0qNXWDQxOBjB50MyxFWKspVlJDKRggjYgg8iCKJOEyskPEnRirKICrDYgi8jII+qtfiMC8Xt2uolAvoVHhMSj35AMCdB+8MHI+juzE52Xv4C17wtEtYLgSMzTNKnV9WAFMOjUdesls9YuPFHbU5+EJBgXMrJIQCYY0ErqGGQJCzqqNgg6dyO3FEvRS2WU8HR91NzeNjsJTqHUejKigzisjNPKzklzJIWzz1Fzn+eaLjlbdfvldThkMiSNDcHVGjSGOaPqmZV8rQyuys3+HbNZFd7ezkkBKRu4XyiqswHyiBt2864Cq9I0eH8KMiNK7iKBCFaRgWy53Ecajd3xvjbA3JFTW3tDt186/4jAhX06Vm1AfXWr0oh0WPDFXZHimlPnleQBifPgKPRQxHGWIVQWJOAACSSewCjON5TYj4L0WWa9a0aceQZFliXrEZRGJAcMVO6n6DXHhnA4pbS4ummkRYHjUoIlcsJThCCZFAPPPOtX2NLV4+JIsiNG3UznS6lGwYmwcMM4qPRaAPwjiKl0jHWWnjPq0jDZwdKk74xy7ajFys/n2Y3E+BBLeO5il66B3MRJTq3jlAzoddTDdckEHepdH+CJcQ3Uju6G3i63CqrBxnGnJI0nOO/atPpJbG1sLa3UiVJ3N2Z196ZgvVrHHnB8UbnIByeVR6F/3Xin+6D1gqnK8d/n/AKEqkKamo9iNOKY1pcOtImAZ5QN90MczDA72j+jke2iW9hf0i40hsobjBF7dQC2kY7e4wsVklHnkwq57g2KG+iHGltZmMimSGWNoZkBxqifZsf4hzH099dOKIJ31tcLsqoqrBOqJGgwqKNOwG/f25rPawiHO5Udm8Uw3/hqPPHGcdNC96MksTayxXMJ3VhLHHIo7BLHIVKsPq2rtDdpYwTIjrLdXCdUzRnVHDASC6hxs8jYUbZAA51keAxfGEP8Aw5uzn+xSNjH8YT7Ob8lNtcd+aIJNF/Z20aSRpd2qtF1cjiMTQk6kMbN4pZeWkkdtT6B2gtuIQSXMsMIjZiQ0iE+9uNypKqPG7SD3A0Nmyj+MJ/BN+Sm8Ei+MR/wTfkonDtZvs3OHxjwfial4wzCMIDIgL9XcB20eN4/ignbnWLwbistrMk8LaXQ5HcR2qw7VI2IpvBovjEf8E36dN4LH8Yj/AIJv06LxkF/SvpHAfALmzAjdJJ53iz5ExaAsCP3WKn0gn0VT6QcLivZGubF4yZTrktnkSKWOQ+XpDkB1Jycg9tDfgsXxiP8Agm/TpzZxfGY/4Jv06rMwk8Cno9ZvaW3EOvaOIy2pRFM0RZ31DxQquSTjPZ20EmrvgcXxmP8Agm/Tp/A4/jEf8E36dG8Zq2iDht9Dd2Isp5FhlhdntpnyIsP5cMjDOkE7hsd3dvnxdGbhHUnqtIZTr8It9GARuD1lZ3gcfxiP+Cb9OktlF2XEff5E3Lv97qJx1vT0CHikJ4/NP18XU6HAlMi6DqgCgBs4Pjbbeeh3g0qJwq/iaSMSPJblE1pqYQvlyoz4wxyxz7M1heBx4z4RHjkPEm/TqRs49x4Qm3PxJ9vT7ntROE/r/TW6OcVieB7G7bTA51wykZ8Hn7GI59W24YD+pNXeilusUfEIZJ7dGltxHGxmj0OxfI0sDywKHBw1OydT/wAOft5f7OnXhqHcTqR3iKcj/koXGd+7re8E6qNna4tmxjCRyiV2JIGAqjYYycnu89ZINX5uHqqFhMG229zmAJ7tTKAKz8VWoRoo6KzzRxyYheWKTIGlwmDgo/PzH60Q9lC5psULNwYyTXZRhouFZoRGdLADrPCetZhh+WnK99PfmWSRX8FcaJriZVwMM0nVmPXh8nxk8bGM9lB2kd1LSO4fVV2nAaXMsrCQeCyYk658YC9VNNEFYxnUToLa8qeYK9oqXXz6Qvg87YXxWxpaNxbRRBlYE5UlHyp5hgeYFBOgf6FTEY7hU2cIOoOITgESw3MqssClWyRiO3eOQ414OpmBwQcjPI4I5rczKkqBLzx31o+gFkGuNuq2fycIdxtv5NBOgdwpPGB3Vd0+XBo91I0jSeDXK9ZGI2VY9o9KsFeM58YglSAQuMHflXKyurqPAIvXUS277owykPWdYuNX7WpdsnOnc0HafMKWkdwqbpwg1W9mUyFYLhg4GInhLRoQjKyYzujZ3xg4HaQDUoL+WMT9Xb3Sl9BjyjNpMcBRSXyN1fQQSpyE7+QPpHdS0jupuny8Rsl7IHnIguVWR4yiiJvFSNZBowsihfLH7w2OxppXJSRDb3bK9xJOQYSMhzGdBxJjHiEHY5ztigrSO6lp81N04QcLfy6tZtJyXZZZFEZULKqaeshbJK5IGQeYZh3EdbDiksJlItrphIyuishAiw6M0aENnSQuM7DxUyp3yBaRSwO6m6fLxHFhePHb9Qba6K5lIcLhhrLaGA5ZActtjxgMHBNc1uZ8Q+4XJaEnLaceEKceJNudgBpHleKcc96C9I7qQUd1N0+XB5c8TnKMEguEkyrK4UqAyayradeFOWXOBg4PijNStL+RMgWk6xiWOVEX9kKWZ1ySMZd27D4uB56ASo7qWkdwpup8uCTiiTeD9XouAiyNITIRp0sqDTgHkGUn6aG6WkdwqWKNyaJ+Z9JqNKlQngqcf6+ulSoqQp6alQJqbspUqBDl/rz0qVKilTUqVEKnp6VA1RNKlQPSpUqB6VKlQKmp6VB//9k="/>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solidFill>
                <a:srgbClr val="000054"/>
              </a:solidFill>
              <a:latin typeface="Calibri" panose="020F0502020204030204" pitchFamily="34" charset="0"/>
            </a:endParaRPr>
          </a:p>
        </p:txBody>
      </p:sp>
      <p:grpSp>
        <p:nvGrpSpPr>
          <p:cNvPr id="55302" name="Group 1" descr="Pictures of three books: Anne Frank's The Diary of a Young Girl, The Freedom Writer's Diary, and Shakespeare's Romeo and Juliet."/>
          <p:cNvGrpSpPr>
            <a:grpSpLocks/>
          </p:cNvGrpSpPr>
          <p:nvPr/>
        </p:nvGrpSpPr>
        <p:grpSpPr bwMode="auto">
          <a:xfrm>
            <a:off x="3578536" y="2408238"/>
            <a:ext cx="7227887" cy="2836862"/>
            <a:chOff x="762000" y="1447800"/>
            <a:chExt cx="7696200" cy="3048000"/>
          </a:xfrm>
        </p:grpSpPr>
        <p:pic>
          <p:nvPicPr>
            <p:cNvPr id="55305" name="Picture 2" descr="Romeo and Juliet"/>
            <p:cNvPicPr>
              <a:picLocks noChangeAspect="1" noChangeArrowheads="1"/>
            </p:cNvPicPr>
            <p:nvPr/>
          </p:nvPicPr>
          <p:blipFill>
            <a:blip r:embed="rId2">
              <a:extLst>
                <a:ext uri="{28A0092B-C50C-407E-A947-70E740481C1C}">
                  <a14:useLocalDpi xmlns:a14="http://schemas.microsoft.com/office/drawing/2010/main" val="0"/>
                </a:ext>
              </a:extLst>
            </a:blip>
            <a:srcRect l="15385" r="17949"/>
            <a:stretch>
              <a:fillRect/>
            </a:stretch>
          </p:blipFill>
          <p:spPr bwMode="auto">
            <a:xfrm>
              <a:off x="6477000" y="14478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 descr="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20574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3" name="Picture 20" descr="http://www.freedomwritersfoundation.org/images/Store%20and%20Donate/Tenth%20Anniversary%20Edition%20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810" y="2408238"/>
            <a:ext cx="1852612" cy="2849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4" name="TextBox 1"/>
          <p:cNvSpPr txBox="1">
            <a:spLocks noChangeArrowheads="1"/>
          </p:cNvSpPr>
          <p:nvPr/>
        </p:nvSpPr>
        <p:spPr bwMode="auto">
          <a:xfrm>
            <a:off x="3110222" y="53975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000054"/>
                </a:solidFill>
              </a:rPr>
              <a:t>Literature with themes about social, emotional and ethical development – and issues the students are already thinking about</a:t>
            </a:r>
          </a:p>
        </p:txBody>
      </p:sp>
    </p:spTree>
    <p:extLst>
      <p:ext uri="{BB962C8B-B14F-4D97-AF65-F5344CB8AC3E}">
        <p14:creationId xmlns:p14="http://schemas.microsoft.com/office/powerpoint/2010/main" val="3145770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 descr="Pictures of kids playing socceer and kids playing basketball."/>
          <p:cNvGrpSpPr>
            <a:grpSpLocks/>
          </p:cNvGrpSpPr>
          <p:nvPr/>
        </p:nvGrpSpPr>
        <p:grpSpPr bwMode="auto">
          <a:xfrm>
            <a:off x="3276599" y="469900"/>
            <a:ext cx="7826829" cy="5911850"/>
            <a:chOff x="304800" y="469900"/>
            <a:chExt cx="8591550" cy="5911850"/>
          </a:xfrm>
        </p:grpSpPr>
        <p:pic>
          <p:nvPicPr>
            <p:cNvPr id="56324" name="Picture 36" descr="MP900438381[1]"/>
            <p:cNvPicPr>
              <a:picLocks noChangeAspect="1" noChangeArrowheads="1"/>
            </p:cNvPicPr>
            <p:nvPr/>
          </p:nvPicPr>
          <p:blipFill>
            <a:blip r:embed="rId3">
              <a:extLst>
                <a:ext uri="{28A0092B-C50C-407E-A947-70E740481C1C}">
                  <a14:useLocalDpi xmlns:a14="http://schemas.microsoft.com/office/drawing/2010/main" val="0"/>
                </a:ext>
              </a:extLst>
            </a:blip>
            <a:srcRect r="18079"/>
            <a:stretch>
              <a:fillRect/>
            </a:stretch>
          </p:blipFill>
          <p:spPr bwMode="auto">
            <a:xfrm>
              <a:off x="304800" y="473075"/>
              <a:ext cx="432117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2" descr="MP900430733[1]"/>
            <p:cNvPicPr>
              <a:picLocks noChangeAspect="1" noChangeArrowheads="1"/>
            </p:cNvPicPr>
            <p:nvPr/>
          </p:nvPicPr>
          <p:blipFill>
            <a:blip r:embed="rId4">
              <a:extLst>
                <a:ext uri="{28A0092B-C50C-407E-A947-70E740481C1C}">
                  <a14:useLocalDpi xmlns:a14="http://schemas.microsoft.com/office/drawing/2010/main" val="0"/>
                </a:ext>
              </a:extLst>
            </a:blip>
            <a:srcRect l="10928" r="20164"/>
            <a:stretch>
              <a:fillRect/>
            </a:stretch>
          </p:blipFill>
          <p:spPr bwMode="auto">
            <a:xfrm>
              <a:off x="4822825" y="469900"/>
              <a:ext cx="407352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TextBox 1"/>
          <p:cNvSpPr txBox="1">
            <a:spLocks noChangeArrowheads="1"/>
          </p:cNvSpPr>
          <p:nvPr/>
        </p:nvSpPr>
        <p:spPr bwMode="auto">
          <a:xfrm>
            <a:off x="3368359" y="4432300"/>
            <a:ext cx="37576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000054"/>
                </a:solidFill>
              </a:rPr>
              <a:t>Soccer and basketball are all about where everyone else is and where they are going.</a:t>
            </a:r>
          </a:p>
        </p:txBody>
      </p:sp>
    </p:spTree>
    <p:extLst>
      <p:ext uri="{BB962C8B-B14F-4D97-AF65-F5344CB8AC3E}">
        <p14:creationId xmlns:p14="http://schemas.microsoft.com/office/powerpoint/2010/main" val="3068133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3200400" y="381000"/>
            <a:ext cx="7454900" cy="624840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71" name="Rectangle 2"/>
          <p:cNvSpPr>
            <a:spLocks noGrp="1" noChangeArrowheads="1"/>
          </p:cNvSpPr>
          <p:nvPr>
            <p:ph type="ctrTitle" idx="4294967295"/>
          </p:nvPr>
        </p:nvSpPr>
        <p:spPr>
          <a:xfrm>
            <a:off x="3200400" y="601664"/>
            <a:ext cx="7467600" cy="992187"/>
          </a:xfrm>
        </p:spPr>
        <p:txBody>
          <a:bodyPr/>
          <a:lstStyle/>
          <a:p>
            <a:pPr eaLnBrk="1" hangingPunct="1"/>
            <a:r>
              <a:rPr lang="en-US" altLang="en-US" sz="5400" b="1">
                <a:solidFill>
                  <a:srgbClr val="0000FF"/>
                </a:solidFill>
                <a:cs typeface="Arial" panose="020B0604020202020204" pitchFamily="34" charset="0"/>
              </a:rPr>
              <a:t>Dad’s Question:</a:t>
            </a:r>
          </a:p>
        </p:txBody>
      </p:sp>
      <p:sp>
        <p:nvSpPr>
          <p:cNvPr id="58372" name="Rectangle 3"/>
          <p:cNvSpPr>
            <a:spLocks noGrp="1" noChangeArrowheads="1"/>
          </p:cNvSpPr>
          <p:nvPr>
            <p:ph type="subTitle" idx="4294967295"/>
          </p:nvPr>
        </p:nvSpPr>
        <p:spPr>
          <a:xfrm>
            <a:off x="3200401" y="1814514"/>
            <a:ext cx="7451725" cy="2638425"/>
          </a:xfrm>
        </p:spPr>
        <p:txBody>
          <a:bodyPr/>
          <a:lstStyle/>
          <a:p>
            <a:pPr marL="0" indent="0" algn="ctr" eaLnBrk="1" hangingPunct="1">
              <a:spcBef>
                <a:spcPct val="0"/>
              </a:spcBef>
              <a:buNone/>
            </a:pPr>
            <a:r>
              <a:rPr lang="en-US" altLang="en-US" sz="4400">
                <a:cs typeface="Arial" panose="020B0604020202020204" pitchFamily="34" charset="0"/>
              </a:rPr>
              <a:t>What have you done today</a:t>
            </a:r>
          </a:p>
          <a:p>
            <a:pPr marL="0" indent="0" algn="ctr" eaLnBrk="1" hangingPunct="1">
              <a:spcBef>
                <a:spcPct val="0"/>
              </a:spcBef>
              <a:buNone/>
            </a:pPr>
            <a:r>
              <a:rPr lang="en-US" altLang="en-US" sz="4400">
                <a:cs typeface="Arial" panose="020B0604020202020204" pitchFamily="34" charset="0"/>
              </a:rPr>
              <a:t>to make the world better</a:t>
            </a:r>
          </a:p>
          <a:p>
            <a:pPr marL="0" indent="0" algn="ctr" eaLnBrk="1" hangingPunct="1">
              <a:spcBef>
                <a:spcPct val="0"/>
              </a:spcBef>
              <a:buNone/>
            </a:pPr>
            <a:r>
              <a:rPr lang="en-US" altLang="en-US" sz="4400">
                <a:cs typeface="Arial" panose="020B0604020202020204" pitchFamily="34" charset="0"/>
              </a:rPr>
              <a:t>for someone who isn’t you?</a:t>
            </a:r>
          </a:p>
        </p:txBody>
      </p:sp>
      <p:pic>
        <p:nvPicPr>
          <p:cNvPr id="63493" name="Picture 4" descr="Picture of a father and child holding hands while dad points at stars in the evening sky." title="Dad's Question"/>
          <p:cNvPicPr>
            <a:picLocks noChangeAspect="1" noChangeArrowheads="1"/>
          </p:cNvPicPr>
          <p:nvPr/>
        </p:nvPicPr>
        <p:blipFill>
          <a:blip r:embed="rId3"/>
          <a:srcRect/>
          <a:stretch>
            <a:fillRect/>
          </a:stretch>
        </p:blipFill>
        <p:spPr bwMode="auto">
          <a:xfrm>
            <a:off x="5888038" y="4267200"/>
            <a:ext cx="218916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91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1" descr="Picture of a sad girl looking at and next to a large ear."/>
          <p:cNvGrpSpPr>
            <a:grpSpLocks/>
          </p:cNvGrpSpPr>
          <p:nvPr/>
        </p:nvGrpSpPr>
        <p:grpSpPr bwMode="auto">
          <a:xfrm>
            <a:off x="4281488" y="2438400"/>
            <a:ext cx="5091112" cy="3886200"/>
            <a:chOff x="2757488" y="2438400"/>
            <a:chExt cx="5091112" cy="3886200"/>
          </a:xfrm>
        </p:grpSpPr>
        <p:sp>
          <p:nvSpPr>
            <p:cNvPr id="8" name="Oval 7"/>
            <p:cNvSpPr/>
            <p:nvPr/>
          </p:nvSpPr>
          <p:spPr>
            <a:xfrm>
              <a:off x="5673725" y="3443288"/>
              <a:ext cx="2174875" cy="23669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0421" name="Picture 6" descr="MCHM00379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7488" y="2438400"/>
              <a:ext cx="32623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943350"/>
              <a:ext cx="12239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19" name="TextBox 10"/>
          <p:cNvSpPr txBox="1">
            <a:spLocks noChangeArrowheads="1"/>
          </p:cNvSpPr>
          <p:nvPr/>
        </p:nvSpPr>
        <p:spPr bwMode="auto">
          <a:xfrm>
            <a:off x="3429000" y="228601"/>
            <a:ext cx="6858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00FF"/>
                </a:solidFill>
              </a:rPr>
              <a:t>First, ask the student</a:t>
            </a:r>
          </a:p>
          <a:p>
            <a:pPr algn="ctr">
              <a:spcBef>
                <a:spcPct val="0"/>
              </a:spcBef>
              <a:spcAft>
                <a:spcPts val="600"/>
              </a:spcAft>
              <a:buNone/>
            </a:pPr>
            <a:r>
              <a:rPr lang="en-US" altLang="en-US" sz="4000" b="1">
                <a:solidFill>
                  <a:srgbClr val="0000FF"/>
                </a:solidFill>
              </a:rPr>
              <a:t>what is wrong. </a:t>
            </a:r>
          </a:p>
          <a:p>
            <a:pPr algn="ctr">
              <a:spcBef>
                <a:spcPct val="0"/>
              </a:spcBef>
              <a:buFontTx/>
              <a:buNone/>
            </a:pPr>
            <a:r>
              <a:rPr lang="en-US" altLang="en-US" sz="4000" b="1">
                <a:solidFill>
                  <a:srgbClr val="0000FF"/>
                </a:solidFill>
              </a:rPr>
              <a:t>Then, LISTEN TO HER!</a:t>
            </a:r>
          </a:p>
        </p:txBody>
      </p:sp>
    </p:spTree>
    <p:extLst>
      <p:ext uri="{BB962C8B-B14F-4D97-AF65-F5344CB8AC3E}">
        <p14:creationId xmlns:p14="http://schemas.microsoft.com/office/powerpoint/2010/main" val="3577241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00400" y="277813"/>
            <a:ext cx="7467600" cy="1612900"/>
          </a:xfrm>
        </p:spPr>
        <p:txBody>
          <a:bodyPr>
            <a:normAutofit fontScale="90000"/>
          </a:bodyPr>
          <a:lstStyle/>
          <a:p>
            <a:pPr eaLnBrk="1" hangingPunct="1">
              <a:defRPr/>
            </a:pPr>
            <a:r>
              <a:rPr lang="en-US" sz="6000" b="1" dirty="0">
                <a:solidFill>
                  <a:srgbClr val="0000FF"/>
                </a:solidFill>
              </a:rPr>
              <a:t>Listen Through</a:t>
            </a:r>
            <a:br>
              <a:rPr lang="en-US" sz="6000" b="1" dirty="0">
                <a:solidFill>
                  <a:srgbClr val="0000FF"/>
                </a:solidFill>
              </a:rPr>
            </a:br>
            <a:r>
              <a:rPr lang="en-US" sz="6000" b="1" dirty="0">
                <a:solidFill>
                  <a:srgbClr val="0000FF"/>
                </a:solidFill>
              </a:rPr>
              <a:t>Their Ears!</a:t>
            </a:r>
          </a:p>
        </p:txBody>
      </p:sp>
      <p:grpSp>
        <p:nvGrpSpPr>
          <p:cNvPr id="61443" name="Group 2" descr="Picture of a blurry adult standing in between two huge ears."/>
          <p:cNvGrpSpPr>
            <a:grpSpLocks/>
          </p:cNvGrpSpPr>
          <p:nvPr/>
        </p:nvGrpSpPr>
        <p:grpSpPr bwMode="auto">
          <a:xfrm>
            <a:off x="3335338" y="2057401"/>
            <a:ext cx="7180262" cy="2720975"/>
            <a:chOff x="1125538" y="2286000"/>
            <a:chExt cx="7178675" cy="2720975"/>
          </a:xfrm>
        </p:grpSpPr>
        <p:pic>
          <p:nvPicPr>
            <p:cNvPr id="61445" name="Picture 7" descr="MCHM0037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248400" y="2427288"/>
              <a:ext cx="205581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6" name="Group 1"/>
            <p:cNvGrpSpPr>
              <a:grpSpLocks/>
            </p:cNvGrpSpPr>
            <p:nvPr/>
          </p:nvGrpSpPr>
          <p:grpSpPr bwMode="auto">
            <a:xfrm>
              <a:off x="1125538" y="2286000"/>
              <a:ext cx="4614862" cy="2720975"/>
              <a:chOff x="1125538" y="2286000"/>
              <a:chExt cx="4614862" cy="2720975"/>
            </a:xfrm>
          </p:grpSpPr>
          <p:pic>
            <p:nvPicPr>
              <p:cNvPr id="61447" name="Picture 6" descr="MCHM0037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538" y="2362200"/>
                <a:ext cx="2074862"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j0302953"/>
              <p:cNvPicPr>
                <a:picLocks noChangeAspect="1" noChangeArrowheads="1"/>
              </p:cNvPicPr>
              <p:nvPr/>
            </p:nvPicPr>
            <p:blipFill>
              <a:blip r:embed="rId4">
                <a:extLst>
                  <a:ext uri="{28A0092B-C50C-407E-A947-70E740481C1C}">
                    <a14:useLocalDpi xmlns:a14="http://schemas.microsoft.com/office/drawing/2010/main" val="0"/>
                  </a:ext>
                </a:extLst>
              </a:blip>
              <a:srcRect t="4778"/>
              <a:stretch>
                <a:fillRect/>
              </a:stretch>
            </p:blipFill>
            <p:spPr bwMode="auto">
              <a:xfrm>
                <a:off x="3700463" y="2286000"/>
                <a:ext cx="203993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1444" name="Rectangle 2"/>
          <p:cNvSpPr>
            <a:spLocks noChangeArrowheads="1"/>
          </p:cNvSpPr>
          <p:nvPr/>
        </p:nvSpPr>
        <p:spPr bwMode="auto">
          <a:xfrm>
            <a:off x="3200401" y="5105400"/>
            <a:ext cx="746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rPr>
              <a:t>Language – Concerns – Message – Context – Assets –  Worries – Challenges – Future</a:t>
            </a:r>
          </a:p>
        </p:txBody>
      </p:sp>
    </p:spTree>
    <p:extLst>
      <p:ext uri="{BB962C8B-B14F-4D97-AF65-F5344CB8AC3E}">
        <p14:creationId xmlns:p14="http://schemas.microsoft.com/office/powerpoint/2010/main" val="81432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Our guiding question:</a:t>
            </a:r>
          </a:p>
        </p:txBody>
      </p:sp>
      <p:sp>
        <p:nvSpPr>
          <p:cNvPr id="12291" name="Content Placeholder 2"/>
          <p:cNvSpPr>
            <a:spLocks noGrp="1"/>
          </p:cNvSpPr>
          <p:nvPr>
            <p:ph idx="1"/>
          </p:nvPr>
        </p:nvSpPr>
        <p:spPr>
          <a:xfrm>
            <a:off x="3429000" y="1828800"/>
            <a:ext cx="6858000" cy="4114800"/>
          </a:xfrm>
        </p:spPr>
        <p:txBody>
          <a:bodyPr/>
          <a:lstStyle/>
          <a:p>
            <a:pPr marL="0" indent="0" algn="ctr">
              <a:buNone/>
            </a:pPr>
            <a:r>
              <a:rPr lang="en-US" altLang="en-US" sz="5400" b="1" i="1">
                <a:solidFill>
                  <a:srgbClr val="0000FF"/>
                </a:solidFill>
              </a:rPr>
              <a:t>What do we need to do to enable this student to engage successfully in school?</a:t>
            </a:r>
          </a:p>
        </p:txBody>
      </p:sp>
    </p:spTree>
    <p:extLst>
      <p:ext uri="{BB962C8B-B14F-4D97-AF65-F5344CB8AC3E}">
        <p14:creationId xmlns:p14="http://schemas.microsoft.com/office/powerpoint/2010/main" val="2321990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172201" y="2073276"/>
            <a:ext cx="15017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0">
                <a:solidFill>
                  <a:srgbClr val="0000FF"/>
                </a:solidFill>
                <a:latin typeface="Algerian" panose="04020705040A02060702" pitchFamily="82" charset="0"/>
              </a:rPr>
              <a:t>?</a:t>
            </a:r>
            <a:endParaRPr lang="en-US" altLang="en-US" sz="30000">
              <a:solidFill>
                <a:srgbClr val="0000FF"/>
              </a:solidFill>
            </a:endParaRPr>
          </a:p>
        </p:txBody>
      </p:sp>
      <p:sp>
        <p:nvSpPr>
          <p:cNvPr id="63491" name="TextBox 3"/>
          <p:cNvSpPr txBox="1">
            <a:spLocks noChangeArrowheads="1"/>
          </p:cNvSpPr>
          <p:nvPr/>
        </p:nvSpPr>
        <p:spPr bwMode="auto">
          <a:xfrm>
            <a:off x="3733800" y="762000"/>
            <a:ext cx="6477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54"/>
                </a:solidFill>
              </a:rPr>
              <a:t>Ask: Could there be a mental health or other wellness issue here? </a:t>
            </a:r>
          </a:p>
          <a:p>
            <a:pPr algn="ctr" eaLnBrk="1" hangingPunct="1">
              <a:spcBef>
                <a:spcPct val="0"/>
              </a:spcBef>
              <a:buFontTx/>
              <a:buNone/>
            </a:pPr>
            <a:endParaRPr lang="en-US" altLang="en-US" sz="1400" b="1">
              <a:solidFill>
                <a:srgbClr val="000054"/>
              </a:solidFill>
            </a:endParaRPr>
          </a:p>
          <a:p>
            <a:pPr algn="ctr" eaLnBrk="1" hangingPunct="1">
              <a:spcBef>
                <a:spcPct val="0"/>
              </a:spcBef>
              <a:buFontTx/>
              <a:buNone/>
            </a:pPr>
            <a:r>
              <a:rPr lang="en-US" altLang="en-US" sz="2800" b="1">
                <a:solidFill>
                  <a:srgbClr val="000054"/>
                </a:solidFill>
              </a:rPr>
              <a:t>Could this behavior come from some past trauma?</a:t>
            </a:r>
          </a:p>
        </p:txBody>
      </p:sp>
    </p:spTree>
    <p:extLst>
      <p:ext uri="{BB962C8B-B14F-4D97-AF65-F5344CB8AC3E}">
        <p14:creationId xmlns:p14="http://schemas.microsoft.com/office/powerpoint/2010/main" val="4111251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ubOvalCallout" descr="40%"/>
          <p:cNvSpPr>
            <a:spLocks noEditPoints="1" noChangeArrowheads="1"/>
          </p:cNvSpPr>
          <p:nvPr/>
        </p:nvSpPr>
        <p:spPr bwMode="auto">
          <a:xfrm rot="-873628">
            <a:off x="3994150" y="292101"/>
            <a:ext cx="6673850" cy="50403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pattFill prst="pct40">
            <a:fgClr>
              <a:srgbClr val="CCFFCC"/>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64515" name="Picture 3" descr="MCj03835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476" y="1106488"/>
            <a:ext cx="130651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MCj0156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639" y="4083051"/>
            <a:ext cx="227647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MCj03340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4288" y="4303713"/>
            <a:ext cx="19415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6"/>
          <p:cNvSpPr txBox="1">
            <a:spLocks noChangeArrowheads="1"/>
          </p:cNvSpPr>
          <p:nvPr/>
        </p:nvSpPr>
        <p:spPr bwMode="auto">
          <a:xfrm>
            <a:off x="5821364" y="1587500"/>
            <a:ext cx="43830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i="1">
                <a:solidFill>
                  <a:srgbClr val="0000FF"/>
                </a:solidFill>
              </a:rPr>
              <a:t>“I don’t get it.”</a:t>
            </a:r>
          </a:p>
        </p:txBody>
      </p:sp>
      <p:sp>
        <p:nvSpPr>
          <p:cNvPr id="299015" name="Line 7"/>
          <p:cNvSpPr>
            <a:spLocks noChangeShapeType="1"/>
          </p:cNvSpPr>
          <p:nvPr/>
        </p:nvSpPr>
        <p:spPr bwMode="auto">
          <a:xfrm>
            <a:off x="7161214" y="787400"/>
            <a:ext cx="1957387" cy="23495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16" name="Line 8"/>
          <p:cNvSpPr>
            <a:spLocks noChangeShapeType="1"/>
          </p:cNvSpPr>
          <p:nvPr/>
        </p:nvSpPr>
        <p:spPr bwMode="auto">
          <a:xfrm flipH="1">
            <a:off x="7115175" y="874714"/>
            <a:ext cx="2293938" cy="24399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17" name="Line 9"/>
          <p:cNvSpPr>
            <a:spLocks noChangeShapeType="1"/>
          </p:cNvSpPr>
          <p:nvPr/>
        </p:nvSpPr>
        <p:spPr bwMode="auto">
          <a:xfrm flipV="1">
            <a:off x="6127751" y="2398714"/>
            <a:ext cx="430213" cy="9525"/>
          </a:xfrm>
          <a:prstGeom prst="line">
            <a:avLst/>
          </a:prstGeom>
          <a:noFill/>
          <a:ln w="1016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Line 9"/>
          <p:cNvSpPr>
            <a:spLocks noChangeShapeType="1"/>
          </p:cNvSpPr>
          <p:nvPr/>
        </p:nvSpPr>
        <p:spPr bwMode="auto">
          <a:xfrm flipV="1">
            <a:off x="6565901" y="2389189"/>
            <a:ext cx="1592263" cy="9525"/>
          </a:xfrm>
          <a:prstGeom prst="line">
            <a:avLst/>
          </a:prstGeom>
          <a:noFill/>
          <a:ln w="1016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90224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90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9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5" grpId="0" animBg="1"/>
      <p:bldP spid="299016" grpId="0" animBg="1"/>
      <p:bldP spid="299017"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ubOvalCallout" descr="40%"/>
          <p:cNvSpPr>
            <a:spLocks noEditPoints="1" noChangeArrowheads="1"/>
          </p:cNvSpPr>
          <p:nvPr/>
        </p:nvSpPr>
        <p:spPr bwMode="auto">
          <a:xfrm rot="-873628">
            <a:off x="3994150" y="292101"/>
            <a:ext cx="6673850" cy="50403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pattFill prst="pct40">
            <a:fgClr>
              <a:srgbClr val="CCFFCC"/>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66563" name="Picture 3" descr="MCj03835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192214"/>
            <a:ext cx="12954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MCj0156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639" y="4083051"/>
            <a:ext cx="227647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MCj03340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4288" y="4303713"/>
            <a:ext cx="19415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6"/>
          <p:cNvSpPr txBox="1">
            <a:spLocks noChangeArrowheads="1"/>
          </p:cNvSpPr>
          <p:nvPr/>
        </p:nvSpPr>
        <p:spPr bwMode="auto">
          <a:xfrm>
            <a:off x="5791201" y="609600"/>
            <a:ext cx="40163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i="1">
                <a:solidFill>
                  <a:srgbClr val="0000FF"/>
                </a:solidFill>
              </a:rPr>
              <a:t>“Teacher, please explain/show </a:t>
            </a:r>
          </a:p>
          <a:p>
            <a:pPr algn="ctr" eaLnBrk="1" hangingPunct="1">
              <a:spcBef>
                <a:spcPct val="0"/>
              </a:spcBef>
              <a:buFontTx/>
              <a:buNone/>
            </a:pPr>
            <a:r>
              <a:rPr lang="en-US" altLang="en-US" sz="4000" i="1">
                <a:solidFill>
                  <a:srgbClr val="0000FF"/>
                </a:solidFill>
              </a:rPr>
              <a:t>that to me </a:t>
            </a:r>
          </a:p>
          <a:p>
            <a:pPr algn="ctr" eaLnBrk="1" hangingPunct="1">
              <a:spcBef>
                <a:spcPct val="0"/>
              </a:spcBef>
              <a:buFontTx/>
              <a:buNone/>
            </a:pPr>
            <a:r>
              <a:rPr lang="en-US" altLang="en-US" sz="4000" i="1">
                <a:solidFill>
                  <a:srgbClr val="0000FF"/>
                </a:solidFill>
              </a:rPr>
              <a:t>a different way.”</a:t>
            </a:r>
          </a:p>
        </p:txBody>
      </p:sp>
    </p:spTree>
    <p:extLst>
      <p:ext uri="{BB962C8B-B14F-4D97-AF65-F5344CB8AC3E}">
        <p14:creationId xmlns:p14="http://schemas.microsoft.com/office/powerpoint/2010/main" val="1635047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2831" y="381000"/>
            <a:ext cx="6629400" cy="1760538"/>
          </a:xfrm>
          <a:prstGeom prst="rect">
            <a:avLst/>
          </a:prstGeom>
          <a:noFill/>
          <a:ln>
            <a:noFill/>
          </a:ln>
        </p:spPr>
        <p:txBody>
          <a:bodyPr>
            <a:spAutoFit/>
          </a:bodyPr>
          <a:lstStyle/>
          <a:p>
            <a:pPr algn="ctr">
              <a:lnSpc>
                <a:spcPts val="6500"/>
              </a:lnSpc>
              <a:defRPr/>
            </a:pPr>
            <a:r>
              <a:rPr lang="en-US" sz="7200" b="1" spc="300" dirty="0">
                <a:solidFill>
                  <a:srgbClr val="0000FF"/>
                </a:solidFill>
                <a:latin typeface="+mj-lt"/>
              </a:rPr>
              <a:t>Behavioral Interventions</a:t>
            </a:r>
          </a:p>
        </p:txBody>
      </p:sp>
      <p:grpSp>
        <p:nvGrpSpPr>
          <p:cNvPr id="68611" name="Group 2" descr="Picture of a boy walking with his head down towards another picture of a teacher and a girl building a bridge over a canyon of challenges."/>
          <p:cNvGrpSpPr>
            <a:grpSpLocks/>
          </p:cNvGrpSpPr>
          <p:nvPr/>
        </p:nvGrpSpPr>
        <p:grpSpPr bwMode="auto">
          <a:xfrm>
            <a:off x="5012481" y="2362201"/>
            <a:ext cx="4629150" cy="2036763"/>
            <a:chOff x="3143250" y="2362200"/>
            <a:chExt cx="4629150" cy="2036763"/>
          </a:xfrm>
        </p:grpSpPr>
        <p:pic>
          <p:nvPicPr>
            <p:cNvPr id="68613" name="Picture 6" descr="MCj03966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938" y="2454275"/>
              <a:ext cx="1287462"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MCj040429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2362200"/>
              <a:ext cx="22669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2"/>
          <p:cNvSpPr txBox="1">
            <a:spLocks noChangeArrowheads="1"/>
          </p:cNvSpPr>
          <p:nvPr/>
        </p:nvSpPr>
        <p:spPr bwMode="auto">
          <a:xfrm>
            <a:off x="3850431" y="4724401"/>
            <a:ext cx="6553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000054"/>
                </a:solidFill>
              </a:rPr>
              <a:t>How do we successfully cross over the challenge of creating a safe and supportive learning environment?</a:t>
            </a:r>
          </a:p>
        </p:txBody>
      </p:sp>
    </p:spTree>
    <p:extLst>
      <p:ext uri="{BB962C8B-B14F-4D97-AF65-F5344CB8AC3E}">
        <p14:creationId xmlns:p14="http://schemas.microsoft.com/office/powerpoint/2010/main" val="243368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idx="4294967295"/>
          </p:nvPr>
        </p:nvSpPr>
        <p:spPr>
          <a:xfrm>
            <a:off x="3030678" y="0"/>
            <a:ext cx="5497512" cy="1227138"/>
          </a:xfrm>
        </p:spPr>
        <p:txBody>
          <a:bodyPr/>
          <a:lstStyle/>
          <a:p>
            <a:pPr eaLnBrk="1" hangingPunct="1"/>
            <a:r>
              <a:rPr lang="en-US" altLang="en-US" sz="6000" dirty="0">
                <a:solidFill>
                  <a:srgbClr val="0000FF"/>
                </a:solidFill>
                <a:cs typeface="Arial" panose="020B0604020202020204" pitchFamily="34" charset="0"/>
              </a:rPr>
              <a:t>Keep kids in?</a:t>
            </a:r>
          </a:p>
        </p:txBody>
      </p:sp>
      <p:sp>
        <p:nvSpPr>
          <p:cNvPr id="286723" name="Rectangle 3"/>
          <p:cNvSpPr>
            <a:spLocks noGrp="1" noChangeArrowheads="1"/>
          </p:cNvSpPr>
          <p:nvPr>
            <p:ph type="body" idx="4294967295"/>
          </p:nvPr>
        </p:nvSpPr>
        <p:spPr>
          <a:xfrm>
            <a:off x="4870590" y="3559175"/>
            <a:ext cx="6516688" cy="984250"/>
          </a:xfrm>
        </p:spPr>
        <p:txBody>
          <a:bodyPr>
            <a:normAutofit lnSpcReduction="10000"/>
          </a:bodyPr>
          <a:lstStyle/>
          <a:p>
            <a:pPr algn="ctr" eaLnBrk="1" hangingPunct="1">
              <a:buFontTx/>
              <a:buNone/>
              <a:defRPr/>
            </a:pPr>
            <a:r>
              <a:rPr lang="en-US" sz="6000" dirty="0">
                <a:solidFill>
                  <a:srgbClr val="0000FF"/>
                </a:solidFill>
                <a:cs typeface="Arial" pitchFamily="34" charset="0"/>
              </a:rPr>
              <a:t>Or push them out?</a:t>
            </a:r>
          </a:p>
        </p:txBody>
      </p:sp>
      <p:pic>
        <p:nvPicPr>
          <p:cNvPr id="69637" name="Picture 4" descr="MCj010520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591" y="5173664"/>
            <a:ext cx="30527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8" name="Group 1" descr="Four pctures of students, with a boy raising his hand, a girl looking confused with an open book over her head, a girl writing, and a student graduating, all above pictures of a boy walking with his head down while being pushed towards a door with an exit sign written on it."/>
          <p:cNvGrpSpPr>
            <a:grpSpLocks/>
          </p:cNvGrpSpPr>
          <p:nvPr/>
        </p:nvGrpSpPr>
        <p:grpSpPr bwMode="auto">
          <a:xfrm>
            <a:off x="3062428" y="285751"/>
            <a:ext cx="8361362" cy="6429375"/>
            <a:chOff x="782638" y="285750"/>
            <a:chExt cx="8361362" cy="6429375"/>
          </a:xfrm>
        </p:grpSpPr>
        <p:pic>
          <p:nvPicPr>
            <p:cNvPr id="69639" name="Picture 6" descr="MCj039668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38688"/>
              <a:ext cx="128746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4" descr="MPj040904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725" y="1160463"/>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5" descr="MPj040936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38" y="1444625"/>
              <a:ext cx="14541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6" descr="MPj0422301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275" y="285750"/>
              <a:ext cx="173672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7" descr="MPj041007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038" y="1627188"/>
              <a:ext cx="1430337"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9" descr="MPj04008640000[1]"/>
            <p:cNvPicPr>
              <a:picLocks noChangeAspect="1" noChangeArrowheads="1"/>
            </p:cNvPicPr>
            <p:nvPr/>
          </p:nvPicPr>
          <p:blipFill>
            <a:blip r:embed="rId9">
              <a:extLst>
                <a:ext uri="{28A0092B-C50C-407E-A947-70E740481C1C}">
                  <a14:useLocalDpi xmlns:a14="http://schemas.microsoft.com/office/drawing/2010/main" val="0"/>
                </a:ext>
              </a:extLst>
            </a:blip>
            <a:srcRect l="33775" t="2814" r="21114" b="3165"/>
            <a:stretch>
              <a:fillRect/>
            </a:stretch>
          </p:blipFill>
          <p:spPr bwMode="auto">
            <a:xfrm>
              <a:off x="1143000" y="4038600"/>
              <a:ext cx="13319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5" name="Text Box 22"/>
            <p:cNvSpPr txBox="1">
              <a:spLocks noChangeArrowheads="1"/>
            </p:cNvSpPr>
            <p:nvPr/>
          </p:nvSpPr>
          <p:spPr bwMode="auto">
            <a:xfrm rot="-125637">
              <a:off x="1316038" y="4791075"/>
              <a:ext cx="1074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EXIT</a:t>
              </a:r>
            </a:p>
          </p:txBody>
        </p:sp>
      </p:grpSp>
    </p:spTree>
    <p:extLst>
      <p:ext uri="{BB962C8B-B14F-4D97-AF65-F5344CB8AC3E}">
        <p14:creationId xmlns:p14="http://schemas.microsoft.com/office/powerpoint/2010/main" val="833622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505200" y="304800"/>
            <a:ext cx="6858000" cy="1143000"/>
          </a:xfrm>
        </p:spPr>
        <p:txBody>
          <a:bodyPr/>
          <a:lstStyle/>
          <a:p>
            <a:r>
              <a:rPr lang="en-US" altLang="en-US" smtClean="0">
                <a:solidFill>
                  <a:srgbClr val="0000FF"/>
                </a:solidFill>
              </a:rPr>
              <a:t>1</a:t>
            </a:r>
            <a:r>
              <a:rPr lang="en-US" altLang="en-US" baseline="30000" smtClean="0">
                <a:solidFill>
                  <a:srgbClr val="0000FF"/>
                </a:solidFill>
              </a:rPr>
              <a:t>st</a:t>
            </a:r>
            <a:r>
              <a:rPr lang="en-US" altLang="en-US" smtClean="0">
                <a:solidFill>
                  <a:srgbClr val="0000FF"/>
                </a:solidFill>
              </a:rPr>
              <a:t> draft…2</a:t>
            </a:r>
            <a:r>
              <a:rPr lang="en-US" altLang="en-US" baseline="30000" smtClean="0">
                <a:solidFill>
                  <a:srgbClr val="0000FF"/>
                </a:solidFill>
              </a:rPr>
              <a:t>nd</a:t>
            </a:r>
            <a:r>
              <a:rPr lang="en-US" altLang="en-US" smtClean="0">
                <a:solidFill>
                  <a:srgbClr val="0000FF"/>
                </a:solidFill>
              </a:rPr>
              <a:t> draft…3</a:t>
            </a:r>
            <a:r>
              <a:rPr lang="en-US" altLang="en-US" baseline="30000" smtClean="0">
                <a:solidFill>
                  <a:srgbClr val="0000FF"/>
                </a:solidFill>
              </a:rPr>
              <a:t>rd</a:t>
            </a:r>
            <a:r>
              <a:rPr lang="en-US" altLang="en-US" smtClean="0">
                <a:solidFill>
                  <a:srgbClr val="0000FF"/>
                </a:solidFill>
              </a:rPr>
              <a:t> draft…</a:t>
            </a:r>
          </a:p>
        </p:txBody>
      </p:sp>
      <p:sp>
        <p:nvSpPr>
          <p:cNvPr id="71683" name="Content Placeholder 2"/>
          <p:cNvSpPr>
            <a:spLocks noGrp="1"/>
          </p:cNvSpPr>
          <p:nvPr>
            <p:ph idx="1"/>
          </p:nvPr>
        </p:nvSpPr>
        <p:spPr>
          <a:xfrm>
            <a:off x="3200400" y="1600200"/>
            <a:ext cx="7467600" cy="5029200"/>
          </a:xfrm>
        </p:spPr>
        <p:txBody>
          <a:bodyPr/>
          <a:lstStyle/>
          <a:p>
            <a:pPr marL="0" indent="0" algn="ctr">
              <a:buNone/>
            </a:pPr>
            <a:r>
              <a:rPr lang="en-US" altLang="en-US" sz="4400"/>
              <a:t>In academics, and in behavior, the student’s effort we just observed can be improved the next time, and improved again...</a:t>
            </a:r>
          </a:p>
          <a:p>
            <a:pPr marL="0" indent="0" algn="ctr">
              <a:buNone/>
            </a:pPr>
            <a:r>
              <a:rPr lang="en-US" altLang="en-US" sz="4400"/>
              <a:t>We need to notice and support this improvement.</a:t>
            </a:r>
          </a:p>
        </p:txBody>
      </p:sp>
    </p:spTree>
    <p:extLst>
      <p:ext uri="{BB962C8B-B14F-4D97-AF65-F5344CB8AC3E}">
        <p14:creationId xmlns:p14="http://schemas.microsoft.com/office/powerpoint/2010/main" val="1374108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3"/>
          <p:cNvSpPr>
            <a:spLocks noChangeArrowheads="1"/>
          </p:cNvSpPr>
          <p:nvPr/>
        </p:nvSpPr>
        <p:spPr bwMode="auto">
          <a:xfrm>
            <a:off x="4114800" y="685800"/>
            <a:ext cx="5638800" cy="5486400"/>
          </a:xfrm>
          <a:prstGeom prst="ellipse">
            <a:avLst/>
          </a:prstGeom>
          <a:solidFill>
            <a:srgbClr val="FF0000"/>
          </a:solidFill>
          <a:ln w="762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5" name="TextBox 4"/>
          <p:cNvSpPr txBox="1">
            <a:spLocks noChangeArrowheads="1"/>
          </p:cNvSpPr>
          <p:nvPr/>
        </p:nvSpPr>
        <p:spPr bwMode="auto">
          <a:xfrm>
            <a:off x="4648200" y="1905001"/>
            <a:ext cx="449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800" b="1">
                <a:solidFill>
                  <a:schemeClr val="bg1"/>
                </a:solidFill>
                <a:latin typeface="Arial Rounded MT Bold" panose="020F0704030504030204" pitchFamily="34" charset="0"/>
              </a:rPr>
              <a:t>NOT</a:t>
            </a:r>
          </a:p>
        </p:txBody>
      </p:sp>
      <p:sp>
        <p:nvSpPr>
          <p:cNvPr id="6" name="TextBox 5"/>
          <p:cNvSpPr txBox="1">
            <a:spLocks noChangeArrowheads="1"/>
          </p:cNvSpPr>
          <p:nvPr/>
        </p:nvSpPr>
        <p:spPr bwMode="auto">
          <a:xfrm>
            <a:off x="5181600" y="3014664"/>
            <a:ext cx="3429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0" b="1">
                <a:solidFill>
                  <a:schemeClr val="bg1"/>
                </a:solidFill>
                <a:latin typeface="Arial Rounded MT Bold" panose="020F0704030504030204" pitchFamily="34" charset="0"/>
              </a:rPr>
              <a:t>YET</a:t>
            </a:r>
          </a:p>
        </p:txBody>
      </p:sp>
    </p:spTree>
    <p:extLst>
      <p:ext uri="{BB962C8B-B14F-4D97-AF65-F5344CB8AC3E}">
        <p14:creationId xmlns:p14="http://schemas.microsoft.com/office/powerpoint/2010/main" val="632625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3559175" y="1990726"/>
            <a:ext cx="7010400" cy="1019175"/>
          </a:xfrm>
        </p:spPr>
        <p:txBody>
          <a:bodyPr/>
          <a:lstStyle/>
          <a:p>
            <a:pPr algn="ctr">
              <a:lnSpc>
                <a:spcPct val="80000"/>
              </a:lnSpc>
              <a:buFontTx/>
              <a:buNone/>
            </a:pPr>
            <a:r>
              <a:rPr lang="en-US" altLang="en-US" sz="6000" b="1">
                <a:cs typeface="Arial" panose="020B0604020202020204" pitchFamily="34" charset="0"/>
              </a:rPr>
              <a:t>School-to-Career</a:t>
            </a:r>
          </a:p>
        </p:txBody>
      </p:sp>
      <p:pic>
        <p:nvPicPr>
          <p:cNvPr id="74755" name="Picture 3" descr="BD04934_"/>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6348413" y="3333750"/>
            <a:ext cx="1401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BD0705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3001" y="3219450"/>
            <a:ext cx="13684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BD0706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814" y="361951"/>
            <a:ext cx="170973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descr="BD0708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8738" y="361951"/>
            <a:ext cx="12620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BD07127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7651" y="419100"/>
            <a:ext cx="1044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BD16394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6026" y="3362326"/>
            <a:ext cx="114617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angle 10"/>
          <p:cNvSpPr>
            <a:spLocks noChangeArrowheads="1"/>
          </p:cNvSpPr>
          <p:nvPr/>
        </p:nvSpPr>
        <p:spPr bwMode="auto">
          <a:xfrm>
            <a:off x="3044826" y="5029200"/>
            <a:ext cx="7470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000054"/>
                </a:solidFill>
              </a:rPr>
              <a:t>Being a student develops</a:t>
            </a:r>
          </a:p>
          <a:p>
            <a:pPr algn="ctr">
              <a:spcBef>
                <a:spcPct val="0"/>
              </a:spcBef>
              <a:buFontTx/>
              <a:buNone/>
            </a:pPr>
            <a:r>
              <a:rPr lang="en-US" altLang="en-US" sz="4400" b="1">
                <a:solidFill>
                  <a:srgbClr val="000054"/>
                </a:solidFill>
              </a:rPr>
              <a:t>essential job skills!</a:t>
            </a:r>
          </a:p>
        </p:txBody>
      </p:sp>
    </p:spTree>
    <p:extLst>
      <p:ext uri="{BB962C8B-B14F-4D97-AF65-F5344CB8AC3E}">
        <p14:creationId xmlns:p14="http://schemas.microsoft.com/office/powerpoint/2010/main" val="152517686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4294967295"/>
          </p:nvPr>
        </p:nvSpPr>
        <p:spPr>
          <a:xfrm>
            <a:off x="4075923" y="3194051"/>
            <a:ext cx="7086600" cy="2517775"/>
          </a:xfrm>
        </p:spPr>
        <p:txBody>
          <a:bodyPr>
            <a:normAutofit fontScale="92500" lnSpcReduction="10000"/>
          </a:bodyPr>
          <a:lstStyle/>
          <a:p>
            <a:pPr marL="609600" indent="-609600" eaLnBrk="1" hangingPunct="1">
              <a:lnSpc>
                <a:spcPct val="80000"/>
              </a:lnSpc>
              <a:buNone/>
              <a:defRPr/>
            </a:pPr>
            <a:r>
              <a:rPr lang="en-US" sz="3900" b="1" dirty="0">
                <a:solidFill>
                  <a:srgbClr val="FF0000"/>
                </a:solidFill>
                <a:cs typeface="Arial" pitchFamily="34" charset="0"/>
              </a:rPr>
              <a:t>Two Definitions:</a:t>
            </a:r>
          </a:p>
          <a:p>
            <a:pPr marL="609600" indent="-609600" eaLnBrk="1" hangingPunct="1">
              <a:lnSpc>
                <a:spcPct val="80000"/>
              </a:lnSpc>
              <a:buNone/>
              <a:defRPr/>
            </a:pPr>
            <a:endParaRPr lang="en-US" sz="3900" b="1" dirty="0">
              <a:solidFill>
                <a:srgbClr val="FF0000"/>
              </a:solidFill>
              <a:cs typeface="Arial" pitchFamily="34" charset="0"/>
            </a:endParaRPr>
          </a:p>
          <a:p>
            <a:pPr marL="609600" indent="-609600" eaLnBrk="1" hangingPunct="1">
              <a:lnSpc>
                <a:spcPct val="80000"/>
              </a:lnSpc>
              <a:defRPr/>
            </a:pPr>
            <a:r>
              <a:rPr lang="en-US" sz="3900" b="1" dirty="0">
                <a:cs typeface="Arial" pitchFamily="34" charset="0"/>
              </a:rPr>
              <a:t>Must punish/suspend/expel</a:t>
            </a:r>
          </a:p>
          <a:p>
            <a:pPr marL="609600" indent="-609600" eaLnBrk="1" hangingPunct="1">
              <a:lnSpc>
                <a:spcPct val="80000"/>
              </a:lnSpc>
              <a:defRPr/>
            </a:pPr>
            <a:endParaRPr lang="en-US" sz="3900" b="1" dirty="0">
              <a:cs typeface="Arial" pitchFamily="34" charset="0"/>
            </a:endParaRPr>
          </a:p>
          <a:p>
            <a:pPr marL="609600" indent="-609600" eaLnBrk="1" hangingPunct="1">
              <a:lnSpc>
                <a:spcPct val="80000"/>
              </a:lnSpc>
              <a:defRPr/>
            </a:pPr>
            <a:r>
              <a:rPr lang="en-US" sz="3900" b="1" dirty="0">
                <a:solidFill>
                  <a:srgbClr val="FF0000"/>
                </a:solidFill>
                <a:cs typeface="Arial" pitchFamily="34" charset="0"/>
              </a:rPr>
              <a:t>Must intervene</a:t>
            </a:r>
          </a:p>
          <a:p>
            <a:pPr marL="609600" indent="-609600" eaLnBrk="1" hangingPunct="1">
              <a:lnSpc>
                <a:spcPct val="80000"/>
              </a:lnSpc>
              <a:buNone/>
              <a:defRPr/>
            </a:pPr>
            <a:endParaRPr lang="en-US" sz="4800" b="1" dirty="0"/>
          </a:p>
          <a:p>
            <a:pPr marL="990600" lvl="1" indent="-533400" eaLnBrk="1" hangingPunct="1">
              <a:lnSpc>
                <a:spcPct val="80000"/>
              </a:lnSpc>
              <a:defRPr/>
            </a:pPr>
            <a:endParaRPr lang="en-US" sz="4800" b="1" dirty="0"/>
          </a:p>
          <a:p>
            <a:pPr marL="609600" indent="-609600" eaLnBrk="1" hangingPunct="1">
              <a:lnSpc>
                <a:spcPct val="80000"/>
              </a:lnSpc>
              <a:defRPr/>
            </a:pPr>
            <a:endParaRPr lang="en-US" sz="2800" dirty="0"/>
          </a:p>
        </p:txBody>
      </p:sp>
      <p:sp>
        <p:nvSpPr>
          <p:cNvPr id="76804" name="WordArt 3" descr="White marble"/>
          <p:cNvSpPr>
            <a:spLocks noChangeArrowheads="1" noChangeShapeType="1" noTextEdit="1"/>
          </p:cNvSpPr>
          <p:nvPr/>
        </p:nvSpPr>
        <p:spPr bwMode="auto">
          <a:xfrm>
            <a:off x="3999723" y="708025"/>
            <a:ext cx="6781800" cy="20653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FF"/>
              </a:contourClr>
            </a:sp3d>
          </a:bodyPr>
          <a:lstStyle/>
          <a:p>
            <a:r>
              <a:rPr lang="en-US" sz="4800" kern="10" dirty="0">
                <a:ln w="9525">
                  <a:round/>
                  <a:headEnd/>
                  <a:tailEnd/>
                </a:ln>
                <a:solidFill>
                  <a:srgbClr val="0000FF"/>
                </a:solidFill>
                <a:latin typeface="Arial Black" panose="020B0A04020102020204" pitchFamily="34" charset="0"/>
              </a:rPr>
              <a:t>Zero Tolerance</a:t>
            </a:r>
          </a:p>
        </p:txBody>
      </p:sp>
    </p:spTree>
    <p:extLst>
      <p:ext uri="{BB962C8B-B14F-4D97-AF65-F5344CB8AC3E}">
        <p14:creationId xmlns:p14="http://schemas.microsoft.com/office/powerpoint/2010/main" val="16351854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13100" y="376238"/>
            <a:ext cx="7454900" cy="6024562"/>
          </a:xfrm>
        </p:spPr>
        <p:txBody>
          <a:bodyPr/>
          <a:lstStyle/>
          <a:p>
            <a:r>
              <a:rPr lang="en-US" altLang="en-US" sz="6000" b="1">
                <a:solidFill>
                  <a:schemeClr val="tx1"/>
                </a:solidFill>
                <a:cs typeface="Arial" panose="020B0604020202020204" pitchFamily="34" charset="0"/>
              </a:rPr>
              <a:t>Zero tolerance</a:t>
            </a:r>
            <a:r>
              <a:rPr lang="en-US" altLang="en-US" sz="4800">
                <a:solidFill>
                  <a:schemeClr val="tx1"/>
                </a:solidFill>
                <a:cs typeface="Arial" panose="020B0604020202020204" pitchFamily="34" charset="0"/>
              </a:rPr>
              <a:t> </a:t>
            </a:r>
            <a:br>
              <a:rPr lang="en-US" altLang="en-US" sz="4800">
                <a:solidFill>
                  <a:schemeClr val="tx1"/>
                </a:solidFill>
                <a:cs typeface="Arial" panose="020B0604020202020204" pitchFamily="34" charset="0"/>
              </a:rPr>
            </a:br>
            <a:r>
              <a:rPr lang="en-US" altLang="en-US" sz="4800">
                <a:solidFill>
                  <a:schemeClr val="tx1"/>
                </a:solidFill>
                <a:cs typeface="Arial" panose="020B0604020202020204" pitchFamily="34" charset="0"/>
              </a:rPr>
              <a:t>commits us</a:t>
            </a:r>
            <a:br>
              <a:rPr lang="en-US" altLang="en-US" sz="4800">
                <a:solidFill>
                  <a:schemeClr val="tx1"/>
                </a:solidFill>
                <a:cs typeface="Arial" panose="020B0604020202020204" pitchFamily="34" charset="0"/>
              </a:rPr>
            </a:br>
            <a:r>
              <a:rPr lang="en-US" altLang="en-US" sz="4800">
                <a:solidFill>
                  <a:schemeClr val="tx1"/>
                </a:solidFill>
                <a:cs typeface="Arial" panose="020B0604020202020204" pitchFamily="34" charset="0"/>
              </a:rPr>
              <a:t>to </a:t>
            </a:r>
            <a:r>
              <a:rPr lang="en-US" altLang="en-US" sz="6000" b="1">
                <a:solidFill>
                  <a:srgbClr val="0000FF"/>
                </a:solidFill>
                <a:cs typeface="Arial" panose="020B0604020202020204" pitchFamily="34" charset="0"/>
              </a:rPr>
              <a:t>intervention</a:t>
            </a:r>
            <a:r>
              <a:rPr lang="en-US" altLang="en-US" sz="4800">
                <a:solidFill>
                  <a:schemeClr val="tx1"/>
                </a:solidFill>
                <a:cs typeface="Arial" panose="020B0604020202020204" pitchFamily="34" charset="0"/>
              </a:rPr>
              <a:t> </a:t>
            </a:r>
            <a:br>
              <a:rPr lang="en-US" altLang="en-US" sz="4800">
                <a:solidFill>
                  <a:schemeClr val="tx1"/>
                </a:solidFill>
                <a:cs typeface="Arial" panose="020B0604020202020204" pitchFamily="34" charset="0"/>
              </a:rPr>
            </a:br>
            <a:r>
              <a:rPr lang="en-US" altLang="en-US" sz="4800">
                <a:solidFill>
                  <a:schemeClr val="tx1"/>
                </a:solidFill>
                <a:cs typeface="Arial" panose="020B0604020202020204" pitchFamily="34" charset="0"/>
              </a:rPr>
              <a:t>to support</a:t>
            </a:r>
            <a:br>
              <a:rPr lang="en-US" altLang="en-US" sz="4800">
                <a:solidFill>
                  <a:schemeClr val="tx1"/>
                </a:solidFill>
                <a:cs typeface="Arial" panose="020B0604020202020204" pitchFamily="34" charset="0"/>
              </a:rPr>
            </a:br>
            <a:r>
              <a:rPr lang="en-US" altLang="en-US" sz="4800">
                <a:solidFill>
                  <a:schemeClr val="tx1"/>
                </a:solidFill>
                <a:cs typeface="Arial" panose="020B0604020202020204" pitchFamily="34" charset="0"/>
              </a:rPr>
              <a:t>the successful development</a:t>
            </a:r>
            <a:br>
              <a:rPr lang="en-US" altLang="en-US" sz="4800">
                <a:solidFill>
                  <a:schemeClr val="tx1"/>
                </a:solidFill>
                <a:cs typeface="Arial" panose="020B0604020202020204" pitchFamily="34" charset="0"/>
              </a:rPr>
            </a:br>
            <a:r>
              <a:rPr lang="en-US" altLang="en-US" sz="4800">
                <a:solidFill>
                  <a:schemeClr val="tx1"/>
                </a:solidFill>
                <a:cs typeface="Arial" panose="020B0604020202020204" pitchFamily="34" charset="0"/>
              </a:rPr>
              <a:t>of the student</a:t>
            </a:r>
            <a:br>
              <a:rPr lang="en-US" altLang="en-US" sz="4800">
                <a:solidFill>
                  <a:schemeClr val="tx1"/>
                </a:solidFill>
                <a:cs typeface="Arial" panose="020B0604020202020204" pitchFamily="34" charset="0"/>
              </a:rPr>
            </a:br>
            <a:r>
              <a:rPr lang="en-US" altLang="en-US" sz="4800">
                <a:solidFill>
                  <a:srgbClr val="0000FF"/>
                </a:solidFill>
                <a:cs typeface="Arial" panose="020B0604020202020204" pitchFamily="34" charset="0"/>
              </a:rPr>
              <a:t> </a:t>
            </a:r>
            <a:r>
              <a:rPr lang="en-US" altLang="en-US" sz="4800">
                <a:solidFill>
                  <a:schemeClr val="tx1"/>
                </a:solidFill>
                <a:cs typeface="Arial" panose="020B0604020202020204" pitchFamily="34" charset="0"/>
              </a:rPr>
              <a:t>―</a:t>
            </a:r>
            <a:r>
              <a:rPr lang="en-US" altLang="en-US" sz="4800" b="1">
                <a:solidFill>
                  <a:srgbClr val="0000FF"/>
                </a:solidFill>
                <a:cs typeface="Arial" panose="020B0604020202020204" pitchFamily="34" charset="0"/>
              </a:rPr>
              <a:t>not punishment</a:t>
            </a:r>
            <a:r>
              <a:rPr lang="en-US" altLang="en-US" sz="4800">
                <a:solidFill>
                  <a:schemeClr val="tx1"/>
                </a:solidFill>
                <a:cs typeface="Arial" panose="020B0604020202020204" pitchFamily="34" charset="0"/>
              </a:rPr>
              <a:t>.</a:t>
            </a:r>
          </a:p>
        </p:txBody>
      </p:sp>
    </p:spTree>
    <p:extLst>
      <p:ext uri="{BB962C8B-B14F-4D97-AF65-F5344CB8AC3E}">
        <p14:creationId xmlns:p14="http://schemas.microsoft.com/office/powerpoint/2010/main" val="2719065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00400" y="855663"/>
            <a:ext cx="7467600" cy="990600"/>
          </a:xfrm>
        </p:spPr>
        <p:txBody>
          <a:bodyPr/>
          <a:lstStyle/>
          <a:p>
            <a:r>
              <a:rPr lang="en-US" altLang="en-US" b="1" smtClean="0">
                <a:solidFill>
                  <a:srgbClr val="0000FF"/>
                </a:solidFill>
              </a:rPr>
              <a:t>Asset Development Based</a:t>
            </a:r>
          </a:p>
        </p:txBody>
      </p:sp>
      <p:sp>
        <p:nvSpPr>
          <p:cNvPr id="32771" name="Rectangle 3"/>
          <p:cNvSpPr>
            <a:spLocks noGrp="1" noChangeArrowheads="1"/>
          </p:cNvSpPr>
          <p:nvPr>
            <p:ph type="body" idx="1"/>
          </p:nvPr>
        </p:nvSpPr>
        <p:spPr>
          <a:xfrm>
            <a:off x="3200400" y="1981200"/>
            <a:ext cx="7467600" cy="4114800"/>
          </a:xfrm>
        </p:spPr>
        <p:txBody>
          <a:bodyPr/>
          <a:lstStyle/>
          <a:p>
            <a:pPr marL="1371600" lvl="1">
              <a:spcBef>
                <a:spcPts val="0"/>
              </a:spcBef>
              <a:spcAft>
                <a:spcPts val="1800"/>
              </a:spcAft>
              <a:buFont typeface="Arial" panose="020B0604020202020204" pitchFamily="34" charset="0"/>
              <a:buChar char="•"/>
              <a:defRPr/>
            </a:pPr>
            <a:r>
              <a:rPr lang="en-US" altLang="en-US" sz="3600" b="1" dirty="0"/>
              <a:t>Academic Development</a:t>
            </a:r>
          </a:p>
          <a:p>
            <a:pPr marL="1371600" lvl="1">
              <a:spcBef>
                <a:spcPts val="0"/>
              </a:spcBef>
              <a:spcAft>
                <a:spcPts val="1800"/>
              </a:spcAft>
              <a:buFont typeface="Arial" panose="020B0604020202020204" pitchFamily="34" charset="0"/>
              <a:buChar char="•"/>
              <a:defRPr/>
            </a:pPr>
            <a:r>
              <a:rPr lang="en-US" altLang="en-US" sz="3600" b="1" dirty="0"/>
              <a:t>Social Development</a:t>
            </a:r>
          </a:p>
          <a:p>
            <a:pPr marL="1371600" lvl="1">
              <a:spcBef>
                <a:spcPts val="0"/>
              </a:spcBef>
              <a:spcAft>
                <a:spcPts val="1800"/>
              </a:spcAft>
              <a:buFont typeface="Arial" panose="020B0604020202020204" pitchFamily="34" charset="0"/>
              <a:buChar char="•"/>
              <a:defRPr/>
            </a:pPr>
            <a:r>
              <a:rPr lang="en-US" altLang="en-US" sz="3600" b="1" dirty="0"/>
              <a:t>Emotional Development</a:t>
            </a:r>
          </a:p>
          <a:p>
            <a:pPr marL="0" indent="0" algn="ctr">
              <a:spcBef>
                <a:spcPts val="600"/>
              </a:spcBef>
              <a:spcAft>
                <a:spcPts val="1800"/>
              </a:spcAft>
              <a:buNone/>
              <a:defRPr/>
            </a:pPr>
            <a:r>
              <a:rPr lang="en-US" altLang="en-US" sz="4000" b="1" dirty="0">
                <a:solidFill>
                  <a:srgbClr val="0000FF"/>
                </a:solidFill>
              </a:rPr>
              <a:t>We are comprehensive education!</a:t>
            </a:r>
          </a:p>
          <a:p>
            <a:pPr>
              <a:lnSpc>
                <a:spcPct val="80000"/>
              </a:lnSpc>
              <a:buFontTx/>
              <a:buChar char="–"/>
              <a:defRPr/>
            </a:pPr>
            <a:endParaRPr lang="en-US" altLang="en-US" sz="2800" b="1" dirty="0"/>
          </a:p>
        </p:txBody>
      </p:sp>
    </p:spTree>
    <p:extLst>
      <p:ext uri="{BB962C8B-B14F-4D97-AF65-F5344CB8AC3E}">
        <p14:creationId xmlns:p14="http://schemas.microsoft.com/office/powerpoint/2010/main" val="9430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099" y="1123950"/>
            <a:ext cx="7467600" cy="1143000"/>
          </a:xfrm>
        </p:spPr>
        <p:txBody>
          <a:bodyPr>
            <a:normAutofit fontScale="90000"/>
          </a:bodyPr>
          <a:lstStyle/>
          <a:p>
            <a:pPr>
              <a:defRPr/>
            </a:pPr>
            <a:r>
              <a:rPr lang="en-US" sz="9600" dirty="0">
                <a:solidFill>
                  <a:schemeClr val="tx1"/>
                </a:solidFill>
                <a:cs typeface="Arial" pitchFamily="34" charset="0"/>
              </a:rPr>
              <a:t>Automatic</a:t>
            </a:r>
          </a:p>
        </p:txBody>
      </p:sp>
      <p:sp>
        <p:nvSpPr>
          <p:cNvPr id="3" name="Content Placeholder 2"/>
          <p:cNvSpPr>
            <a:spLocks noGrp="1"/>
          </p:cNvSpPr>
          <p:nvPr>
            <p:ph idx="1"/>
          </p:nvPr>
        </p:nvSpPr>
        <p:spPr>
          <a:xfrm>
            <a:off x="3442999" y="2132014"/>
            <a:ext cx="7467600" cy="1538287"/>
          </a:xfrm>
        </p:spPr>
        <p:txBody>
          <a:bodyPr>
            <a:normAutofit lnSpcReduction="10000"/>
          </a:bodyPr>
          <a:lstStyle/>
          <a:p>
            <a:pPr algn="ctr">
              <a:buFontTx/>
              <a:buNone/>
              <a:defRPr/>
            </a:pPr>
            <a:r>
              <a:rPr lang="en-US" sz="9600" dirty="0">
                <a:cs typeface="Arial" pitchFamily="34" charset="0"/>
              </a:rPr>
              <a:t>Interventions</a:t>
            </a:r>
          </a:p>
        </p:txBody>
      </p:sp>
      <p:sp>
        <p:nvSpPr>
          <p:cNvPr id="4" name="TextBox 3"/>
          <p:cNvSpPr txBox="1">
            <a:spLocks noChangeArrowheads="1"/>
          </p:cNvSpPr>
          <p:nvPr/>
        </p:nvSpPr>
        <p:spPr bwMode="auto">
          <a:xfrm>
            <a:off x="3458874" y="5162550"/>
            <a:ext cx="7454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600">
                <a:solidFill>
                  <a:srgbClr val="0000FF"/>
                </a:solidFill>
              </a:rPr>
              <a:t>Appropriate</a:t>
            </a:r>
          </a:p>
        </p:txBody>
      </p:sp>
      <p:pic>
        <p:nvPicPr>
          <p:cNvPr id="5" name="Picture 6" descr="MCj040429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825" y="304800"/>
            <a:ext cx="21113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18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iterate type="lt">
                                    <p:tmPct val="0"/>
                                  </p:iterate>
                                  <p:childTnLst>
                                    <p:animMotion origin="layout" path="M -0.00174 -0.0801 L -0.00174 0.2199 " pathEditMode="relative" rAng="0" ptsTypes="AA">
                                      <p:cBhvr>
                                        <p:cTn id="6" dur="2000" fill="hold"/>
                                        <p:tgtEl>
                                          <p:spTgt spid="3">
                                            <p:txEl>
                                              <p:pRg st="0" end="0"/>
                                            </p:txEl>
                                          </p:spTgt>
                                        </p:tgtEl>
                                        <p:attrNameLst>
                                          <p:attrName>ppt_x</p:attrName>
                                          <p:attrName>ppt_y</p:attrName>
                                        </p:attrNameLst>
                                      </p:cBhvr>
                                      <p:rCtr x="0" y="15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ox(in)">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4" presetClass="path" presetSubtype="0" accel="50000" decel="50000" fill="hold" nodeType="clickEffect">
                                  <p:stCondLst>
                                    <p:cond delay="0"/>
                                  </p:stCondLst>
                                  <p:childTnLst>
                                    <p:animMotion origin="layout" path="M -1.11111E-6 -2.22222E-6 L -0.00278 -0.44375 " pathEditMode="relative" rAng="0" ptsTypes="AA">
                                      <p:cBhvr>
                                        <p:cTn id="15" dur="2000" fill="hold"/>
                                        <p:tgtEl>
                                          <p:spTgt spid="4">
                                            <p:txEl>
                                              <p:pRg st="0" end="0"/>
                                            </p:txEl>
                                          </p:spTgt>
                                        </p:tgtEl>
                                        <p:attrNameLst>
                                          <p:attrName>ppt_x</p:attrName>
                                          <p:attrName>ppt_y</p:attrName>
                                        </p:attrNameLst>
                                      </p:cBhvr>
                                      <p:rCtr x="-139" y="-22199"/>
                                    </p:animMotion>
                                  </p:childTnLst>
                                </p:cTn>
                              </p:par>
                            </p:childTnLst>
                          </p:cTn>
                        </p:par>
                        <p:par>
                          <p:cTn id="16" fill="hold" nodeType="afterGroup">
                            <p:stCondLst>
                              <p:cond delay="2000"/>
                            </p:stCondLst>
                            <p:childTnLst>
                              <p:par>
                                <p:cTn id="17" presetID="16" presetClass="emph" presetSubtype="0" fill="hold" nodeType="afterEffect">
                                  <p:stCondLst>
                                    <p:cond delay="0"/>
                                  </p:stCondLst>
                                  <p:iterate type="lt">
                                    <p:tmPct val="4000"/>
                                  </p:iterate>
                                  <p:childTnLst>
                                    <p:set>
                                      <p:cBhvr override="childStyle">
                                        <p:cTn id="18" dur="500" fill="hold"/>
                                        <p:tgtEl>
                                          <p:spTgt spid="3">
                                            <p:txEl>
                                              <p:pRg st="0" end="0"/>
                                            </p:txEl>
                                          </p:spTgt>
                                        </p:tgtEl>
                                        <p:attrNameLst>
                                          <p:attrName>style.color</p:attrName>
                                        </p:attrNameLst>
                                      </p:cBhvr>
                                      <p:to>
                                        <p:clrVal>
                                          <a:srgbClr val="0000FF"/>
                                        </p:clrVal>
                                      </p:to>
                                    </p:set>
                                    <p:set>
                                      <p:cBhvr>
                                        <p:cTn id="19" dur="500" fill="hold"/>
                                        <p:tgtEl>
                                          <p:spTgt spid="3">
                                            <p:txEl>
                                              <p:pRg st="0" end="0"/>
                                            </p:txEl>
                                          </p:spTgt>
                                        </p:tgtEl>
                                        <p:attrNameLst>
                                          <p:attrName>fillcolor</p:attrName>
                                        </p:attrNameLst>
                                      </p:cBhvr>
                                      <p:to>
                                        <p:clrVal>
                                          <a:srgbClr val="0000FF"/>
                                        </p:clrVal>
                                      </p:to>
                                    </p:set>
                                    <p:set>
                                      <p:cBhvr>
                                        <p:cTn id="20" dur="500" fill="hold"/>
                                        <p:tgtEl>
                                          <p:spTgt spid="3">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grpId="0" nodeType="clickEffect">
                                  <p:stCondLst>
                                    <p:cond delay="0"/>
                                  </p:stCondLst>
                                  <p:childTnLst>
                                    <p:animEffect transition="out" filter="dissolve">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820888" y="304801"/>
            <a:ext cx="6858000" cy="1211263"/>
          </a:xfrm>
        </p:spPr>
        <p:txBody>
          <a:bodyPr/>
          <a:lstStyle/>
          <a:p>
            <a:r>
              <a:rPr lang="en-US" altLang="en-US" smtClean="0">
                <a:solidFill>
                  <a:srgbClr val="0000FF"/>
                </a:solidFill>
              </a:rPr>
              <a:t>Other Means of Correction</a:t>
            </a:r>
          </a:p>
        </p:txBody>
      </p:sp>
      <p:sp>
        <p:nvSpPr>
          <p:cNvPr id="80899" name="Content Placeholder 2"/>
          <p:cNvSpPr>
            <a:spLocks noGrp="1"/>
          </p:cNvSpPr>
          <p:nvPr>
            <p:ph idx="1"/>
          </p:nvPr>
        </p:nvSpPr>
        <p:spPr>
          <a:xfrm>
            <a:off x="3820888" y="1371600"/>
            <a:ext cx="6858000" cy="5181600"/>
          </a:xfrm>
        </p:spPr>
        <p:txBody>
          <a:bodyPr/>
          <a:lstStyle/>
          <a:p>
            <a:pPr marL="0" indent="0" algn="ctr">
              <a:buNone/>
            </a:pPr>
            <a:r>
              <a:rPr lang="en-US" altLang="en-US" dirty="0" smtClean="0">
                <a:solidFill>
                  <a:srgbClr val="0000FF"/>
                </a:solidFill>
              </a:rPr>
              <a:t>Ed Code Section 48900.5</a:t>
            </a:r>
          </a:p>
          <a:p>
            <a:pPr marL="0" indent="0">
              <a:buNone/>
            </a:pPr>
            <a:r>
              <a:rPr lang="en-US" altLang="en-US" sz="1800" dirty="0"/>
              <a:t>(a) </a:t>
            </a:r>
            <a:r>
              <a:rPr lang="en-US" altLang="en-US" sz="2400" dirty="0"/>
              <a:t>Suspension, including supervised suspension as described in Section 48911.1, shall be imposed only when other means of correction fail to bring about proper conduct. </a:t>
            </a:r>
            <a:r>
              <a:rPr lang="en-US" altLang="en-US" sz="1800" dirty="0"/>
              <a:t>A school district may document the other means of correction used and place that documentation in the pupil’s record, which may be accessed pursuant to Section 49069. However, a pupil, including an individual with exceptional needs, as defined in Section 56026, may be suspended, subject to Section 1415 of Title 20 of the United States Code, for any of the reasons enumerated in Section 48900 upon a first offense, if the principal or superintendent of schools determines that the pupil violated subdivision (a), (b), (c), (d), or (e) of Section 48900 or that the pupil’s presence causes a danger to persons.</a:t>
            </a:r>
          </a:p>
          <a:p>
            <a:pPr marL="0" indent="0">
              <a:buNone/>
            </a:pPr>
            <a:endParaRPr lang="en-US" altLang="en-US" dirty="0" smtClean="0"/>
          </a:p>
        </p:txBody>
      </p:sp>
    </p:spTree>
    <p:extLst>
      <p:ext uri="{BB962C8B-B14F-4D97-AF65-F5344CB8AC3E}">
        <p14:creationId xmlns:p14="http://schemas.microsoft.com/office/powerpoint/2010/main" val="3917421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603174" y="76200"/>
            <a:ext cx="7378700" cy="1143000"/>
          </a:xfrm>
        </p:spPr>
        <p:txBody>
          <a:bodyPr/>
          <a:lstStyle/>
          <a:p>
            <a:pPr algn="l"/>
            <a:r>
              <a:rPr lang="en-US" altLang="en-US" sz="3200" b="1" dirty="0">
                <a:solidFill>
                  <a:srgbClr val="0000FF"/>
                </a:solidFill>
              </a:rPr>
              <a:t>48900.5(b) Other means of correction include, but are not limited to:</a:t>
            </a:r>
          </a:p>
        </p:txBody>
      </p:sp>
      <p:sp>
        <p:nvSpPr>
          <p:cNvPr id="82947" name="Content Placeholder 2"/>
          <p:cNvSpPr>
            <a:spLocks noGrp="1"/>
          </p:cNvSpPr>
          <p:nvPr>
            <p:ph idx="1"/>
          </p:nvPr>
        </p:nvSpPr>
        <p:spPr>
          <a:xfrm>
            <a:off x="3679374" y="1212850"/>
            <a:ext cx="7239000" cy="5410200"/>
          </a:xfrm>
        </p:spPr>
        <p:txBody>
          <a:bodyPr/>
          <a:lstStyle/>
          <a:p>
            <a:r>
              <a:rPr lang="en-US" altLang="en-US" sz="2200"/>
              <a:t>(1) A conference between school personnel, the pupil’s parent or guardian, and the pupil.</a:t>
            </a:r>
          </a:p>
          <a:p>
            <a:r>
              <a:rPr lang="en-US" altLang="en-US" sz="2200"/>
              <a:t>(2) Referrals to the school counselor, psychologist, social worker, child welfare attendance personnel, or other school support service personnel for case management and counseling.</a:t>
            </a:r>
          </a:p>
          <a:p>
            <a:r>
              <a:rPr lang="en-US" altLang="en-US" sz="2200"/>
              <a:t>(3) Study teams, guidance teams, resource panel teams, or other intervention-related teams that assess the behavior, and develop and implement individualized plans to address the behavior in partnership with the pupil and his or her parents.</a:t>
            </a:r>
          </a:p>
          <a:p>
            <a:r>
              <a:rPr lang="en-US" altLang="en-US" sz="2200"/>
              <a:t>(4) Referral for a comprehensive psychosocial or psychoeducational assessment, including for purposes of creating an individualized education program, or a plan.</a:t>
            </a:r>
          </a:p>
        </p:txBody>
      </p:sp>
    </p:spTree>
    <p:extLst>
      <p:ext uri="{BB962C8B-B14F-4D97-AF65-F5344CB8AC3E}">
        <p14:creationId xmlns:p14="http://schemas.microsoft.com/office/powerpoint/2010/main" val="3785845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505200" y="1524000"/>
            <a:ext cx="6858000" cy="4876800"/>
          </a:xfrm>
        </p:spPr>
        <p:txBody>
          <a:bodyPr/>
          <a:lstStyle/>
          <a:p>
            <a:r>
              <a:rPr lang="en-US" altLang="en-US" sz="2400"/>
              <a:t>(5) Enrollment in a program for teaching prosocial behavior or anger management.</a:t>
            </a:r>
          </a:p>
          <a:p>
            <a:r>
              <a:rPr lang="en-US" altLang="en-US" sz="2400"/>
              <a:t>(6) Participation in a restorative justice program.</a:t>
            </a:r>
          </a:p>
          <a:p>
            <a:r>
              <a:rPr lang="en-US" altLang="en-US" sz="2400"/>
              <a:t>(7) A positive behavior support approach with tiered interventions that occur during the schoolday on campus.</a:t>
            </a:r>
          </a:p>
          <a:p>
            <a:r>
              <a:rPr lang="en-US" altLang="en-US" sz="2400"/>
              <a:t>(8) After-school programs that address specific behavioral issues or expose pupils to positive activities and behaviors, including, but not limited to, those operated in collaboration with local parent and community groups.</a:t>
            </a:r>
          </a:p>
        </p:txBody>
      </p:sp>
      <p:sp>
        <p:nvSpPr>
          <p:cNvPr id="84995" name="Title 1"/>
          <p:cNvSpPr>
            <a:spLocks noGrp="1"/>
          </p:cNvSpPr>
          <p:nvPr>
            <p:ph type="title"/>
          </p:nvPr>
        </p:nvSpPr>
        <p:spPr>
          <a:xfrm>
            <a:off x="3276600" y="228600"/>
            <a:ext cx="7391400" cy="1143000"/>
          </a:xfrm>
        </p:spPr>
        <p:txBody>
          <a:bodyPr/>
          <a:lstStyle/>
          <a:p>
            <a:pPr algn="l"/>
            <a:r>
              <a:rPr lang="en-US" altLang="en-US" sz="3200" b="1">
                <a:solidFill>
                  <a:srgbClr val="0000FF"/>
                </a:solidFill>
              </a:rPr>
              <a:t>48900.5(b) Other means of correction include, but are not limited to:</a:t>
            </a:r>
          </a:p>
        </p:txBody>
      </p:sp>
    </p:spTree>
    <p:extLst>
      <p:ext uri="{BB962C8B-B14F-4D97-AF65-F5344CB8AC3E}">
        <p14:creationId xmlns:p14="http://schemas.microsoft.com/office/powerpoint/2010/main" val="3834431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659158" y="762000"/>
            <a:ext cx="7162800" cy="990600"/>
          </a:xfrm>
        </p:spPr>
        <p:txBody>
          <a:bodyPr/>
          <a:lstStyle/>
          <a:p>
            <a:r>
              <a:rPr lang="en-US" altLang="en-US" sz="4800">
                <a:solidFill>
                  <a:srgbClr val="0000FF"/>
                </a:solidFill>
              </a:rPr>
              <a:t>Respond as an educator!</a:t>
            </a:r>
          </a:p>
        </p:txBody>
      </p:sp>
      <p:sp>
        <p:nvSpPr>
          <p:cNvPr id="87043" name="Content Placeholder 2"/>
          <p:cNvSpPr>
            <a:spLocks noGrp="1"/>
          </p:cNvSpPr>
          <p:nvPr>
            <p:ph idx="1"/>
          </p:nvPr>
        </p:nvSpPr>
        <p:spPr>
          <a:xfrm>
            <a:off x="3811558" y="1828800"/>
            <a:ext cx="6858000" cy="4267200"/>
          </a:xfrm>
        </p:spPr>
        <p:txBody>
          <a:bodyPr/>
          <a:lstStyle/>
          <a:p>
            <a:pPr marL="0" indent="0">
              <a:buNone/>
            </a:pPr>
            <a:r>
              <a:rPr lang="en-US" altLang="en-US" smtClean="0"/>
              <a:t>Hunker down with a troubled student and </a:t>
            </a:r>
            <a:r>
              <a:rPr lang="en-US" altLang="en-US" b="1" smtClean="0"/>
              <a:t>teach</a:t>
            </a:r>
            <a:r>
              <a:rPr lang="en-US" altLang="en-US" smtClean="0"/>
              <a:t>!</a:t>
            </a:r>
          </a:p>
          <a:p>
            <a:pPr marL="0" indent="0">
              <a:buNone/>
            </a:pPr>
            <a:endParaRPr lang="en-US" altLang="en-US" smtClean="0"/>
          </a:p>
        </p:txBody>
      </p:sp>
      <p:pic>
        <p:nvPicPr>
          <p:cNvPr id="870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2108" y="33528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1433" y="3170238"/>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9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8" descr="MC9003311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8121">
            <a:off x="2603749" y="-34925"/>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noChangeArrowheads="1"/>
          </p:cNvSpPr>
          <p:nvPr>
            <p:ph type="title"/>
          </p:nvPr>
        </p:nvSpPr>
        <p:spPr>
          <a:xfrm>
            <a:off x="4737350" y="688975"/>
            <a:ext cx="3786187" cy="4133850"/>
          </a:xfrm>
        </p:spPr>
        <p:txBody>
          <a:bodyPr/>
          <a:lstStyle/>
          <a:p>
            <a:pPr eaLnBrk="1" hangingPunct="1"/>
            <a:r>
              <a:rPr lang="en-US" altLang="en-US" sz="2000" b="1">
                <a:solidFill>
                  <a:srgbClr val="0000FF"/>
                </a:solidFill>
                <a:cs typeface="Arial" panose="020B0604020202020204" pitchFamily="34" charset="0"/>
              </a:rPr>
              <a:t>Mission Statement</a:t>
            </a:r>
            <a:r>
              <a:rPr lang="en-US" altLang="en-US" sz="1600">
                <a:cs typeface="Arial" panose="020B0604020202020204" pitchFamily="34" charset="0"/>
              </a:rPr>
              <a:t/>
            </a:r>
            <a:br>
              <a:rPr lang="en-US" altLang="en-US" sz="1600">
                <a:cs typeface="Arial" panose="020B0604020202020204" pitchFamily="34" charset="0"/>
              </a:rPr>
            </a:br>
            <a:r>
              <a:rPr lang="en-US" altLang="en-US" sz="1600">
                <a:cs typeface="Arial" panose="020B0604020202020204" pitchFamily="34" charset="0"/>
              </a:rPr>
              <a:t>blah blah blah blah blah blah</a:t>
            </a:r>
            <a:br>
              <a:rPr lang="en-US" altLang="en-US" sz="1600">
                <a:cs typeface="Arial" panose="020B0604020202020204" pitchFamily="34" charset="0"/>
              </a:rPr>
            </a:br>
            <a:r>
              <a:rPr lang="en-US" altLang="en-US" sz="1600">
                <a:cs typeface="Arial" panose="020B0604020202020204" pitchFamily="34" charset="0"/>
              </a:rPr>
              <a:t>blah blah blah blah blah blah </a:t>
            </a:r>
            <a:br>
              <a:rPr lang="en-US" altLang="en-US" sz="1600">
                <a:cs typeface="Arial" panose="020B0604020202020204" pitchFamily="34" charset="0"/>
              </a:rPr>
            </a:br>
            <a:r>
              <a:rPr lang="en-US" altLang="en-US" sz="1600">
                <a:cs typeface="Arial" panose="020B0604020202020204" pitchFamily="34" charset="0"/>
              </a:rPr>
              <a:t> blah </a:t>
            </a:r>
            <a:r>
              <a:rPr lang="en-US" altLang="en-US" sz="1600" b="1">
                <a:solidFill>
                  <a:srgbClr val="0000FF"/>
                </a:solidFill>
                <a:cs typeface="Arial" panose="020B0604020202020204" pitchFamily="34" charset="0"/>
              </a:rPr>
              <a:t>PUNISH</a:t>
            </a:r>
            <a:r>
              <a:rPr lang="en-US" altLang="en-US" sz="1600">
                <a:cs typeface="Arial" panose="020B0604020202020204" pitchFamily="34" charset="0"/>
              </a:rPr>
              <a:t> blah blah blah blah </a:t>
            </a:r>
            <a:br>
              <a:rPr lang="en-US" altLang="en-US" sz="1600">
                <a:cs typeface="Arial" panose="020B0604020202020204" pitchFamily="34" charset="0"/>
              </a:rPr>
            </a:br>
            <a:r>
              <a:rPr lang="en-US" altLang="en-US" sz="1600">
                <a:cs typeface="Arial" panose="020B0604020202020204" pitchFamily="34" charset="0"/>
              </a:rPr>
              <a:t>blah blah blah  blah </a:t>
            </a:r>
            <a:br>
              <a:rPr lang="en-US" altLang="en-US" sz="1600">
                <a:cs typeface="Arial" panose="020B0604020202020204" pitchFamily="34" charset="0"/>
              </a:rPr>
            </a:br>
            <a:r>
              <a:rPr lang="en-US" altLang="en-US" sz="1600">
                <a:cs typeface="Arial" panose="020B0604020202020204" pitchFamily="34" charset="0"/>
              </a:rPr>
              <a:t> blah blah </a:t>
            </a:r>
            <a:r>
              <a:rPr lang="en-US" altLang="en-US" sz="1600" b="1">
                <a:solidFill>
                  <a:srgbClr val="0000FF"/>
                </a:solidFill>
                <a:cs typeface="Arial" panose="020B0604020202020204" pitchFamily="34" charset="0"/>
              </a:rPr>
              <a:t>CASTIGATE</a:t>
            </a:r>
            <a:r>
              <a:rPr lang="en-US" altLang="en-US" sz="1600">
                <a:cs typeface="Arial" panose="020B0604020202020204" pitchFamily="34" charset="0"/>
              </a:rPr>
              <a:t> blah blah </a:t>
            </a:r>
            <a:br>
              <a:rPr lang="en-US" altLang="en-US" sz="1600">
                <a:cs typeface="Arial" panose="020B0604020202020204" pitchFamily="34" charset="0"/>
              </a:rPr>
            </a:br>
            <a:r>
              <a:rPr lang="en-US" altLang="en-US" sz="1600">
                <a:cs typeface="Arial" panose="020B0604020202020204" pitchFamily="34" charset="0"/>
              </a:rPr>
              <a:t>blah blah blah blah blah blah </a:t>
            </a:r>
            <a:br>
              <a:rPr lang="en-US" altLang="en-US" sz="1600">
                <a:cs typeface="Arial" panose="020B0604020202020204" pitchFamily="34" charset="0"/>
              </a:rPr>
            </a:br>
            <a:r>
              <a:rPr lang="en-US" altLang="en-US" sz="1600">
                <a:cs typeface="Arial" panose="020B0604020202020204" pitchFamily="34" charset="0"/>
              </a:rPr>
              <a:t>blah </a:t>
            </a:r>
            <a:r>
              <a:rPr lang="en-US" altLang="en-US" sz="1600" b="1">
                <a:solidFill>
                  <a:srgbClr val="0000FF"/>
                </a:solidFill>
                <a:cs typeface="Arial" panose="020B0604020202020204" pitchFamily="34" charset="0"/>
              </a:rPr>
              <a:t>REBUKE</a:t>
            </a:r>
            <a:r>
              <a:rPr lang="en-US" altLang="en-US" sz="1600">
                <a:cs typeface="Arial" panose="020B0604020202020204" pitchFamily="34" charset="0"/>
              </a:rPr>
              <a:t> blah  blah blah blah </a:t>
            </a:r>
            <a:br>
              <a:rPr lang="en-US" altLang="en-US" sz="1600">
                <a:cs typeface="Arial" panose="020B0604020202020204" pitchFamily="34" charset="0"/>
              </a:rPr>
            </a:br>
            <a:r>
              <a:rPr lang="en-US" altLang="en-US" sz="1600">
                <a:cs typeface="Arial" panose="020B0604020202020204" pitchFamily="34" charset="0"/>
              </a:rPr>
              <a:t>blah blah  blah blah blah blah </a:t>
            </a:r>
            <a:br>
              <a:rPr lang="en-US" altLang="en-US" sz="1600">
                <a:cs typeface="Arial" panose="020B0604020202020204" pitchFamily="34" charset="0"/>
              </a:rPr>
            </a:br>
            <a:r>
              <a:rPr lang="en-US" altLang="en-US" sz="1600">
                <a:cs typeface="Arial" panose="020B0604020202020204" pitchFamily="34" charset="0"/>
              </a:rPr>
              <a:t>blah  blah blah </a:t>
            </a:r>
            <a:r>
              <a:rPr lang="en-US" altLang="en-US" sz="1600" b="1">
                <a:solidFill>
                  <a:srgbClr val="0000FF"/>
                </a:solidFill>
                <a:cs typeface="Arial" panose="020B0604020202020204" pitchFamily="34" charset="0"/>
              </a:rPr>
              <a:t>REPRIMAND</a:t>
            </a:r>
            <a:r>
              <a:rPr lang="en-US" altLang="en-US" sz="1600">
                <a:cs typeface="Arial" panose="020B0604020202020204" pitchFamily="34" charset="0"/>
              </a:rPr>
              <a:t> blah </a:t>
            </a:r>
            <a:br>
              <a:rPr lang="en-US" altLang="en-US" sz="1600">
                <a:cs typeface="Arial" panose="020B0604020202020204" pitchFamily="34" charset="0"/>
              </a:rPr>
            </a:br>
            <a:r>
              <a:rPr lang="en-US" altLang="en-US" sz="1600">
                <a:cs typeface="Arial" panose="020B0604020202020204" pitchFamily="34" charset="0"/>
              </a:rPr>
              <a:t>blah blah blah blah blah blah </a:t>
            </a:r>
            <a:br>
              <a:rPr lang="en-US" altLang="en-US" sz="1600">
                <a:cs typeface="Arial" panose="020B0604020202020204" pitchFamily="34" charset="0"/>
              </a:rPr>
            </a:br>
            <a:r>
              <a:rPr lang="en-US" altLang="en-US" sz="1600">
                <a:cs typeface="Arial" panose="020B0604020202020204" pitchFamily="34" charset="0"/>
              </a:rPr>
              <a:t>blah </a:t>
            </a:r>
            <a:r>
              <a:rPr lang="en-US" altLang="en-US" sz="1600" b="1">
                <a:solidFill>
                  <a:srgbClr val="0000FF"/>
                </a:solidFill>
                <a:cs typeface="Arial" panose="020B0604020202020204" pitchFamily="34" charset="0"/>
              </a:rPr>
              <a:t>CHASTISE</a:t>
            </a:r>
            <a:r>
              <a:rPr lang="en-US" altLang="en-US" sz="1600">
                <a:cs typeface="Arial" panose="020B0604020202020204" pitchFamily="34" charset="0"/>
              </a:rPr>
              <a:t> blah blah blah </a:t>
            </a:r>
            <a:br>
              <a:rPr lang="en-US" altLang="en-US" sz="1600">
                <a:cs typeface="Arial" panose="020B0604020202020204" pitchFamily="34" charset="0"/>
              </a:rPr>
            </a:br>
            <a:r>
              <a:rPr lang="en-US" altLang="en-US" sz="1600">
                <a:cs typeface="Arial" panose="020B0604020202020204" pitchFamily="34" charset="0"/>
              </a:rPr>
              <a:t>blah blah blah blah blah blah </a:t>
            </a:r>
            <a:br>
              <a:rPr lang="en-US" altLang="en-US" sz="1600">
                <a:cs typeface="Arial" panose="020B0604020202020204" pitchFamily="34" charset="0"/>
              </a:rPr>
            </a:br>
            <a:r>
              <a:rPr lang="en-US" altLang="en-US" sz="1600">
                <a:cs typeface="Arial" panose="020B0604020202020204" pitchFamily="34" charset="0"/>
              </a:rPr>
              <a:t>blah blah blah blah blah </a:t>
            </a:r>
            <a:br>
              <a:rPr lang="en-US" altLang="en-US" sz="1600">
                <a:cs typeface="Arial" panose="020B0604020202020204" pitchFamily="34" charset="0"/>
              </a:rPr>
            </a:br>
            <a:r>
              <a:rPr lang="en-US" altLang="en-US" sz="1600">
                <a:cs typeface="Arial" panose="020B0604020202020204" pitchFamily="34" charset="0"/>
              </a:rPr>
              <a:t>blah blah blah blah </a:t>
            </a:r>
            <a:br>
              <a:rPr lang="en-US" altLang="en-US" sz="1600">
                <a:cs typeface="Arial" panose="020B0604020202020204" pitchFamily="34" charset="0"/>
              </a:rPr>
            </a:br>
            <a:r>
              <a:rPr lang="en-US" altLang="en-US" sz="1600">
                <a:cs typeface="Arial" panose="020B0604020202020204" pitchFamily="34" charset="0"/>
              </a:rPr>
              <a:t>blah blah </a:t>
            </a:r>
            <a:r>
              <a:rPr lang="en-US" altLang="en-US" sz="1600" b="1">
                <a:solidFill>
                  <a:srgbClr val="0000FF"/>
                </a:solidFill>
                <a:cs typeface="Arial" panose="020B0604020202020204" pitchFamily="34" charset="0"/>
              </a:rPr>
              <a:t>PENALIZE</a:t>
            </a:r>
            <a:r>
              <a:rPr lang="en-US" altLang="en-US" sz="1600">
                <a:cs typeface="Arial" panose="020B0604020202020204" pitchFamily="34" charset="0"/>
              </a:rPr>
              <a:t> blah blah </a:t>
            </a:r>
          </a:p>
        </p:txBody>
      </p:sp>
    </p:spTree>
    <p:extLst>
      <p:ext uri="{BB962C8B-B14F-4D97-AF65-F5344CB8AC3E}">
        <p14:creationId xmlns:p14="http://schemas.microsoft.com/office/powerpoint/2010/main" val="37558699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3810000" y="3077104"/>
            <a:ext cx="4928004" cy="1323439"/>
          </a:xfrm>
          <a:prstGeom prst="rect">
            <a:avLst/>
          </a:prstGeom>
          <a:noFill/>
        </p:spPr>
        <p:txBody>
          <a:bodyPr>
            <a:spAutoFit/>
          </a:bodyPr>
          <a:lstStyle/>
          <a:p>
            <a:pPr algn="ctr">
              <a:defRPr/>
            </a:pPr>
            <a:r>
              <a:rPr lang="en-US" sz="8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charset="0"/>
              </a:rPr>
              <a:t>Regroup!</a:t>
            </a:r>
          </a:p>
        </p:txBody>
      </p:sp>
      <p:sp>
        <p:nvSpPr>
          <p:cNvPr id="3" name="Rectangle 2"/>
          <p:cNvSpPr/>
          <p:nvPr/>
        </p:nvSpPr>
        <p:spPr>
          <a:xfrm rot="1719307">
            <a:off x="7432291" y="1227199"/>
            <a:ext cx="1845890" cy="1569660"/>
          </a:xfrm>
          <a:prstGeom prst="rect">
            <a:avLst/>
          </a:prstGeom>
          <a:no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Time out</a:t>
            </a:r>
          </a:p>
        </p:txBody>
      </p:sp>
      <p:sp>
        <p:nvSpPr>
          <p:cNvPr id="6" name="Rectangle 5"/>
          <p:cNvSpPr/>
          <p:nvPr/>
        </p:nvSpPr>
        <p:spPr>
          <a:xfrm rot="20363697">
            <a:off x="8250497" y="5151311"/>
            <a:ext cx="204389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00B050"/>
                </a:solidFill>
                <a:effectLst>
                  <a:outerShdw blurRad="76200" dist="50800" dir="5400000" algn="tl" rotWithShape="0">
                    <a:srgbClr val="000000">
                      <a:alpha val="65000"/>
                    </a:srgbClr>
                  </a:outerShdw>
                </a:effectLst>
                <a:latin typeface="Arial" charset="0"/>
              </a:rPr>
              <a:t>Chill!</a:t>
            </a:r>
          </a:p>
        </p:txBody>
      </p:sp>
      <p:sp>
        <p:nvSpPr>
          <p:cNvPr id="7" name="Rectangle 6"/>
          <p:cNvSpPr/>
          <p:nvPr/>
        </p:nvSpPr>
        <p:spPr>
          <a:xfrm rot="20476110">
            <a:off x="4407069" y="4889702"/>
            <a:ext cx="1809381" cy="1446550"/>
          </a:xfrm>
          <a:prstGeom prst="rect">
            <a:avLst/>
          </a:prstGeom>
          <a:noFill/>
        </p:spPr>
        <p:txBody>
          <a:bodyPr>
            <a:spAutoFit/>
          </a:bodyPr>
          <a:lstStyle/>
          <a:p>
            <a:pPr algn="ctr">
              <a:defRPr/>
            </a:pPr>
            <a:r>
              <a:rPr lang="en-US" sz="44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charset="0"/>
              </a:rPr>
              <a:t>Take five</a:t>
            </a:r>
          </a:p>
        </p:txBody>
      </p:sp>
      <p:sp>
        <p:nvSpPr>
          <p:cNvPr id="8" name="Rectangle 7"/>
          <p:cNvSpPr/>
          <p:nvPr/>
        </p:nvSpPr>
        <p:spPr>
          <a:xfrm rot="20238700">
            <a:off x="3823895" y="1349279"/>
            <a:ext cx="1597745" cy="1446550"/>
          </a:xfrm>
          <a:prstGeom prst="rect">
            <a:avLst/>
          </a:prstGeom>
          <a:noFill/>
        </p:spPr>
        <p:txBody>
          <a:bodyPr>
            <a:spAutoFit/>
          </a:bodyPr>
          <a:lstStyle/>
          <a:p>
            <a:pPr algn="ctr">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Hold on!</a:t>
            </a:r>
          </a:p>
        </p:txBody>
      </p:sp>
      <p:pic>
        <p:nvPicPr>
          <p:cNvPr id="901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1398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45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3581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94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3365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25" y="46370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658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505200" y="461964"/>
            <a:ext cx="7086600" cy="5634037"/>
          </a:xfrm>
        </p:spPr>
        <p:txBody>
          <a:bodyPr/>
          <a:lstStyle/>
          <a:p>
            <a:pPr marL="1588" indent="-1588">
              <a:buNone/>
              <a:defRPr/>
            </a:pPr>
            <a:r>
              <a:rPr lang="en-US" dirty="0" smtClean="0">
                <a:cs typeface="Arial" pitchFamily="34" charset="0"/>
              </a:rPr>
              <a:t>What are we suspending when we tell a student that s/he is not allowed to come to school?</a:t>
            </a:r>
          </a:p>
          <a:p>
            <a:pPr marL="457200" lvl="1" indent="-461963">
              <a:spcBef>
                <a:spcPts val="1200"/>
              </a:spcBef>
              <a:buFont typeface="Arial" pitchFamily="34" charset="0"/>
              <a:buChar char="•"/>
              <a:defRPr/>
            </a:pPr>
            <a:r>
              <a:rPr lang="en-US" sz="3200" dirty="0">
                <a:solidFill>
                  <a:srgbClr val="0000FF"/>
                </a:solidFill>
                <a:cs typeface="Arial" pitchFamily="34" charset="0"/>
              </a:rPr>
              <a:t>Academic learning (new and reinforcement)</a:t>
            </a:r>
          </a:p>
          <a:p>
            <a:pPr marL="457200" lvl="1" indent="-461963">
              <a:buFont typeface="Arial" pitchFamily="34" charset="0"/>
              <a:buChar char="•"/>
              <a:defRPr/>
            </a:pPr>
            <a:r>
              <a:rPr lang="en-US" sz="3200" dirty="0">
                <a:solidFill>
                  <a:srgbClr val="0000FF"/>
                </a:solidFill>
                <a:cs typeface="Arial" pitchFamily="34" charset="0"/>
              </a:rPr>
              <a:t>Connection to school community</a:t>
            </a:r>
          </a:p>
          <a:p>
            <a:pPr marL="457200" lvl="1" indent="-461963">
              <a:buFont typeface="Arial" pitchFamily="34" charset="0"/>
              <a:buChar char="•"/>
              <a:defRPr/>
            </a:pPr>
            <a:r>
              <a:rPr lang="en-US" sz="3200" dirty="0">
                <a:solidFill>
                  <a:srgbClr val="0000FF"/>
                </a:solidFill>
                <a:cs typeface="Arial" pitchFamily="34" charset="0"/>
              </a:rPr>
              <a:t>Safety from outside environment</a:t>
            </a:r>
          </a:p>
          <a:p>
            <a:pPr marL="457200" lvl="1" indent="-461963">
              <a:buFont typeface="Arial" pitchFamily="34" charset="0"/>
              <a:buChar char="•"/>
              <a:defRPr/>
            </a:pPr>
            <a:r>
              <a:rPr lang="en-US" sz="3200" dirty="0">
                <a:solidFill>
                  <a:srgbClr val="0000FF"/>
                </a:solidFill>
                <a:cs typeface="Arial" pitchFamily="34" charset="0"/>
              </a:rPr>
              <a:t>Access to the student for us to use our professional skills to help him (un)learn behaviors, as appropriate</a:t>
            </a:r>
          </a:p>
          <a:p>
            <a:pPr>
              <a:defRPr/>
            </a:pPr>
            <a:endParaRPr lang="en-US" sz="4000" dirty="0"/>
          </a:p>
        </p:txBody>
      </p:sp>
    </p:spTree>
    <p:extLst>
      <p:ext uri="{BB962C8B-B14F-4D97-AF65-F5344CB8AC3E}">
        <p14:creationId xmlns:p14="http://schemas.microsoft.com/office/powerpoint/2010/main" val="2979860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3733800" y="304800"/>
            <a:ext cx="6172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0054"/>
                </a:solidFill>
              </a:rPr>
              <a:t>Students might infer that either whatever is taught has so little value that missing lessons is not considered a serious problem, or that their own learning is not highly valued by school. </a:t>
            </a:r>
          </a:p>
        </p:txBody>
      </p:sp>
      <p:pic>
        <p:nvPicPr>
          <p:cNvPr id="92163" name="Picture 2"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714" y="4727576"/>
            <a:ext cx="213518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4" name="Group 1" descr="Teacher is at the chalkboard where he points at the words blah blah blah blah blah are written. Behind his back, a boy with his head bent down is walking away."/>
          <p:cNvGrpSpPr>
            <a:grpSpLocks/>
          </p:cNvGrpSpPr>
          <p:nvPr/>
        </p:nvGrpSpPr>
        <p:grpSpPr bwMode="auto">
          <a:xfrm>
            <a:off x="3657601" y="4791076"/>
            <a:ext cx="4354513" cy="1685925"/>
            <a:chOff x="2133600" y="4791075"/>
            <a:chExt cx="4354513" cy="1685925"/>
          </a:xfrm>
        </p:grpSpPr>
        <p:pic>
          <p:nvPicPr>
            <p:cNvPr id="92165" name="Picture 4" descr="MCj039668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10200" y="4876800"/>
              <a:ext cx="1077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7"/>
            <p:cNvSpPr txBox="1">
              <a:spLocks noChangeArrowheads="1"/>
            </p:cNvSpPr>
            <p:nvPr/>
          </p:nvSpPr>
          <p:spPr bwMode="auto">
            <a:xfrm>
              <a:off x="2133600" y="4791075"/>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54"/>
                  </a:solidFill>
                </a:rPr>
                <a:t>Blah blah blah blah blah blah blah blah …</a:t>
              </a:r>
            </a:p>
          </p:txBody>
        </p:sp>
      </p:grpSp>
    </p:spTree>
    <p:extLst>
      <p:ext uri="{BB962C8B-B14F-4D97-AF65-F5344CB8AC3E}">
        <p14:creationId xmlns:p14="http://schemas.microsoft.com/office/powerpoint/2010/main" val="202646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00400" y="390526"/>
            <a:ext cx="7467600" cy="2124075"/>
          </a:xfrm>
        </p:spPr>
        <p:txBody>
          <a:bodyPr/>
          <a:lstStyle/>
          <a:p>
            <a:pPr eaLnBrk="1" hangingPunct="1"/>
            <a:r>
              <a:rPr lang="en-US" altLang="en-US" sz="6000" b="1">
                <a:solidFill>
                  <a:srgbClr val="0000FF"/>
                </a:solidFill>
                <a:latin typeface="Maiandra GD" panose="020E0502030308020204" pitchFamily="34" charset="0"/>
              </a:rPr>
              <a:t>Suspension Can Be Counterproductive</a:t>
            </a:r>
          </a:p>
        </p:txBody>
      </p:sp>
      <p:sp>
        <p:nvSpPr>
          <p:cNvPr id="126979" name="Rectangle 3"/>
          <p:cNvSpPr>
            <a:spLocks noGrp="1" noChangeArrowheads="1"/>
          </p:cNvSpPr>
          <p:nvPr>
            <p:ph type="body" idx="1"/>
          </p:nvPr>
        </p:nvSpPr>
        <p:spPr>
          <a:xfrm>
            <a:off x="3328989" y="2789238"/>
            <a:ext cx="7210425" cy="2620962"/>
          </a:xfrm>
        </p:spPr>
        <p:txBody>
          <a:bodyPr>
            <a:normAutofit fontScale="92500"/>
          </a:bodyPr>
          <a:lstStyle/>
          <a:p>
            <a:pPr eaLnBrk="1" hangingPunct="1">
              <a:defRPr/>
            </a:pPr>
            <a:r>
              <a:rPr lang="en-US" sz="2800" dirty="0">
                <a:cs typeface="Arial" pitchFamily="34" charset="0"/>
              </a:rPr>
              <a:t>Worried about gangs?	    Send students out of school and into the streets.</a:t>
            </a:r>
          </a:p>
          <a:p>
            <a:pPr eaLnBrk="1" hangingPunct="1">
              <a:defRPr/>
            </a:pPr>
            <a:endParaRPr lang="en-US" sz="1800" dirty="0"/>
          </a:p>
          <a:p>
            <a:pPr eaLnBrk="1" hangingPunct="1">
              <a:defRPr/>
            </a:pPr>
            <a:r>
              <a:rPr lang="en-US" sz="2800" dirty="0">
                <a:cs typeface="Arial" pitchFamily="34" charset="0"/>
              </a:rPr>
              <a:t>Concerned about quality of home life as part of the cause of the problem?     Send students home to dysfunctional adults.</a:t>
            </a:r>
          </a:p>
        </p:txBody>
      </p:sp>
      <p:sp>
        <p:nvSpPr>
          <p:cNvPr id="94212" name="Rectangle 5"/>
          <p:cNvSpPr>
            <a:spLocks noChangeArrowheads="1"/>
          </p:cNvSpPr>
          <p:nvPr/>
        </p:nvSpPr>
        <p:spPr bwMode="auto">
          <a:xfrm>
            <a:off x="5546725" y="3246438"/>
            <a:ext cx="1107996" cy="292388"/>
          </a:xfrm>
          <a:prstGeom prst="rect">
            <a:avLst/>
          </a:prstGeom>
          <a:noFill/>
          <a:ln>
            <a:noFill/>
          </a:ln>
          <a:effectLst>
            <a:outerShdw dist="35921" dir="2700000" algn="ctr" rotWithShape="0">
              <a:srgbClr val="80808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54"/>
                </a:solidFill>
              </a:rPr>
              <a:t>	</a:t>
            </a:r>
          </a:p>
        </p:txBody>
      </p:sp>
    </p:spTree>
    <p:extLst>
      <p:ext uri="{BB962C8B-B14F-4D97-AF65-F5344CB8AC3E}">
        <p14:creationId xmlns:p14="http://schemas.microsoft.com/office/powerpoint/2010/main" val="144071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051" y="169863"/>
            <a:ext cx="6958013" cy="990600"/>
          </a:xfrm>
        </p:spPr>
        <p:txBody>
          <a:bodyPr>
            <a:normAutofit fontScale="90000"/>
          </a:bodyPr>
          <a:lstStyle/>
          <a:p>
            <a:pPr>
              <a:defRPr/>
            </a:pPr>
            <a:r>
              <a:rPr lang="en-US" sz="3100" dirty="0">
                <a:solidFill>
                  <a:schemeClr val="tx1"/>
                </a:solidFill>
                <a:latin typeface="Arial Rounded MT Bold" pitchFamily="34" charset="0"/>
              </a:rPr>
              <a:t>Local Control and Accountability Plan</a:t>
            </a:r>
            <a:endParaRPr lang="en-US" dirty="0">
              <a:solidFill>
                <a:schemeClr val="tx1"/>
              </a:solidFill>
              <a:latin typeface="Arial Rounded MT Bold" pitchFamily="34" charset="0"/>
            </a:endParaRPr>
          </a:p>
        </p:txBody>
      </p:sp>
      <p:graphicFrame>
        <p:nvGraphicFramePr>
          <p:cNvPr id="9" name="Content Placeholder 8"/>
          <p:cNvGraphicFramePr>
            <a:graphicFrameLocks noGrp="1"/>
          </p:cNvGraphicFramePr>
          <p:nvPr>
            <p:ph idx="1"/>
          </p:nvPr>
        </p:nvGraphicFramePr>
        <p:xfrm>
          <a:off x="3488983" y="2837543"/>
          <a:ext cx="682183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Rectangle 9"/>
          <p:cNvSpPr>
            <a:spLocks noChangeArrowheads="1"/>
          </p:cNvSpPr>
          <p:nvPr/>
        </p:nvSpPr>
        <p:spPr bwMode="auto">
          <a:xfrm>
            <a:off x="3352800" y="1752601"/>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The LCAP must include a description of annual goals to be achieved for state priorities and any local priorities must be identified.</a:t>
            </a:r>
          </a:p>
        </p:txBody>
      </p:sp>
      <p:sp>
        <p:nvSpPr>
          <p:cNvPr id="5" name="Title 1"/>
          <p:cNvSpPr txBox="1">
            <a:spLocks/>
          </p:cNvSpPr>
          <p:nvPr/>
        </p:nvSpPr>
        <p:spPr bwMode="auto">
          <a:xfrm>
            <a:off x="3352801" y="1081088"/>
            <a:ext cx="69580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sz="2400" b="1" dirty="0">
                <a:solidFill>
                  <a:schemeClr val="tx1"/>
                </a:solidFill>
                <a:latin typeface="+mn-lt"/>
              </a:rPr>
              <a:t>Priorities</a:t>
            </a:r>
          </a:p>
        </p:txBody>
      </p:sp>
    </p:spTree>
    <p:extLst>
      <p:ext uri="{BB962C8B-B14F-4D97-AF65-F5344CB8AC3E}">
        <p14:creationId xmlns:p14="http://schemas.microsoft.com/office/powerpoint/2010/main" val="325311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429000" y="152400"/>
            <a:ext cx="6858000" cy="990600"/>
          </a:xfrm>
        </p:spPr>
        <p:txBody>
          <a:bodyPr/>
          <a:lstStyle/>
          <a:p>
            <a:r>
              <a:rPr lang="en-US" altLang="en-US" smtClean="0">
                <a:solidFill>
                  <a:srgbClr val="0000FF"/>
                </a:solidFill>
              </a:rPr>
              <a:t>Externalizing the Problem</a:t>
            </a:r>
          </a:p>
        </p:txBody>
      </p:sp>
      <p:sp>
        <p:nvSpPr>
          <p:cNvPr id="96259" name="Content Placeholder 2"/>
          <p:cNvSpPr>
            <a:spLocks noGrp="1"/>
          </p:cNvSpPr>
          <p:nvPr>
            <p:ph idx="1"/>
          </p:nvPr>
        </p:nvSpPr>
        <p:spPr>
          <a:xfrm>
            <a:off x="3505200" y="1143000"/>
            <a:ext cx="6858000" cy="5181600"/>
          </a:xfrm>
        </p:spPr>
        <p:txBody>
          <a:bodyPr/>
          <a:lstStyle/>
          <a:p>
            <a:pPr>
              <a:spcAft>
                <a:spcPts val="600"/>
              </a:spcAft>
            </a:pPr>
            <a:r>
              <a:rPr lang="en-US" altLang="en-US" smtClean="0"/>
              <a:t>The Person is Not the Problem, the Problem is the Problem</a:t>
            </a:r>
          </a:p>
          <a:p>
            <a:pPr>
              <a:spcAft>
                <a:spcPts val="600"/>
              </a:spcAft>
            </a:pPr>
            <a:r>
              <a:rPr lang="en-US" altLang="en-US" smtClean="0"/>
              <a:t>Student is Recognized as Inherently “Good”</a:t>
            </a:r>
          </a:p>
          <a:p>
            <a:pPr>
              <a:spcAft>
                <a:spcPts val="600"/>
              </a:spcAft>
            </a:pPr>
            <a:r>
              <a:rPr lang="en-US" altLang="en-US" smtClean="0"/>
              <a:t>Student’s Behavior was “Not Good”</a:t>
            </a:r>
          </a:p>
          <a:p>
            <a:pPr>
              <a:spcAft>
                <a:spcPts val="600"/>
              </a:spcAft>
            </a:pPr>
            <a:r>
              <a:rPr lang="en-US" altLang="en-US" smtClean="0"/>
              <a:t>How </a:t>
            </a:r>
            <a:r>
              <a:rPr lang="en-US" altLang="en-US" smtClean="0">
                <a:solidFill>
                  <a:srgbClr val="FF0000"/>
                </a:solidFill>
              </a:rPr>
              <a:t>can</a:t>
            </a:r>
            <a:r>
              <a:rPr lang="en-US" altLang="en-US" smtClean="0"/>
              <a:t> the Community Support the Student in Aligning </a:t>
            </a:r>
            <a:r>
              <a:rPr lang="en-US" altLang="en-US" smtClean="0">
                <a:solidFill>
                  <a:srgbClr val="FF0000"/>
                </a:solidFill>
              </a:rPr>
              <a:t>their</a:t>
            </a:r>
            <a:r>
              <a:rPr lang="en-US" altLang="en-US" smtClean="0"/>
              <a:t> </a:t>
            </a:r>
            <a:r>
              <a:rPr lang="en-US" altLang="en-US" i="1" smtClean="0"/>
              <a:t>Behavior</a:t>
            </a:r>
            <a:r>
              <a:rPr lang="en-US" altLang="en-US" smtClean="0"/>
              <a:t> with </a:t>
            </a:r>
            <a:r>
              <a:rPr lang="en-US" altLang="en-US" smtClean="0">
                <a:solidFill>
                  <a:srgbClr val="FF0000"/>
                </a:solidFill>
              </a:rPr>
              <a:t>their </a:t>
            </a:r>
            <a:r>
              <a:rPr lang="en-US" altLang="en-US" i="1" smtClean="0"/>
              <a:t>True Self</a:t>
            </a:r>
            <a:r>
              <a:rPr lang="en-US" altLang="en-US" smtClean="0"/>
              <a:t> ?</a:t>
            </a:r>
            <a:endParaRPr lang="en-US" altLang="en-US" i="1" smtClean="0"/>
          </a:p>
        </p:txBody>
      </p:sp>
      <p:pic>
        <p:nvPicPr>
          <p:cNvPr id="96260" name="Picture 4" descr="care tea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01525" y="2362201"/>
            <a:ext cx="14128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9935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0" y="3176"/>
          <a:ext cx="7620000" cy="6854825"/>
        </p:xfrm>
        <a:graphic>
          <a:graphicData uri="http://schemas.openxmlformats.org/drawingml/2006/table">
            <a:tbl>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80703">
                <a:tc>
                  <a:txBody>
                    <a:bodyPr/>
                    <a:lstStyle/>
                    <a:p>
                      <a:pPr marL="0" marR="0" algn="ctr">
                        <a:spcBef>
                          <a:spcPts val="1200"/>
                        </a:spcBef>
                        <a:spcAft>
                          <a:spcPts val="1200"/>
                        </a:spcAft>
                      </a:pPr>
                      <a:r>
                        <a:rPr lang="en-US" sz="2400" dirty="0">
                          <a:solidFill>
                            <a:srgbClr val="0000FF"/>
                          </a:solidFill>
                          <a:latin typeface="Arial"/>
                          <a:ea typeface="Calibri"/>
                          <a:cs typeface="Times New Roman"/>
                        </a:rPr>
                        <a:t>Traditional Approach</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1200"/>
                        </a:spcBef>
                        <a:spcAft>
                          <a:spcPts val="1200"/>
                        </a:spcAft>
                      </a:pPr>
                      <a:r>
                        <a:rPr lang="en-US" sz="2400" dirty="0">
                          <a:solidFill>
                            <a:srgbClr val="0000FF"/>
                          </a:solidFill>
                          <a:latin typeface="Arial"/>
                          <a:ea typeface="Calibri"/>
                          <a:cs typeface="Times New Roman"/>
                        </a:rPr>
                        <a:t>Restorative Approach</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9897">
                <a:tc>
                  <a:txBody>
                    <a:bodyPr/>
                    <a:lstStyle/>
                    <a:p>
                      <a:pPr marL="0" marR="0">
                        <a:spcBef>
                          <a:spcPts val="600"/>
                        </a:spcBef>
                        <a:spcAft>
                          <a:spcPts val="600"/>
                        </a:spcAft>
                      </a:pPr>
                      <a:r>
                        <a:rPr lang="en-US" sz="2400" dirty="0">
                          <a:latin typeface="Arial"/>
                          <a:ea typeface="Calibri"/>
                          <a:cs typeface="Times New Roman"/>
                        </a:rPr>
                        <a:t>School rules are broken.</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600"/>
                        </a:spcAft>
                      </a:pPr>
                      <a:r>
                        <a:rPr lang="en-US" sz="2400" dirty="0">
                          <a:latin typeface="Arial"/>
                          <a:ea typeface="Calibri"/>
                          <a:cs typeface="Times New Roman"/>
                        </a:rPr>
                        <a:t>People and relationships and harmed.</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9897">
                <a:tc>
                  <a:txBody>
                    <a:bodyPr/>
                    <a:lstStyle/>
                    <a:p>
                      <a:pPr marL="0" marR="0">
                        <a:spcBef>
                          <a:spcPts val="600"/>
                        </a:spcBef>
                        <a:spcAft>
                          <a:spcPts val="600"/>
                        </a:spcAft>
                      </a:pPr>
                      <a:r>
                        <a:rPr lang="en-US" sz="2400" dirty="0">
                          <a:latin typeface="Arial"/>
                          <a:ea typeface="Calibri"/>
                          <a:cs typeface="Times New Roman"/>
                        </a:rPr>
                        <a:t>Justice focuses on establishing guilt.</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600"/>
                        </a:spcAft>
                      </a:pPr>
                      <a:r>
                        <a:rPr lang="en-US" sz="2400" dirty="0">
                          <a:latin typeface="Arial"/>
                          <a:ea typeface="Calibri"/>
                          <a:cs typeface="Times New Roman"/>
                        </a:rPr>
                        <a:t>Justice identifies needs and responsibility.</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24845">
                <a:tc>
                  <a:txBody>
                    <a:bodyPr/>
                    <a:lstStyle/>
                    <a:p>
                      <a:pPr marL="0" marR="0">
                        <a:spcBef>
                          <a:spcPts val="600"/>
                        </a:spcBef>
                        <a:spcAft>
                          <a:spcPts val="600"/>
                        </a:spcAft>
                      </a:pPr>
                      <a:r>
                        <a:rPr lang="en-US" sz="2400" dirty="0">
                          <a:latin typeface="Arial"/>
                          <a:ea typeface="Calibri"/>
                          <a:cs typeface="Times New Roman"/>
                        </a:rPr>
                        <a:t>Accountability = punishment.</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600"/>
                        </a:spcAft>
                      </a:pPr>
                      <a:r>
                        <a:rPr lang="en-US" sz="2400" dirty="0">
                          <a:latin typeface="Arial"/>
                          <a:ea typeface="Calibri"/>
                          <a:cs typeface="Times New Roman"/>
                        </a:rPr>
                        <a:t>Accountability = understanding impact and repairing harm.</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24845">
                <a:tc>
                  <a:txBody>
                    <a:bodyPr/>
                    <a:lstStyle/>
                    <a:p>
                      <a:pPr marL="0" marR="0">
                        <a:spcBef>
                          <a:spcPts val="600"/>
                        </a:spcBef>
                        <a:spcAft>
                          <a:spcPts val="600"/>
                        </a:spcAft>
                      </a:pPr>
                      <a:r>
                        <a:rPr lang="en-US" sz="2400" dirty="0">
                          <a:latin typeface="Arial"/>
                          <a:ea typeface="Calibri"/>
                          <a:cs typeface="Times New Roman"/>
                        </a:rPr>
                        <a:t>Justice directed at the offender; the victim is ignored.</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600"/>
                        </a:spcAft>
                      </a:pPr>
                      <a:r>
                        <a:rPr lang="en-US" sz="2400" dirty="0">
                          <a:latin typeface="Arial"/>
                          <a:ea typeface="Calibri"/>
                          <a:cs typeface="Times New Roman"/>
                        </a:rPr>
                        <a:t>Offender, victim, and school all have direct roles in the justice process.</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99793">
                <a:tc>
                  <a:txBody>
                    <a:bodyPr/>
                    <a:lstStyle/>
                    <a:p>
                      <a:pPr marL="0" marR="0">
                        <a:spcBef>
                          <a:spcPts val="600"/>
                        </a:spcBef>
                        <a:spcAft>
                          <a:spcPts val="600"/>
                        </a:spcAft>
                      </a:pPr>
                      <a:r>
                        <a:rPr lang="en-US" sz="2400" dirty="0">
                          <a:latin typeface="Arial"/>
                          <a:ea typeface="Calibri"/>
                          <a:cs typeface="Times New Roman"/>
                        </a:rPr>
                        <a:t>Rules and intent outweigh whether outcome is positive or negative.</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600"/>
                        </a:spcAft>
                      </a:pPr>
                      <a:r>
                        <a:rPr lang="en-US" sz="2400" dirty="0">
                          <a:latin typeface="Arial"/>
                          <a:ea typeface="Calibri"/>
                          <a:cs typeface="Times New Roman"/>
                        </a:rPr>
                        <a:t>Offender is responsible for harmful behavior, repairing harm, and working towards positive outcomes.</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24845">
                <a:tc>
                  <a:txBody>
                    <a:bodyPr/>
                    <a:lstStyle/>
                    <a:p>
                      <a:pPr marL="0" marR="0">
                        <a:spcBef>
                          <a:spcPts val="600"/>
                        </a:spcBef>
                        <a:spcAft>
                          <a:spcPts val="600"/>
                        </a:spcAft>
                      </a:pPr>
                      <a:r>
                        <a:rPr lang="en-US" sz="2400" dirty="0">
                          <a:latin typeface="Arial"/>
                          <a:ea typeface="Calibri"/>
                          <a:cs typeface="Times New Roman"/>
                        </a:rPr>
                        <a:t>Limited opportunity for expressing remorse or making amends.</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600"/>
                        </a:spcAft>
                      </a:pPr>
                      <a:r>
                        <a:rPr lang="en-US" sz="2400" dirty="0">
                          <a:latin typeface="Arial"/>
                          <a:ea typeface="Calibri"/>
                          <a:cs typeface="Times New Roman"/>
                        </a:rPr>
                        <a:t>Opportunity given to make amends and express remorse.</a:t>
                      </a: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014714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429000" y="152400"/>
            <a:ext cx="6858000" cy="990600"/>
          </a:xfrm>
        </p:spPr>
        <p:txBody>
          <a:bodyPr/>
          <a:lstStyle/>
          <a:p>
            <a:r>
              <a:rPr lang="en-US" altLang="en-US" smtClean="0">
                <a:solidFill>
                  <a:srgbClr val="0000FF"/>
                </a:solidFill>
              </a:rPr>
              <a:t>Externalizing the Problem</a:t>
            </a:r>
          </a:p>
        </p:txBody>
      </p:sp>
      <p:grpSp>
        <p:nvGrpSpPr>
          <p:cNvPr id="99331" name="Group 2" descr="Two chairs, one labeled &quot;You&quot; and one labeled &quot;Me&quot; are next to each other. Across from them is a third chair labeled &quot;The Problem&quot;."/>
          <p:cNvGrpSpPr>
            <a:grpSpLocks/>
          </p:cNvGrpSpPr>
          <p:nvPr/>
        </p:nvGrpSpPr>
        <p:grpSpPr bwMode="auto">
          <a:xfrm>
            <a:off x="3959226" y="1308100"/>
            <a:ext cx="5337175" cy="5448300"/>
            <a:chOff x="2435340" y="1308100"/>
            <a:chExt cx="5337060" cy="5448418"/>
          </a:xfrm>
        </p:grpSpPr>
        <p:pic>
          <p:nvPicPr>
            <p:cNvPr id="99332" name="Picture 3" descr="C:\Users\dsackhei\AppData\Local\Microsoft\Windows\Temporary Internet Files\Content.IE5\ESOYJX5W\MC9003838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70100"/>
              <a:ext cx="1981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3" descr="C:\Users\dsackhei\AppData\Local\Microsoft\Windows\Temporary Internet Files\Content.IE5\ESOYJX5W\MC9003838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308100"/>
              <a:ext cx="1981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noChangeAspect="1"/>
            </p:cNvGrpSpPr>
            <p:nvPr/>
          </p:nvGrpSpPr>
          <p:grpSpPr bwMode="auto">
            <a:xfrm>
              <a:off x="2435340" y="3507412"/>
              <a:ext cx="2292403" cy="3249106"/>
              <a:chOff x="1344" y="2408"/>
              <a:chExt cx="1119" cy="1586"/>
            </a:xfrm>
            <a:scene3d>
              <a:camera prst="orthographicFront">
                <a:rot lat="0" lon="10799999" rev="1200000"/>
              </a:camera>
              <a:lightRig rig="threePt" dir="t"/>
            </a:scene3d>
          </p:grpSpPr>
          <p:sp>
            <p:nvSpPr>
              <p:cNvPr id="4" name="AutoShape 5"/>
              <p:cNvSpPr>
                <a:spLocks noChangeAspect="1" noChangeArrowheads="1" noTextEdit="1"/>
              </p:cNvSpPr>
              <p:nvPr/>
            </p:nvSpPr>
            <p:spPr bwMode="auto">
              <a:xfrm>
                <a:off x="1344" y="2408"/>
                <a:ext cx="1119" cy="1586"/>
              </a:xfrm>
              <a:prstGeom prst="rect">
                <a:avLst/>
              </a:prstGeom>
              <a:noFill/>
              <a:ln>
                <a:noFill/>
              </a:ln>
              <a:extLst/>
            </p:spPr>
            <p:txBody>
              <a:bodyPr/>
              <a:lstStyle/>
              <a:p>
                <a:pPr eaLnBrk="1" hangingPunct="1">
                  <a:defRPr/>
                </a:pPr>
                <a:endParaRPr lang="en-US">
                  <a:latin typeface="Arial" charset="0"/>
                  <a:cs typeface="+mn-cs"/>
                </a:endParaRPr>
              </a:p>
            </p:txBody>
          </p:sp>
          <p:sp>
            <p:nvSpPr>
              <p:cNvPr id="5" name="Freeform 7"/>
              <p:cNvSpPr>
                <a:spLocks/>
              </p:cNvSpPr>
              <p:nvPr/>
            </p:nvSpPr>
            <p:spPr bwMode="auto">
              <a:xfrm>
                <a:off x="1468" y="3353"/>
                <a:ext cx="114" cy="445"/>
              </a:xfrm>
              <a:custGeom>
                <a:avLst/>
                <a:gdLst>
                  <a:gd name="T0" fmla="*/ 59 w 114"/>
                  <a:gd name="T1" fmla="*/ 5 h 445"/>
                  <a:gd name="T2" fmla="*/ 39 w 114"/>
                  <a:gd name="T3" fmla="*/ 0 h 445"/>
                  <a:gd name="T4" fmla="*/ 25 w 114"/>
                  <a:gd name="T5" fmla="*/ 3 h 445"/>
                  <a:gd name="T6" fmla="*/ 14 w 114"/>
                  <a:gd name="T7" fmla="*/ 13 h 445"/>
                  <a:gd name="T8" fmla="*/ 8 w 114"/>
                  <a:gd name="T9" fmla="*/ 25 h 445"/>
                  <a:gd name="T10" fmla="*/ 5 w 114"/>
                  <a:gd name="T11" fmla="*/ 42 h 445"/>
                  <a:gd name="T12" fmla="*/ 3 w 114"/>
                  <a:gd name="T13" fmla="*/ 59 h 445"/>
                  <a:gd name="T14" fmla="*/ 2 w 114"/>
                  <a:gd name="T15" fmla="*/ 78 h 445"/>
                  <a:gd name="T16" fmla="*/ 2 w 114"/>
                  <a:gd name="T17" fmla="*/ 94 h 445"/>
                  <a:gd name="T18" fmla="*/ 0 w 114"/>
                  <a:gd name="T19" fmla="*/ 151 h 445"/>
                  <a:gd name="T20" fmla="*/ 0 w 114"/>
                  <a:gd name="T21" fmla="*/ 198 h 445"/>
                  <a:gd name="T22" fmla="*/ 0 w 114"/>
                  <a:gd name="T23" fmla="*/ 245 h 445"/>
                  <a:gd name="T24" fmla="*/ 0 w 114"/>
                  <a:gd name="T25" fmla="*/ 302 h 445"/>
                  <a:gd name="T26" fmla="*/ 0 w 114"/>
                  <a:gd name="T27" fmla="*/ 338 h 445"/>
                  <a:gd name="T28" fmla="*/ 0 w 114"/>
                  <a:gd name="T29" fmla="*/ 375 h 445"/>
                  <a:gd name="T30" fmla="*/ 7 w 114"/>
                  <a:gd name="T31" fmla="*/ 411 h 445"/>
                  <a:gd name="T32" fmla="*/ 22 w 114"/>
                  <a:gd name="T33" fmla="*/ 444 h 445"/>
                  <a:gd name="T34" fmla="*/ 59 w 114"/>
                  <a:gd name="T35" fmla="*/ 445 h 445"/>
                  <a:gd name="T36" fmla="*/ 86 w 114"/>
                  <a:gd name="T37" fmla="*/ 422 h 445"/>
                  <a:gd name="T38" fmla="*/ 101 w 114"/>
                  <a:gd name="T39" fmla="*/ 381 h 445"/>
                  <a:gd name="T40" fmla="*/ 111 w 114"/>
                  <a:gd name="T41" fmla="*/ 328 h 445"/>
                  <a:gd name="T42" fmla="*/ 114 w 114"/>
                  <a:gd name="T43" fmla="*/ 271 h 445"/>
                  <a:gd name="T44" fmla="*/ 112 w 114"/>
                  <a:gd name="T45" fmla="*/ 215 h 445"/>
                  <a:gd name="T46" fmla="*/ 111 w 114"/>
                  <a:gd name="T47" fmla="*/ 167 h 445"/>
                  <a:gd name="T48" fmla="*/ 111 w 114"/>
                  <a:gd name="T49" fmla="*/ 133 h 445"/>
                  <a:gd name="T50" fmla="*/ 112 w 114"/>
                  <a:gd name="T51" fmla="*/ 114 h 445"/>
                  <a:gd name="T52" fmla="*/ 112 w 114"/>
                  <a:gd name="T53" fmla="*/ 95 h 445"/>
                  <a:gd name="T54" fmla="*/ 112 w 114"/>
                  <a:gd name="T55" fmla="*/ 78 h 445"/>
                  <a:gd name="T56" fmla="*/ 109 w 114"/>
                  <a:gd name="T57" fmla="*/ 59 h 445"/>
                  <a:gd name="T58" fmla="*/ 103 w 114"/>
                  <a:gd name="T59" fmla="*/ 42 h 445"/>
                  <a:gd name="T60" fmla="*/ 94 w 114"/>
                  <a:gd name="T61" fmla="*/ 27 h 445"/>
                  <a:gd name="T62" fmla="*/ 80 w 114"/>
                  <a:gd name="T63" fmla="*/ 14 h 445"/>
                  <a:gd name="T64" fmla="*/ 59 w 114"/>
                  <a:gd name="T65" fmla="*/ 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445">
                    <a:moveTo>
                      <a:pt x="59" y="5"/>
                    </a:moveTo>
                    <a:lnTo>
                      <a:pt x="39" y="0"/>
                    </a:lnTo>
                    <a:lnTo>
                      <a:pt x="25" y="3"/>
                    </a:lnTo>
                    <a:lnTo>
                      <a:pt x="14" y="13"/>
                    </a:lnTo>
                    <a:lnTo>
                      <a:pt x="8" y="25"/>
                    </a:lnTo>
                    <a:lnTo>
                      <a:pt x="5" y="42"/>
                    </a:lnTo>
                    <a:lnTo>
                      <a:pt x="3" y="59"/>
                    </a:lnTo>
                    <a:lnTo>
                      <a:pt x="2" y="78"/>
                    </a:lnTo>
                    <a:lnTo>
                      <a:pt x="2" y="94"/>
                    </a:lnTo>
                    <a:lnTo>
                      <a:pt x="0" y="151"/>
                    </a:lnTo>
                    <a:lnTo>
                      <a:pt x="0" y="198"/>
                    </a:lnTo>
                    <a:lnTo>
                      <a:pt x="0" y="245"/>
                    </a:lnTo>
                    <a:lnTo>
                      <a:pt x="0" y="302"/>
                    </a:lnTo>
                    <a:lnTo>
                      <a:pt x="0" y="338"/>
                    </a:lnTo>
                    <a:lnTo>
                      <a:pt x="0" y="375"/>
                    </a:lnTo>
                    <a:lnTo>
                      <a:pt x="7" y="411"/>
                    </a:lnTo>
                    <a:lnTo>
                      <a:pt x="22" y="444"/>
                    </a:lnTo>
                    <a:lnTo>
                      <a:pt x="59" y="445"/>
                    </a:lnTo>
                    <a:lnTo>
                      <a:pt x="86" y="422"/>
                    </a:lnTo>
                    <a:lnTo>
                      <a:pt x="101" y="381"/>
                    </a:lnTo>
                    <a:lnTo>
                      <a:pt x="111" y="328"/>
                    </a:lnTo>
                    <a:lnTo>
                      <a:pt x="114" y="271"/>
                    </a:lnTo>
                    <a:lnTo>
                      <a:pt x="112" y="215"/>
                    </a:lnTo>
                    <a:lnTo>
                      <a:pt x="111" y="167"/>
                    </a:lnTo>
                    <a:lnTo>
                      <a:pt x="111" y="133"/>
                    </a:lnTo>
                    <a:lnTo>
                      <a:pt x="112" y="114"/>
                    </a:lnTo>
                    <a:lnTo>
                      <a:pt x="112" y="95"/>
                    </a:lnTo>
                    <a:lnTo>
                      <a:pt x="112" y="78"/>
                    </a:lnTo>
                    <a:lnTo>
                      <a:pt x="109" y="59"/>
                    </a:lnTo>
                    <a:lnTo>
                      <a:pt x="103" y="42"/>
                    </a:lnTo>
                    <a:lnTo>
                      <a:pt x="94" y="27"/>
                    </a:lnTo>
                    <a:lnTo>
                      <a:pt x="80" y="14"/>
                    </a:lnTo>
                    <a:lnTo>
                      <a:pt x="59" y="5"/>
                    </a:lnTo>
                    <a:close/>
                  </a:path>
                </a:pathLst>
              </a:custGeom>
              <a:solidFill>
                <a:srgbClr val="999900"/>
              </a:solidFill>
              <a:ln>
                <a:noFill/>
              </a:ln>
              <a:extLst/>
            </p:spPr>
            <p:txBody>
              <a:bodyPr/>
              <a:lstStyle/>
              <a:p>
                <a:pPr eaLnBrk="1" hangingPunct="1">
                  <a:defRPr/>
                </a:pPr>
                <a:endParaRPr lang="en-US">
                  <a:latin typeface="Arial" charset="0"/>
                  <a:cs typeface="+mn-cs"/>
                </a:endParaRPr>
              </a:p>
            </p:txBody>
          </p:sp>
          <p:sp>
            <p:nvSpPr>
              <p:cNvPr id="6" name="Freeform 8"/>
              <p:cNvSpPr>
                <a:spLocks/>
              </p:cNvSpPr>
              <p:nvPr/>
            </p:nvSpPr>
            <p:spPr bwMode="auto">
              <a:xfrm>
                <a:off x="1949" y="3484"/>
                <a:ext cx="107" cy="490"/>
              </a:xfrm>
              <a:custGeom>
                <a:avLst/>
                <a:gdLst>
                  <a:gd name="T0" fmla="*/ 7 w 107"/>
                  <a:gd name="T1" fmla="*/ 333 h 490"/>
                  <a:gd name="T2" fmla="*/ 7 w 107"/>
                  <a:gd name="T3" fmla="*/ 351 h 490"/>
                  <a:gd name="T4" fmla="*/ 7 w 107"/>
                  <a:gd name="T5" fmla="*/ 372 h 490"/>
                  <a:gd name="T6" fmla="*/ 6 w 107"/>
                  <a:gd name="T7" fmla="*/ 395 h 490"/>
                  <a:gd name="T8" fmla="*/ 7 w 107"/>
                  <a:gd name="T9" fmla="*/ 418 h 490"/>
                  <a:gd name="T10" fmla="*/ 9 w 107"/>
                  <a:gd name="T11" fmla="*/ 442 h 490"/>
                  <a:gd name="T12" fmla="*/ 15 w 107"/>
                  <a:gd name="T13" fmla="*/ 462 h 490"/>
                  <a:gd name="T14" fmla="*/ 26 w 107"/>
                  <a:gd name="T15" fmla="*/ 477 h 490"/>
                  <a:gd name="T16" fmla="*/ 43 w 107"/>
                  <a:gd name="T17" fmla="*/ 487 h 490"/>
                  <a:gd name="T18" fmla="*/ 66 w 107"/>
                  <a:gd name="T19" fmla="*/ 490 h 490"/>
                  <a:gd name="T20" fmla="*/ 83 w 107"/>
                  <a:gd name="T21" fmla="*/ 482 h 490"/>
                  <a:gd name="T22" fmla="*/ 94 w 107"/>
                  <a:gd name="T23" fmla="*/ 465 h 490"/>
                  <a:gd name="T24" fmla="*/ 102 w 107"/>
                  <a:gd name="T25" fmla="*/ 445 h 490"/>
                  <a:gd name="T26" fmla="*/ 107 w 107"/>
                  <a:gd name="T27" fmla="*/ 420 h 490"/>
                  <a:gd name="T28" fmla="*/ 107 w 107"/>
                  <a:gd name="T29" fmla="*/ 395 h 490"/>
                  <a:gd name="T30" fmla="*/ 107 w 107"/>
                  <a:gd name="T31" fmla="*/ 373 h 490"/>
                  <a:gd name="T32" fmla="*/ 107 w 107"/>
                  <a:gd name="T33" fmla="*/ 356 h 490"/>
                  <a:gd name="T34" fmla="*/ 107 w 107"/>
                  <a:gd name="T35" fmla="*/ 281 h 490"/>
                  <a:gd name="T36" fmla="*/ 105 w 107"/>
                  <a:gd name="T37" fmla="*/ 185 h 490"/>
                  <a:gd name="T38" fmla="*/ 102 w 107"/>
                  <a:gd name="T39" fmla="*/ 89 h 490"/>
                  <a:gd name="T40" fmla="*/ 90 w 107"/>
                  <a:gd name="T41" fmla="*/ 16 h 490"/>
                  <a:gd name="T42" fmla="*/ 85 w 107"/>
                  <a:gd name="T43" fmla="*/ 6 h 490"/>
                  <a:gd name="T44" fmla="*/ 80 w 107"/>
                  <a:gd name="T45" fmla="*/ 2 h 490"/>
                  <a:gd name="T46" fmla="*/ 74 w 107"/>
                  <a:gd name="T47" fmla="*/ 0 h 490"/>
                  <a:gd name="T48" fmla="*/ 66 w 107"/>
                  <a:gd name="T49" fmla="*/ 0 h 490"/>
                  <a:gd name="T50" fmla="*/ 59 w 107"/>
                  <a:gd name="T51" fmla="*/ 3 h 490"/>
                  <a:gd name="T52" fmla="*/ 48 w 107"/>
                  <a:gd name="T53" fmla="*/ 5 h 490"/>
                  <a:gd name="T54" fmla="*/ 34 w 107"/>
                  <a:gd name="T55" fmla="*/ 6 h 490"/>
                  <a:gd name="T56" fmla="*/ 20 w 107"/>
                  <a:gd name="T57" fmla="*/ 8 h 490"/>
                  <a:gd name="T58" fmla="*/ 3 w 107"/>
                  <a:gd name="T59" fmla="*/ 51 h 490"/>
                  <a:gd name="T60" fmla="*/ 0 w 107"/>
                  <a:gd name="T61" fmla="*/ 151 h 490"/>
                  <a:gd name="T62" fmla="*/ 3 w 107"/>
                  <a:gd name="T63" fmla="*/ 260 h 490"/>
                  <a:gd name="T64" fmla="*/ 7 w 107"/>
                  <a:gd name="T65" fmla="*/ 33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90">
                    <a:moveTo>
                      <a:pt x="7" y="333"/>
                    </a:moveTo>
                    <a:lnTo>
                      <a:pt x="7" y="351"/>
                    </a:lnTo>
                    <a:lnTo>
                      <a:pt x="7" y="372"/>
                    </a:lnTo>
                    <a:lnTo>
                      <a:pt x="6" y="395"/>
                    </a:lnTo>
                    <a:lnTo>
                      <a:pt x="7" y="418"/>
                    </a:lnTo>
                    <a:lnTo>
                      <a:pt x="9" y="442"/>
                    </a:lnTo>
                    <a:lnTo>
                      <a:pt x="15" y="462"/>
                    </a:lnTo>
                    <a:lnTo>
                      <a:pt x="26" y="477"/>
                    </a:lnTo>
                    <a:lnTo>
                      <a:pt x="43" y="487"/>
                    </a:lnTo>
                    <a:lnTo>
                      <a:pt x="66" y="490"/>
                    </a:lnTo>
                    <a:lnTo>
                      <a:pt x="83" y="482"/>
                    </a:lnTo>
                    <a:lnTo>
                      <a:pt x="94" y="465"/>
                    </a:lnTo>
                    <a:lnTo>
                      <a:pt x="102" y="445"/>
                    </a:lnTo>
                    <a:lnTo>
                      <a:pt x="107" y="420"/>
                    </a:lnTo>
                    <a:lnTo>
                      <a:pt x="107" y="395"/>
                    </a:lnTo>
                    <a:lnTo>
                      <a:pt x="107" y="373"/>
                    </a:lnTo>
                    <a:lnTo>
                      <a:pt x="107" y="356"/>
                    </a:lnTo>
                    <a:lnTo>
                      <a:pt x="107" y="281"/>
                    </a:lnTo>
                    <a:lnTo>
                      <a:pt x="105" y="185"/>
                    </a:lnTo>
                    <a:lnTo>
                      <a:pt x="102" y="89"/>
                    </a:lnTo>
                    <a:lnTo>
                      <a:pt x="90" y="16"/>
                    </a:lnTo>
                    <a:lnTo>
                      <a:pt x="85" y="6"/>
                    </a:lnTo>
                    <a:lnTo>
                      <a:pt x="80" y="2"/>
                    </a:lnTo>
                    <a:lnTo>
                      <a:pt x="74" y="0"/>
                    </a:lnTo>
                    <a:lnTo>
                      <a:pt x="66" y="0"/>
                    </a:lnTo>
                    <a:lnTo>
                      <a:pt x="59" y="3"/>
                    </a:lnTo>
                    <a:lnTo>
                      <a:pt x="48" y="5"/>
                    </a:lnTo>
                    <a:lnTo>
                      <a:pt x="34" y="6"/>
                    </a:lnTo>
                    <a:lnTo>
                      <a:pt x="20" y="8"/>
                    </a:lnTo>
                    <a:lnTo>
                      <a:pt x="3" y="51"/>
                    </a:lnTo>
                    <a:lnTo>
                      <a:pt x="0" y="151"/>
                    </a:lnTo>
                    <a:lnTo>
                      <a:pt x="3" y="260"/>
                    </a:lnTo>
                    <a:lnTo>
                      <a:pt x="7" y="333"/>
                    </a:lnTo>
                    <a:close/>
                  </a:path>
                </a:pathLst>
              </a:custGeom>
              <a:solidFill>
                <a:srgbClr val="999900"/>
              </a:solidFill>
              <a:ln>
                <a:noFill/>
              </a:ln>
              <a:extLst/>
            </p:spPr>
            <p:txBody>
              <a:bodyPr/>
              <a:lstStyle/>
              <a:p>
                <a:pPr eaLnBrk="1" hangingPunct="1">
                  <a:defRPr/>
                </a:pPr>
                <a:endParaRPr lang="en-US">
                  <a:latin typeface="Arial" charset="0"/>
                  <a:cs typeface="+mn-cs"/>
                </a:endParaRPr>
              </a:p>
            </p:txBody>
          </p:sp>
          <p:sp>
            <p:nvSpPr>
              <p:cNvPr id="7" name="Freeform 9"/>
              <p:cNvSpPr>
                <a:spLocks/>
              </p:cNvSpPr>
              <p:nvPr/>
            </p:nvSpPr>
            <p:spPr bwMode="auto">
              <a:xfrm>
                <a:off x="1854" y="2408"/>
                <a:ext cx="604" cy="1342"/>
              </a:xfrm>
              <a:custGeom>
                <a:avLst/>
                <a:gdLst>
                  <a:gd name="T0" fmla="*/ 68 w 604"/>
                  <a:gd name="T1" fmla="*/ 8 h 1342"/>
                  <a:gd name="T2" fmla="*/ 126 w 604"/>
                  <a:gd name="T3" fmla="*/ 23 h 1342"/>
                  <a:gd name="T4" fmla="*/ 182 w 604"/>
                  <a:gd name="T5" fmla="*/ 34 h 1342"/>
                  <a:gd name="T6" fmla="*/ 238 w 604"/>
                  <a:gd name="T7" fmla="*/ 45 h 1342"/>
                  <a:gd name="T8" fmla="*/ 294 w 604"/>
                  <a:gd name="T9" fmla="*/ 54 h 1342"/>
                  <a:gd name="T10" fmla="*/ 348 w 604"/>
                  <a:gd name="T11" fmla="*/ 64 h 1342"/>
                  <a:gd name="T12" fmla="*/ 404 w 604"/>
                  <a:gd name="T13" fmla="*/ 75 h 1342"/>
                  <a:gd name="T14" fmla="*/ 460 w 604"/>
                  <a:gd name="T15" fmla="*/ 87 h 1342"/>
                  <a:gd name="T16" fmla="*/ 510 w 604"/>
                  <a:gd name="T17" fmla="*/ 103 h 1342"/>
                  <a:gd name="T18" fmla="*/ 550 w 604"/>
                  <a:gd name="T19" fmla="*/ 121 h 1342"/>
                  <a:gd name="T20" fmla="*/ 581 w 604"/>
                  <a:gd name="T21" fmla="*/ 149 h 1342"/>
                  <a:gd name="T22" fmla="*/ 600 w 604"/>
                  <a:gd name="T23" fmla="*/ 187 h 1342"/>
                  <a:gd name="T24" fmla="*/ 603 w 604"/>
                  <a:gd name="T25" fmla="*/ 266 h 1342"/>
                  <a:gd name="T26" fmla="*/ 578 w 604"/>
                  <a:gd name="T27" fmla="*/ 376 h 1342"/>
                  <a:gd name="T28" fmla="*/ 551 w 604"/>
                  <a:gd name="T29" fmla="*/ 490 h 1342"/>
                  <a:gd name="T30" fmla="*/ 533 w 604"/>
                  <a:gd name="T31" fmla="*/ 608 h 1342"/>
                  <a:gd name="T32" fmla="*/ 522 w 604"/>
                  <a:gd name="T33" fmla="*/ 728 h 1342"/>
                  <a:gd name="T34" fmla="*/ 516 w 604"/>
                  <a:gd name="T35" fmla="*/ 849 h 1342"/>
                  <a:gd name="T36" fmla="*/ 514 w 604"/>
                  <a:gd name="T37" fmla="*/ 976 h 1342"/>
                  <a:gd name="T38" fmla="*/ 511 w 604"/>
                  <a:gd name="T39" fmla="*/ 1112 h 1342"/>
                  <a:gd name="T40" fmla="*/ 506 w 604"/>
                  <a:gd name="T41" fmla="*/ 1224 h 1342"/>
                  <a:gd name="T42" fmla="*/ 494 w 604"/>
                  <a:gd name="T43" fmla="*/ 1315 h 1342"/>
                  <a:gd name="T44" fmla="*/ 460 w 604"/>
                  <a:gd name="T45" fmla="*/ 1340 h 1342"/>
                  <a:gd name="T46" fmla="*/ 443 w 604"/>
                  <a:gd name="T47" fmla="*/ 1342 h 1342"/>
                  <a:gd name="T48" fmla="*/ 430 w 604"/>
                  <a:gd name="T49" fmla="*/ 1340 h 1342"/>
                  <a:gd name="T50" fmla="*/ 421 w 604"/>
                  <a:gd name="T51" fmla="*/ 1337 h 1342"/>
                  <a:gd name="T52" fmla="*/ 407 w 604"/>
                  <a:gd name="T53" fmla="*/ 1317 h 1342"/>
                  <a:gd name="T54" fmla="*/ 407 w 604"/>
                  <a:gd name="T55" fmla="*/ 1203 h 1342"/>
                  <a:gd name="T56" fmla="*/ 413 w 604"/>
                  <a:gd name="T57" fmla="*/ 1090 h 1342"/>
                  <a:gd name="T58" fmla="*/ 413 w 604"/>
                  <a:gd name="T59" fmla="*/ 952 h 1342"/>
                  <a:gd name="T60" fmla="*/ 402 w 604"/>
                  <a:gd name="T61" fmla="*/ 849 h 1342"/>
                  <a:gd name="T62" fmla="*/ 396 w 604"/>
                  <a:gd name="T63" fmla="*/ 774 h 1342"/>
                  <a:gd name="T64" fmla="*/ 391 w 604"/>
                  <a:gd name="T65" fmla="*/ 676 h 1342"/>
                  <a:gd name="T66" fmla="*/ 398 w 604"/>
                  <a:gd name="T67" fmla="*/ 569 h 1342"/>
                  <a:gd name="T68" fmla="*/ 399 w 604"/>
                  <a:gd name="T69" fmla="*/ 482 h 1342"/>
                  <a:gd name="T70" fmla="*/ 393 w 604"/>
                  <a:gd name="T71" fmla="*/ 429 h 1342"/>
                  <a:gd name="T72" fmla="*/ 371 w 604"/>
                  <a:gd name="T73" fmla="*/ 397 h 1342"/>
                  <a:gd name="T74" fmla="*/ 348 w 604"/>
                  <a:gd name="T75" fmla="*/ 383 h 1342"/>
                  <a:gd name="T76" fmla="*/ 320 w 604"/>
                  <a:gd name="T77" fmla="*/ 372 h 1342"/>
                  <a:gd name="T78" fmla="*/ 292 w 604"/>
                  <a:gd name="T79" fmla="*/ 364 h 1342"/>
                  <a:gd name="T80" fmla="*/ 270 w 604"/>
                  <a:gd name="T81" fmla="*/ 359 h 1342"/>
                  <a:gd name="T82" fmla="*/ 244 w 604"/>
                  <a:gd name="T83" fmla="*/ 351 h 1342"/>
                  <a:gd name="T84" fmla="*/ 213 w 604"/>
                  <a:gd name="T85" fmla="*/ 347 h 1342"/>
                  <a:gd name="T86" fmla="*/ 186 w 604"/>
                  <a:gd name="T87" fmla="*/ 345 h 1342"/>
                  <a:gd name="T88" fmla="*/ 165 w 604"/>
                  <a:gd name="T89" fmla="*/ 358 h 1342"/>
                  <a:gd name="T90" fmla="*/ 158 w 604"/>
                  <a:gd name="T91" fmla="*/ 387 h 1342"/>
                  <a:gd name="T92" fmla="*/ 154 w 604"/>
                  <a:gd name="T93" fmla="*/ 443 h 1342"/>
                  <a:gd name="T94" fmla="*/ 147 w 604"/>
                  <a:gd name="T95" fmla="*/ 546 h 1342"/>
                  <a:gd name="T96" fmla="*/ 141 w 604"/>
                  <a:gd name="T97" fmla="*/ 588 h 1342"/>
                  <a:gd name="T98" fmla="*/ 133 w 604"/>
                  <a:gd name="T99" fmla="*/ 600 h 1342"/>
                  <a:gd name="T100" fmla="*/ 119 w 604"/>
                  <a:gd name="T101" fmla="*/ 605 h 1342"/>
                  <a:gd name="T102" fmla="*/ 98 w 604"/>
                  <a:gd name="T103" fmla="*/ 605 h 1342"/>
                  <a:gd name="T104" fmla="*/ 67 w 604"/>
                  <a:gd name="T105" fmla="*/ 597 h 1342"/>
                  <a:gd name="T106" fmla="*/ 37 w 604"/>
                  <a:gd name="T107" fmla="*/ 568 h 1342"/>
                  <a:gd name="T108" fmla="*/ 17 w 604"/>
                  <a:gd name="T109" fmla="*/ 524 h 1342"/>
                  <a:gd name="T110" fmla="*/ 4 w 604"/>
                  <a:gd name="T111" fmla="*/ 482 h 1342"/>
                  <a:gd name="T112" fmla="*/ 0 w 604"/>
                  <a:gd name="T113" fmla="*/ 381 h 1342"/>
                  <a:gd name="T114" fmla="*/ 3 w 604"/>
                  <a:gd name="T115" fmla="*/ 257 h 1342"/>
                  <a:gd name="T116" fmla="*/ 8 w 604"/>
                  <a:gd name="T117" fmla="*/ 124 h 1342"/>
                  <a:gd name="T118" fmla="*/ 17 w 604"/>
                  <a:gd name="T119" fmla="*/ 2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4" h="1342">
                    <a:moveTo>
                      <a:pt x="39" y="0"/>
                    </a:moveTo>
                    <a:lnTo>
                      <a:pt x="68" y="8"/>
                    </a:lnTo>
                    <a:lnTo>
                      <a:pt x="96" y="16"/>
                    </a:lnTo>
                    <a:lnTo>
                      <a:pt x="126" y="23"/>
                    </a:lnTo>
                    <a:lnTo>
                      <a:pt x="154" y="30"/>
                    </a:lnTo>
                    <a:lnTo>
                      <a:pt x="182" y="34"/>
                    </a:lnTo>
                    <a:lnTo>
                      <a:pt x="210" y="40"/>
                    </a:lnTo>
                    <a:lnTo>
                      <a:pt x="238" y="45"/>
                    </a:lnTo>
                    <a:lnTo>
                      <a:pt x="266" y="50"/>
                    </a:lnTo>
                    <a:lnTo>
                      <a:pt x="294" y="54"/>
                    </a:lnTo>
                    <a:lnTo>
                      <a:pt x="321" y="59"/>
                    </a:lnTo>
                    <a:lnTo>
                      <a:pt x="348" y="64"/>
                    </a:lnTo>
                    <a:lnTo>
                      <a:pt x="376" y="68"/>
                    </a:lnTo>
                    <a:lnTo>
                      <a:pt x="404" y="75"/>
                    </a:lnTo>
                    <a:lnTo>
                      <a:pt x="432" y="81"/>
                    </a:lnTo>
                    <a:lnTo>
                      <a:pt x="460" y="87"/>
                    </a:lnTo>
                    <a:lnTo>
                      <a:pt x="488" y="95"/>
                    </a:lnTo>
                    <a:lnTo>
                      <a:pt x="510" y="103"/>
                    </a:lnTo>
                    <a:lnTo>
                      <a:pt x="530" y="112"/>
                    </a:lnTo>
                    <a:lnTo>
                      <a:pt x="550" y="121"/>
                    </a:lnTo>
                    <a:lnTo>
                      <a:pt x="567" y="134"/>
                    </a:lnTo>
                    <a:lnTo>
                      <a:pt x="581" y="149"/>
                    </a:lnTo>
                    <a:lnTo>
                      <a:pt x="592" y="166"/>
                    </a:lnTo>
                    <a:lnTo>
                      <a:pt x="600" y="187"/>
                    </a:lnTo>
                    <a:lnTo>
                      <a:pt x="604" y="210"/>
                    </a:lnTo>
                    <a:lnTo>
                      <a:pt x="603" y="266"/>
                    </a:lnTo>
                    <a:lnTo>
                      <a:pt x="592" y="322"/>
                    </a:lnTo>
                    <a:lnTo>
                      <a:pt x="578" y="376"/>
                    </a:lnTo>
                    <a:lnTo>
                      <a:pt x="564" y="431"/>
                    </a:lnTo>
                    <a:lnTo>
                      <a:pt x="551" y="490"/>
                    </a:lnTo>
                    <a:lnTo>
                      <a:pt x="542" y="549"/>
                    </a:lnTo>
                    <a:lnTo>
                      <a:pt x="533" y="608"/>
                    </a:lnTo>
                    <a:lnTo>
                      <a:pt x="527" y="669"/>
                    </a:lnTo>
                    <a:lnTo>
                      <a:pt x="522" y="728"/>
                    </a:lnTo>
                    <a:lnTo>
                      <a:pt x="519" y="788"/>
                    </a:lnTo>
                    <a:lnTo>
                      <a:pt x="516" y="849"/>
                    </a:lnTo>
                    <a:lnTo>
                      <a:pt x="514" y="910"/>
                    </a:lnTo>
                    <a:lnTo>
                      <a:pt x="514" y="976"/>
                    </a:lnTo>
                    <a:lnTo>
                      <a:pt x="513" y="1045"/>
                    </a:lnTo>
                    <a:lnTo>
                      <a:pt x="511" y="1112"/>
                    </a:lnTo>
                    <a:lnTo>
                      <a:pt x="508" y="1180"/>
                    </a:lnTo>
                    <a:lnTo>
                      <a:pt x="506" y="1224"/>
                    </a:lnTo>
                    <a:lnTo>
                      <a:pt x="505" y="1273"/>
                    </a:lnTo>
                    <a:lnTo>
                      <a:pt x="494" y="1315"/>
                    </a:lnTo>
                    <a:lnTo>
                      <a:pt x="469" y="1339"/>
                    </a:lnTo>
                    <a:lnTo>
                      <a:pt x="460" y="1340"/>
                    </a:lnTo>
                    <a:lnTo>
                      <a:pt x="450" y="1342"/>
                    </a:lnTo>
                    <a:lnTo>
                      <a:pt x="443" y="1342"/>
                    </a:lnTo>
                    <a:lnTo>
                      <a:pt x="436" y="1340"/>
                    </a:lnTo>
                    <a:lnTo>
                      <a:pt x="430" y="1340"/>
                    </a:lnTo>
                    <a:lnTo>
                      <a:pt x="426" y="1339"/>
                    </a:lnTo>
                    <a:lnTo>
                      <a:pt x="421" y="1337"/>
                    </a:lnTo>
                    <a:lnTo>
                      <a:pt x="418" y="1337"/>
                    </a:lnTo>
                    <a:lnTo>
                      <a:pt x="407" y="1317"/>
                    </a:lnTo>
                    <a:lnTo>
                      <a:pt x="404" y="1267"/>
                    </a:lnTo>
                    <a:lnTo>
                      <a:pt x="407" y="1203"/>
                    </a:lnTo>
                    <a:lnTo>
                      <a:pt x="410" y="1146"/>
                    </a:lnTo>
                    <a:lnTo>
                      <a:pt x="413" y="1090"/>
                    </a:lnTo>
                    <a:lnTo>
                      <a:pt x="415" y="1020"/>
                    </a:lnTo>
                    <a:lnTo>
                      <a:pt x="413" y="952"/>
                    </a:lnTo>
                    <a:lnTo>
                      <a:pt x="409" y="896"/>
                    </a:lnTo>
                    <a:lnTo>
                      <a:pt x="402" y="849"/>
                    </a:lnTo>
                    <a:lnTo>
                      <a:pt x="399" y="810"/>
                    </a:lnTo>
                    <a:lnTo>
                      <a:pt x="396" y="774"/>
                    </a:lnTo>
                    <a:lnTo>
                      <a:pt x="393" y="735"/>
                    </a:lnTo>
                    <a:lnTo>
                      <a:pt x="391" y="676"/>
                    </a:lnTo>
                    <a:lnTo>
                      <a:pt x="393" y="622"/>
                    </a:lnTo>
                    <a:lnTo>
                      <a:pt x="398" y="569"/>
                    </a:lnTo>
                    <a:lnTo>
                      <a:pt x="398" y="510"/>
                    </a:lnTo>
                    <a:lnTo>
                      <a:pt x="399" y="482"/>
                    </a:lnTo>
                    <a:lnTo>
                      <a:pt x="398" y="454"/>
                    </a:lnTo>
                    <a:lnTo>
                      <a:pt x="393" y="429"/>
                    </a:lnTo>
                    <a:lnTo>
                      <a:pt x="379" y="403"/>
                    </a:lnTo>
                    <a:lnTo>
                      <a:pt x="371" y="397"/>
                    </a:lnTo>
                    <a:lnTo>
                      <a:pt x="360" y="389"/>
                    </a:lnTo>
                    <a:lnTo>
                      <a:pt x="348" y="383"/>
                    </a:lnTo>
                    <a:lnTo>
                      <a:pt x="334" y="376"/>
                    </a:lnTo>
                    <a:lnTo>
                      <a:pt x="320" y="372"/>
                    </a:lnTo>
                    <a:lnTo>
                      <a:pt x="304" y="367"/>
                    </a:lnTo>
                    <a:lnTo>
                      <a:pt x="292" y="364"/>
                    </a:lnTo>
                    <a:lnTo>
                      <a:pt x="280" y="361"/>
                    </a:lnTo>
                    <a:lnTo>
                      <a:pt x="270" y="359"/>
                    </a:lnTo>
                    <a:lnTo>
                      <a:pt x="258" y="355"/>
                    </a:lnTo>
                    <a:lnTo>
                      <a:pt x="244" y="351"/>
                    </a:lnTo>
                    <a:lnTo>
                      <a:pt x="228" y="348"/>
                    </a:lnTo>
                    <a:lnTo>
                      <a:pt x="213" y="347"/>
                    </a:lnTo>
                    <a:lnTo>
                      <a:pt x="199" y="345"/>
                    </a:lnTo>
                    <a:lnTo>
                      <a:pt x="186" y="345"/>
                    </a:lnTo>
                    <a:lnTo>
                      <a:pt x="177" y="348"/>
                    </a:lnTo>
                    <a:lnTo>
                      <a:pt x="165" y="358"/>
                    </a:lnTo>
                    <a:lnTo>
                      <a:pt x="160" y="372"/>
                    </a:lnTo>
                    <a:lnTo>
                      <a:pt x="158" y="387"/>
                    </a:lnTo>
                    <a:lnTo>
                      <a:pt x="157" y="404"/>
                    </a:lnTo>
                    <a:lnTo>
                      <a:pt x="154" y="443"/>
                    </a:lnTo>
                    <a:lnTo>
                      <a:pt x="151" y="496"/>
                    </a:lnTo>
                    <a:lnTo>
                      <a:pt x="147" y="546"/>
                    </a:lnTo>
                    <a:lnTo>
                      <a:pt x="144" y="578"/>
                    </a:lnTo>
                    <a:lnTo>
                      <a:pt x="141" y="588"/>
                    </a:lnTo>
                    <a:lnTo>
                      <a:pt x="138" y="596"/>
                    </a:lnTo>
                    <a:lnTo>
                      <a:pt x="133" y="600"/>
                    </a:lnTo>
                    <a:lnTo>
                      <a:pt x="127" y="603"/>
                    </a:lnTo>
                    <a:lnTo>
                      <a:pt x="119" y="605"/>
                    </a:lnTo>
                    <a:lnTo>
                      <a:pt x="110" y="605"/>
                    </a:lnTo>
                    <a:lnTo>
                      <a:pt x="98" y="605"/>
                    </a:lnTo>
                    <a:lnTo>
                      <a:pt x="84" y="603"/>
                    </a:lnTo>
                    <a:lnTo>
                      <a:pt x="67" y="597"/>
                    </a:lnTo>
                    <a:lnTo>
                      <a:pt x="51" y="585"/>
                    </a:lnTo>
                    <a:lnTo>
                      <a:pt x="37" y="568"/>
                    </a:lnTo>
                    <a:lnTo>
                      <a:pt x="26" y="546"/>
                    </a:lnTo>
                    <a:lnTo>
                      <a:pt x="17" y="524"/>
                    </a:lnTo>
                    <a:lnTo>
                      <a:pt x="9" y="502"/>
                    </a:lnTo>
                    <a:lnTo>
                      <a:pt x="4" y="482"/>
                    </a:lnTo>
                    <a:lnTo>
                      <a:pt x="3" y="465"/>
                    </a:lnTo>
                    <a:lnTo>
                      <a:pt x="0" y="381"/>
                    </a:lnTo>
                    <a:lnTo>
                      <a:pt x="0" y="319"/>
                    </a:lnTo>
                    <a:lnTo>
                      <a:pt x="3" y="257"/>
                    </a:lnTo>
                    <a:lnTo>
                      <a:pt x="8" y="174"/>
                    </a:lnTo>
                    <a:lnTo>
                      <a:pt x="8" y="124"/>
                    </a:lnTo>
                    <a:lnTo>
                      <a:pt x="9" y="67"/>
                    </a:lnTo>
                    <a:lnTo>
                      <a:pt x="17" y="20"/>
                    </a:lnTo>
                    <a:lnTo>
                      <a:pt x="39" y="0"/>
                    </a:lnTo>
                    <a:close/>
                  </a:path>
                </a:pathLst>
              </a:custGeom>
              <a:solidFill>
                <a:srgbClr val="999900"/>
              </a:solidFill>
              <a:ln>
                <a:noFill/>
              </a:ln>
              <a:extLst/>
            </p:spPr>
            <p:txBody>
              <a:bodyPr/>
              <a:lstStyle/>
              <a:p>
                <a:pPr eaLnBrk="1" hangingPunct="1">
                  <a:defRPr/>
                </a:pPr>
                <a:endParaRPr lang="en-US">
                  <a:latin typeface="Arial" charset="0"/>
                  <a:cs typeface="+mn-cs"/>
                </a:endParaRPr>
              </a:p>
            </p:txBody>
          </p:sp>
          <p:sp>
            <p:nvSpPr>
              <p:cNvPr id="10" name="Freeform 10"/>
              <p:cNvSpPr>
                <a:spLocks/>
              </p:cNvSpPr>
              <p:nvPr/>
            </p:nvSpPr>
            <p:spPr bwMode="auto">
              <a:xfrm>
                <a:off x="1431" y="2963"/>
                <a:ext cx="883" cy="547"/>
              </a:xfrm>
              <a:custGeom>
                <a:avLst/>
                <a:gdLst>
                  <a:gd name="T0" fmla="*/ 451 w 883"/>
                  <a:gd name="T1" fmla="*/ 0 h 547"/>
                  <a:gd name="T2" fmla="*/ 390 w 883"/>
                  <a:gd name="T3" fmla="*/ 5 h 547"/>
                  <a:gd name="T4" fmla="*/ 328 w 883"/>
                  <a:gd name="T5" fmla="*/ 17 h 547"/>
                  <a:gd name="T6" fmla="*/ 266 w 883"/>
                  <a:gd name="T7" fmla="*/ 36 h 547"/>
                  <a:gd name="T8" fmla="*/ 205 w 883"/>
                  <a:gd name="T9" fmla="*/ 61 h 547"/>
                  <a:gd name="T10" fmla="*/ 149 w 883"/>
                  <a:gd name="T11" fmla="*/ 92 h 547"/>
                  <a:gd name="T12" fmla="*/ 98 w 883"/>
                  <a:gd name="T13" fmla="*/ 129 h 547"/>
                  <a:gd name="T14" fmla="*/ 53 w 883"/>
                  <a:gd name="T15" fmla="*/ 171 h 547"/>
                  <a:gd name="T16" fmla="*/ 16 w 883"/>
                  <a:gd name="T17" fmla="*/ 224 h 547"/>
                  <a:gd name="T18" fmla="*/ 0 w 883"/>
                  <a:gd name="T19" fmla="*/ 277 h 547"/>
                  <a:gd name="T20" fmla="*/ 8 w 883"/>
                  <a:gd name="T21" fmla="*/ 325 h 547"/>
                  <a:gd name="T22" fmla="*/ 36 w 883"/>
                  <a:gd name="T23" fmla="*/ 369 h 547"/>
                  <a:gd name="T24" fmla="*/ 78 w 883"/>
                  <a:gd name="T25" fmla="*/ 406 h 547"/>
                  <a:gd name="T26" fmla="*/ 129 w 883"/>
                  <a:gd name="T27" fmla="*/ 439 h 547"/>
                  <a:gd name="T28" fmla="*/ 182 w 883"/>
                  <a:gd name="T29" fmla="*/ 465 h 547"/>
                  <a:gd name="T30" fmla="*/ 235 w 883"/>
                  <a:gd name="T31" fmla="*/ 487 h 547"/>
                  <a:gd name="T32" fmla="*/ 284 w 883"/>
                  <a:gd name="T33" fmla="*/ 505 h 547"/>
                  <a:gd name="T34" fmla="*/ 337 w 883"/>
                  <a:gd name="T35" fmla="*/ 523 h 547"/>
                  <a:gd name="T36" fmla="*/ 392 w 883"/>
                  <a:gd name="T37" fmla="*/ 537 h 547"/>
                  <a:gd name="T38" fmla="*/ 445 w 883"/>
                  <a:gd name="T39" fmla="*/ 544 h 547"/>
                  <a:gd name="T40" fmla="*/ 497 w 883"/>
                  <a:gd name="T41" fmla="*/ 547 h 547"/>
                  <a:gd name="T42" fmla="*/ 550 w 883"/>
                  <a:gd name="T43" fmla="*/ 543 h 547"/>
                  <a:gd name="T44" fmla="*/ 601 w 883"/>
                  <a:gd name="T45" fmla="*/ 530 h 547"/>
                  <a:gd name="T46" fmla="*/ 654 w 883"/>
                  <a:gd name="T47" fmla="*/ 507 h 547"/>
                  <a:gd name="T48" fmla="*/ 713 w 883"/>
                  <a:gd name="T49" fmla="*/ 470 h 547"/>
                  <a:gd name="T50" fmla="*/ 776 w 883"/>
                  <a:gd name="T51" fmla="*/ 417 h 547"/>
                  <a:gd name="T52" fmla="*/ 827 w 883"/>
                  <a:gd name="T53" fmla="*/ 353 h 547"/>
                  <a:gd name="T54" fmla="*/ 864 w 883"/>
                  <a:gd name="T55" fmla="*/ 282 h 547"/>
                  <a:gd name="T56" fmla="*/ 883 w 883"/>
                  <a:gd name="T57" fmla="*/ 199 h 547"/>
                  <a:gd name="T58" fmla="*/ 861 w 883"/>
                  <a:gd name="T59" fmla="*/ 134 h 547"/>
                  <a:gd name="T60" fmla="*/ 808 w 883"/>
                  <a:gd name="T61" fmla="*/ 92 h 547"/>
                  <a:gd name="T62" fmla="*/ 738 w 883"/>
                  <a:gd name="T63" fmla="*/ 61 h 547"/>
                  <a:gd name="T64" fmla="*/ 675 w 883"/>
                  <a:gd name="T65" fmla="*/ 39 h 547"/>
                  <a:gd name="T66" fmla="*/ 620 w 883"/>
                  <a:gd name="T67" fmla="*/ 23 h 547"/>
                  <a:gd name="T68" fmla="*/ 564 w 883"/>
                  <a:gd name="T69" fmla="*/ 9 h 547"/>
                  <a:gd name="T70" fmla="*/ 508 w 883"/>
                  <a:gd name="T71" fmla="*/ 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3" h="547">
                    <a:moveTo>
                      <a:pt x="480" y="0"/>
                    </a:moveTo>
                    <a:lnTo>
                      <a:pt x="451" y="0"/>
                    </a:lnTo>
                    <a:lnTo>
                      <a:pt x="421" y="2"/>
                    </a:lnTo>
                    <a:lnTo>
                      <a:pt x="390" y="5"/>
                    </a:lnTo>
                    <a:lnTo>
                      <a:pt x="359" y="9"/>
                    </a:lnTo>
                    <a:lnTo>
                      <a:pt x="328" y="17"/>
                    </a:lnTo>
                    <a:lnTo>
                      <a:pt x="297" y="25"/>
                    </a:lnTo>
                    <a:lnTo>
                      <a:pt x="266" y="36"/>
                    </a:lnTo>
                    <a:lnTo>
                      <a:pt x="235" y="48"/>
                    </a:lnTo>
                    <a:lnTo>
                      <a:pt x="205" y="61"/>
                    </a:lnTo>
                    <a:lnTo>
                      <a:pt x="177" y="76"/>
                    </a:lnTo>
                    <a:lnTo>
                      <a:pt x="149" y="92"/>
                    </a:lnTo>
                    <a:lnTo>
                      <a:pt x="123" y="110"/>
                    </a:lnTo>
                    <a:lnTo>
                      <a:pt x="98" y="129"/>
                    </a:lnTo>
                    <a:lnTo>
                      <a:pt x="75" y="149"/>
                    </a:lnTo>
                    <a:lnTo>
                      <a:pt x="53" y="171"/>
                    </a:lnTo>
                    <a:lnTo>
                      <a:pt x="34" y="194"/>
                    </a:lnTo>
                    <a:lnTo>
                      <a:pt x="16" y="224"/>
                    </a:lnTo>
                    <a:lnTo>
                      <a:pt x="5" y="250"/>
                    </a:lnTo>
                    <a:lnTo>
                      <a:pt x="0" y="277"/>
                    </a:lnTo>
                    <a:lnTo>
                      <a:pt x="2" y="302"/>
                    </a:lnTo>
                    <a:lnTo>
                      <a:pt x="8" y="325"/>
                    </a:lnTo>
                    <a:lnTo>
                      <a:pt x="20" y="347"/>
                    </a:lnTo>
                    <a:lnTo>
                      <a:pt x="36" y="369"/>
                    </a:lnTo>
                    <a:lnTo>
                      <a:pt x="56" y="387"/>
                    </a:lnTo>
                    <a:lnTo>
                      <a:pt x="78" y="406"/>
                    </a:lnTo>
                    <a:lnTo>
                      <a:pt x="103" y="423"/>
                    </a:lnTo>
                    <a:lnTo>
                      <a:pt x="129" y="439"/>
                    </a:lnTo>
                    <a:lnTo>
                      <a:pt x="155" y="453"/>
                    </a:lnTo>
                    <a:lnTo>
                      <a:pt x="182" y="465"/>
                    </a:lnTo>
                    <a:lnTo>
                      <a:pt x="210" y="477"/>
                    </a:lnTo>
                    <a:lnTo>
                      <a:pt x="235" y="487"/>
                    </a:lnTo>
                    <a:lnTo>
                      <a:pt x="258" y="496"/>
                    </a:lnTo>
                    <a:lnTo>
                      <a:pt x="284" y="505"/>
                    </a:lnTo>
                    <a:lnTo>
                      <a:pt x="311" y="515"/>
                    </a:lnTo>
                    <a:lnTo>
                      <a:pt x="337" y="523"/>
                    </a:lnTo>
                    <a:lnTo>
                      <a:pt x="365" y="530"/>
                    </a:lnTo>
                    <a:lnTo>
                      <a:pt x="392" y="537"/>
                    </a:lnTo>
                    <a:lnTo>
                      <a:pt x="418" y="541"/>
                    </a:lnTo>
                    <a:lnTo>
                      <a:pt x="445" y="544"/>
                    </a:lnTo>
                    <a:lnTo>
                      <a:pt x="471" y="546"/>
                    </a:lnTo>
                    <a:lnTo>
                      <a:pt x="497" y="547"/>
                    </a:lnTo>
                    <a:lnTo>
                      <a:pt x="524" y="546"/>
                    </a:lnTo>
                    <a:lnTo>
                      <a:pt x="550" y="543"/>
                    </a:lnTo>
                    <a:lnTo>
                      <a:pt x="577" y="537"/>
                    </a:lnTo>
                    <a:lnTo>
                      <a:pt x="601" y="530"/>
                    </a:lnTo>
                    <a:lnTo>
                      <a:pt x="628" y="519"/>
                    </a:lnTo>
                    <a:lnTo>
                      <a:pt x="654" y="507"/>
                    </a:lnTo>
                    <a:lnTo>
                      <a:pt x="679" y="493"/>
                    </a:lnTo>
                    <a:lnTo>
                      <a:pt x="713" y="470"/>
                    </a:lnTo>
                    <a:lnTo>
                      <a:pt x="746" y="445"/>
                    </a:lnTo>
                    <a:lnTo>
                      <a:pt x="776" y="417"/>
                    </a:lnTo>
                    <a:lnTo>
                      <a:pt x="802" y="386"/>
                    </a:lnTo>
                    <a:lnTo>
                      <a:pt x="827" y="353"/>
                    </a:lnTo>
                    <a:lnTo>
                      <a:pt x="847" y="319"/>
                    </a:lnTo>
                    <a:lnTo>
                      <a:pt x="864" y="282"/>
                    </a:lnTo>
                    <a:lnTo>
                      <a:pt x="877" y="241"/>
                    </a:lnTo>
                    <a:lnTo>
                      <a:pt x="883" y="199"/>
                    </a:lnTo>
                    <a:lnTo>
                      <a:pt x="877" y="163"/>
                    </a:lnTo>
                    <a:lnTo>
                      <a:pt x="861" y="134"/>
                    </a:lnTo>
                    <a:lnTo>
                      <a:pt x="838" y="110"/>
                    </a:lnTo>
                    <a:lnTo>
                      <a:pt x="808" y="92"/>
                    </a:lnTo>
                    <a:lnTo>
                      <a:pt x="774" y="75"/>
                    </a:lnTo>
                    <a:lnTo>
                      <a:pt x="738" y="61"/>
                    </a:lnTo>
                    <a:lnTo>
                      <a:pt x="701" y="48"/>
                    </a:lnTo>
                    <a:lnTo>
                      <a:pt x="675" y="39"/>
                    </a:lnTo>
                    <a:lnTo>
                      <a:pt x="648" y="31"/>
                    </a:lnTo>
                    <a:lnTo>
                      <a:pt x="620" y="23"/>
                    </a:lnTo>
                    <a:lnTo>
                      <a:pt x="592" y="16"/>
                    </a:lnTo>
                    <a:lnTo>
                      <a:pt x="564" y="9"/>
                    </a:lnTo>
                    <a:lnTo>
                      <a:pt x="536" y="5"/>
                    </a:lnTo>
                    <a:lnTo>
                      <a:pt x="508" y="2"/>
                    </a:lnTo>
                    <a:lnTo>
                      <a:pt x="480" y="0"/>
                    </a:lnTo>
                    <a:close/>
                  </a:path>
                </a:pathLst>
              </a:custGeom>
              <a:solidFill>
                <a:srgbClr val="DD5105"/>
              </a:solidFill>
              <a:ln>
                <a:noFill/>
              </a:ln>
              <a:extLst/>
            </p:spPr>
            <p:txBody>
              <a:bodyPr/>
              <a:lstStyle/>
              <a:p>
                <a:pPr eaLnBrk="1" hangingPunct="1">
                  <a:defRPr/>
                </a:pPr>
                <a:endParaRPr lang="en-US">
                  <a:latin typeface="Arial" charset="0"/>
                  <a:cs typeface="+mn-cs"/>
                </a:endParaRPr>
              </a:p>
            </p:txBody>
          </p:sp>
          <p:sp>
            <p:nvSpPr>
              <p:cNvPr id="11" name="Freeform 11"/>
              <p:cNvSpPr>
                <a:spLocks noEditPoints="1"/>
              </p:cNvSpPr>
              <p:nvPr/>
            </p:nvSpPr>
            <p:spPr bwMode="auto">
              <a:xfrm>
                <a:off x="1454" y="2972"/>
                <a:ext cx="850" cy="506"/>
              </a:xfrm>
              <a:custGeom>
                <a:avLst/>
                <a:gdLst>
                  <a:gd name="T0" fmla="*/ 816 w 850"/>
                  <a:gd name="T1" fmla="*/ 269 h 506"/>
                  <a:gd name="T2" fmla="*/ 844 w 850"/>
                  <a:gd name="T3" fmla="*/ 221 h 506"/>
                  <a:gd name="T4" fmla="*/ 850 w 850"/>
                  <a:gd name="T5" fmla="*/ 179 h 506"/>
                  <a:gd name="T6" fmla="*/ 824 w 850"/>
                  <a:gd name="T7" fmla="*/ 133 h 506"/>
                  <a:gd name="T8" fmla="*/ 759 w 850"/>
                  <a:gd name="T9" fmla="*/ 97 h 506"/>
                  <a:gd name="T10" fmla="*/ 676 w 850"/>
                  <a:gd name="T11" fmla="*/ 72 h 506"/>
                  <a:gd name="T12" fmla="*/ 636 w 850"/>
                  <a:gd name="T13" fmla="*/ 61 h 506"/>
                  <a:gd name="T14" fmla="*/ 608 w 850"/>
                  <a:gd name="T15" fmla="*/ 50 h 506"/>
                  <a:gd name="T16" fmla="*/ 577 w 850"/>
                  <a:gd name="T17" fmla="*/ 39 h 506"/>
                  <a:gd name="T18" fmla="*/ 518 w 850"/>
                  <a:gd name="T19" fmla="*/ 18 h 506"/>
                  <a:gd name="T20" fmla="*/ 459 w 850"/>
                  <a:gd name="T21" fmla="*/ 4 h 506"/>
                  <a:gd name="T22" fmla="*/ 395 w 850"/>
                  <a:gd name="T23" fmla="*/ 2 h 506"/>
                  <a:gd name="T24" fmla="*/ 328 w 850"/>
                  <a:gd name="T25" fmla="*/ 21 h 506"/>
                  <a:gd name="T26" fmla="*/ 268 w 850"/>
                  <a:gd name="T27" fmla="*/ 49 h 506"/>
                  <a:gd name="T28" fmla="*/ 229 w 850"/>
                  <a:gd name="T29" fmla="*/ 69 h 506"/>
                  <a:gd name="T30" fmla="*/ 212 w 850"/>
                  <a:gd name="T31" fmla="*/ 78 h 506"/>
                  <a:gd name="T32" fmla="*/ 125 w 850"/>
                  <a:gd name="T33" fmla="*/ 125 h 506"/>
                  <a:gd name="T34" fmla="*/ 36 w 850"/>
                  <a:gd name="T35" fmla="*/ 192 h 506"/>
                  <a:gd name="T36" fmla="*/ 2 w 850"/>
                  <a:gd name="T37" fmla="*/ 249 h 506"/>
                  <a:gd name="T38" fmla="*/ 0 w 850"/>
                  <a:gd name="T39" fmla="*/ 263 h 506"/>
                  <a:gd name="T40" fmla="*/ 8 w 850"/>
                  <a:gd name="T41" fmla="*/ 290 h 506"/>
                  <a:gd name="T42" fmla="*/ 44 w 850"/>
                  <a:gd name="T43" fmla="*/ 332 h 506"/>
                  <a:gd name="T44" fmla="*/ 109 w 850"/>
                  <a:gd name="T45" fmla="*/ 372 h 506"/>
                  <a:gd name="T46" fmla="*/ 179 w 850"/>
                  <a:gd name="T47" fmla="*/ 403 h 506"/>
                  <a:gd name="T48" fmla="*/ 268 w 850"/>
                  <a:gd name="T49" fmla="*/ 440 h 506"/>
                  <a:gd name="T50" fmla="*/ 353 w 850"/>
                  <a:gd name="T51" fmla="*/ 472 h 506"/>
                  <a:gd name="T52" fmla="*/ 431 w 850"/>
                  <a:gd name="T53" fmla="*/ 496 h 506"/>
                  <a:gd name="T54" fmla="*/ 513 w 850"/>
                  <a:gd name="T55" fmla="*/ 506 h 506"/>
                  <a:gd name="T56" fmla="*/ 585 w 850"/>
                  <a:gd name="T57" fmla="*/ 489 h 506"/>
                  <a:gd name="T58" fmla="*/ 647 w 850"/>
                  <a:gd name="T59" fmla="*/ 451 h 506"/>
                  <a:gd name="T60" fmla="*/ 701 w 850"/>
                  <a:gd name="T61" fmla="*/ 402 h 506"/>
                  <a:gd name="T62" fmla="*/ 753 w 850"/>
                  <a:gd name="T63" fmla="*/ 346 h 506"/>
                  <a:gd name="T64" fmla="*/ 414 w 850"/>
                  <a:gd name="T65" fmla="*/ 459 h 506"/>
                  <a:gd name="T66" fmla="*/ 336 w 850"/>
                  <a:gd name="T67" fmla="*/ 433 h 506"/>
                  <a:gd name="T68" fmla="*/ 251 w 850"/>
                  <a:gd name="T69" fmla="*/ 398 h 506"/>
                  <a:gd name="T70" fmla="*/ 205 w 850"/>
                  <a:gd name="T71" fmla="*/ 380 h 506"/>
                  <a:gd name="T72" fmla="*/ 171 w 850"/>
                  <a:gd name="T73" fmla="*/ 364 h 506"/>
                  <a:gd name="T74" fmla="*/ 106 w 850"/>
                  <a:gd name="T75" fmla="*/ 335 h 506"/>
                  <a:gd name="T76" fmla="*/ 50 w 850"/>
                  <a:gd name="T77" fmla="*/ 296 h 506"/>
                  <a:gd name="T78" fmla="*/ 33 w 850"/>
                  <a:gd name="T79" fmla="*/ 268 h 506"/>
                  <a:gd name="T80" fmla="*/ 45 w 850"/>
                  <a:gd name="T81" fmla="*/ 231 h 506"/>
                  <a:gd name="T82" fmla="*/ 117 w 850"/>
                  <a:gd name="T83" fmla="*/ 168 h 506"/>
                  <a:gd name="T84" fmla="*/ 204 w 850"/>
                  <a:gd name="T85" fmla="*/ 119 h 506"/>
                  <a:gd name="T86" fmla="*/ 263 w 850"/>
                  <a:gd name="T87" fmla="*/ 88 h 506"/>
                  <a:gd name="T88" fmla="*/ 321 w 850"/>
                  <a:gd name="T89" fmla="*/ 60 h 506"/>
                  <a:gd name="T90" fmla="*/ 378 w 850"/>
                  <a:gd name="T91" fmla="*/ 38 h 506"/>
                  <a:gd name="T92" fmla="*/ 437 w 850"/>
                  <a:gd name="T93" fmla="*/ 33 h 506"/>
                  <a:gd name="T94" fmla="*/ 493 w 850"/>
                  <a:gd name="T95" fmla="*/ 44 h 506"/>
                  <a:gd name="T96" fmla="*/ 547 w 850"/>
                  <a:gd name="T97" fmla="*/ 63 h 506"/>
                  <a:gd name="T98" fmla="*/ 586 w 850"/>
                  <a:gd name="T99" fmla="*/ 78 h 506"/>
                  <a:gd name="T100" fmla="*/ 617 w 850"/>
                  <a:gd name="T101" fmla="*/ 89 h 506"/>
                  <a:gd name="T102" fmla="*/ 648 w 850"/>
                  <a:gd name="T103" fmla="*/ 98 h 506"/>
                  <a:gd name="T104" fmla="*/ 717 w 850"/>
                  <a:gd name="T105" fmla="*/ 117 h 506"/>
                  <a:gd name="T106" fmla="*/ 781 w 850"/>
                  <a:gd name="T107" fmla="*/ 140 h 506"/>
                  <a:gd name="T108" fmla="*/ 816 w 850"/>
                  <a:gd name="T109" fmla="*/ 176 h 506"/>
                  <a:gd name="T110" fmla="*/ 798 w 850"/>
                  <a:gd name="T111" fmla="*/ 240 h 506"/>
                  <a:gd name="T112" fmla="*/ 729 w 850"/>
                  <a:gd name="T113" fmla="*/ 322 h 506"/>
                  <a:gd name="T114" fmla="*/ 681 w 850"/>
                  <a:gd name="T115" fmla="*/ 377 h 506"/>
                  <a:gd name="T116" fmla="*/ 630 w 850"/>
                  <a:gd name="T117" fmla="*/ 423 h 506"/>
                  <a:gd name="T118" fmla="*/ 575 w 850"/>
                  <a:gd name="T119" fmla="*/ 456 h 506"/>
                  <a:gd name="T120" fmla="*/ 512 w 850"/>
                  <a:gd name="T121" fmla="*/ 473 h 506"/>
                  <a:gd name="T122" fmla="*/ 439 w 850"/>
                  <a:gd name="T123" fmla="*/ 46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0" h="506">
                    <a:moveTo>
                      <a:pt x="770" y="325"/>
                    </a:moveTo>
                    <a:lnTo>
                      <a:pt x="802" y="287"/>
                    </a:lnTo>
                    <a:lnTo>
                      <a:pt x="816" y="269"/>
                    </a:lnTo>
                    <a:lnTo>
                      <a:pt x="827" y="252"/>
                    </a:lnTo>
                    <a:lnTo>
                      <a:pt x="836" y="237"/>
                    </a:lnTo>
                    <a:lnTo>
                      <a:pt x="844" y="221"/>
                    </a:lnTo>
                    <a:lnTo>
                      <a:pt x="849" y="207"/>
                    </a:lnTo>
                    <a:lnTo>
                      <a:pt x="850" y="193"/>
                    </a:lnTo>
                    <a:lnTo>
                      <a:pt x="850" y="179"/>
                    </a:lnTo>
                    <a:lnTo>
                      <a:pt x="847" y="167"/>
                    </a:lnTo>
                    <a:lnTo>
                      <a:pt x="838" y="148"/>
                    </a:lnTo>
                    <a:lnTo>
                      <a:pt x="824" y="133"/>
                    </a:lnTo>
                    <a:lnTo>
                      <a:pt x="805" y="119"/>
                    </a:lnTo>
                    <a:lnTo>
                      <a:pt x="784" y="106"/>
                    </a:lnTo>
                    <a:lnTo>
                      <a:pt x="759" y="97"/>
                    </a:lnTo>
                    <a:lnTo>
                      <a:pt x="732" y="88"/>
                    </a:lnTo>
                    <a:lnTo>
                      <a:pt x="704" y="80"/>
                    </a:lnTo>
                    <a:lnTo>
                      <a:pt x="676" y="72"/>
                    </a:lnTo>
                    <a:lnTo>
                      <a:pt x="656" y="67"/>
                    </a:lnTo>
                    <a:lnTo>
                      <a:pt x="647" y="64"/>
                    </a:lnTo>
                    <a:lnTo>
                      <a:pt x="636" y="61"/>
                    </a:lnTo>
                    <a:lnTo>
                      <a:pt x="627" y="58"/>
                    </a:lnTo>
                    <a:lnTo>
                      <a:pt x="617" y="55"/>
                    </a:lnTo>
                    <a:lnTo>
                      <a:pt x="608" y="50"/>
                    </a:lnTo>
                    <a:lnTo>
                      <a:pt x="597" y="47"/>
                    </a:lnTo>
                    <a:lnTo>
                      <a:pt x="588" y="44"/>
                    </a:lnTo>
                    <a:lnTo>
                      <a:pt x="577" y="39"/>
                    </a:lnTo>
                    <a:lnTo>
                      <a:pt x="558" y="32"/>
                    </a:lnTo>
                    <a:lnTo>
                      <a:pt x="538" y="24"/>
                    </a:lnTo>
                    <a:lnTo>
                      <a:pt x="518" y="18"/>
                    </a:lnTo>
                    <a:lnTo>
                      <a:pt x="499" y="11"/>
                    </a:lnTo>
                    <a:lnTo>
                      <a:pt x="479" y="7"/>
                    </a:lnTo>
                    <a:lnTo>
                      <a:pt x="459" y="4"/>
                    </a:lnTo>
                    <a:lnTo>
                      <a:pt x="439" y="0"/>
                    </a:lnTo>
                    <a:lnTo>
                      <a:pt x="418" y="0"/>
                    </a:lnTo>
                    <a:lnTo>
                      <a:pt x="395" y="2"/>
                    </a:lnTo>
                    <a:lnTo>
                      <a:pt x="372" y="7"/>
                    </a:lnTo>
                    <a:lnTo>
                      <a:pt x="350" y="13"/>
                    </a:lnTo>
                    <a:lnTo>
                      <a:pt x="328" y="21"/>
                    </a:lnTo>
                    <a:lnTo>
                      <a:pt x="308" y="28"/>
                    </a:lnTo>
                    <a:lnTo>
                      <a:pt x="288" y="39"/>
                    </a:lnTo>
                    <a:lnTo>
                      <a:pt x="268" y="49"/>
                    </a:lnTo>
                    <a:lnTo>
                      <a:pt x="247" y="60"/>
                    </a:lnTo>
                    <a:lnTo>
                      <a:pt x="232" y="67"/>
                    </a:lnTo>
                    <a:lnTo>
                      <a:pt x="229" y="69"/>
                    </a:lnTo>
                    <a:lnTo>
                      <a:pt x="223" y="72"/>
                    </a:lnTo>
                    <a:lnTo>
                      <a:pt x="215" y="77"/>
                    </a:lnTo>
                    <a:lnTo>
                      <a:pt x="212" y="78"/>
                    </a:lnTo>
                    <a:lnTo>
                      <a:pt x="187" y="91"/>
                    </a:lnTo>
                    <a:lnTo>
                      <a:pt x="156" y="108"/>
                    </a:lnTo>
                    <a:lnTo>
                      <a:pt x="125" y="125"/>
                    </a:lnTo>
                    <a:lnTo>
                      <a:pt x="92" y="147"/>
                    </a:lnTo>
                    <a:lnTo>
                      <a:pt x="63" y="168"/>
                    </a:lnTo>
                    <a:lnTo>
                      <a:pt x="36" y="192"/>
                    </a:lnTo>
                    <a:lnTo>
                      <a:pt x="16" y="217"/>
                    </a:lnTo>
                    <a:lnTo>
                      <a:pt x="3" y="243"/>
                    </a:lnTo>
                    <a:lnTo>
                      <a:pt x="2" y="249"/>
                    </a:lnTo>
                    <a:lnTo>
                      <a:pt x="2" y="254"/>
                    </a:lnTo>
                    <a:lnTo>
                      <a:pt x="0" y="259"/>
                    </a:lnTo>
                    <a:lnTo>
                      <a:pt x="0" y="263"/>
                    </a:lnTo>
                    <a:lnTo>
                      <a:pt x="2" y="273"/>
                    </a:lnTo>
                    <a:lnTo>
                      <a:pt x="3" y="280"/>
                    </a:lnTo>
                    <a:lnTo>
                      <a:pt x="8" y="290"/>
                    </a:lnTo>
                    <a:lnTo>
                      <a:pt x="13" y="299"/>
                    </a:lnTo>
                    <a:lnTo>
                      <a:pt x="27" y="316"/>
                    </a:lnTo>
                    <a:lnTo>
                      <a:pt x="44" y="332"/>
                    </a:lnTo>
                    <a:lnTo>
                      <a:pt x="63" y="346"/>
                    </a:lnTo>
                    <a:lnTo>
                      <a:pt x="86" y="360"/>
                    </a:lnTo>
                    <a:lnTo>
                      <a:pt x="109" y="372"/>
                    </a:lnTo>
                    <a:lnTo>
                      <a:pt x="132" y="383"/>
                    </a:lnTo>
                    <a:lnTo>
                      <a:pt x="157" y="394"/>
                    </a:lnTo>
                    <a:lnTo>
                      <a:pt x="179" y="403"/>
                    </a:lnTo>
                    <a:lnTo>
                      <a:pt x="207" y="416"/>
                    </a:lnTo>
                    <a:lnTo>
                      <a:pt x="238" y="428"/>
                    </a:lnTo>
                    <a:lnTo>
                      <a:pt x="268" y="440"/>
                    </a:lnTo>
                    <a:lnTo>
                      <a:pt x="297" y="451"/>
                    </a:lnTo>
                    <a:lnTo>
                      <a:pt x="325" y="462"/>
                    </a:lnTo>
                    <a:lnTo>
                      <a:pt x="353" y="472"/>
                    </a:lnTo>
                    <a:lnTo>
                      <a:pt x="380" y="481"/>
                    </a:lnTo>
                    <a:lnTo>
                      <a:pt x="406" y="489"/>
                    </a:lnTo>
                    <a:lnTo>
                      <a:pt x="431" y="496"/>
                    </a:lnTo>
                    <a:lnTo>
                      <a:pt x="460" y="503"/>
                    </a:lnTo>
                    <a:lnTo>
                      <a:pt x="488" y="506"/>
                    </a:lnTo>
                    <a:lnTo>
                      <a:pt x="513" y="506"/>
                    </a:lnTo>
                    <a:lnTo>
                      <a:pt x="540" y="503"/>
                    </a:lnTo>
                    <a:lnTo>
                      <a:pt x="563" y="496"/>
                    </a:lnTo>
                    <a:lnTo>
                      <a:pt x="585" y="489"/>
                    </a:lnTo>
                    <a:lnTo>
                      <a:pt x="606" y="478"/>
                    </a:lnTo>
                    <a:lnTo>
                      <a:pt x="627" y="465"/>
                    </a:lnTo>
                    <a:lnTo>
                      <a:pt x="647" y="451"/>
                    </a:lnTo>
                    <a:lnTo>
                      <a:pt x="666" y="436"/>
                    </a:lnTo>
                    <a:lnTo>
                      <a:pt x="684" y="420"/>
                    </a:lnTo>
                    <a:lnTo>
                      <a:pt x="701" y="402"/>
                    </a:lnTo>
                    <a:lnTo>
                      <a:pt x="720" y="383"/>
                    </a:lnTo>
                    <a:lnTo>
                      <a:pt x="735" y="364"/>
                    </a:lnTo>
                    <a:lnTo>
                      <a:pt x="753" y="346"/>
                    </a:lnTo>
                    <a:lnTo>
                      <a:pt x="770" y="325"/>
                    </a:lnTo>
                    <a:close/>
                    <a:moveTo>
                      <a:pt x="439" y="465"/>
                    </a:moveTo>
                    <a:lnTo>
                      <a:pt x="414" y="459"/>
                    </a:lnTo>
                    <a:lnTo>
                      <a:pt x="389" y="451"/>
                    </a:lnTo>
                    <a:lnTo>
                      <a:pt x="362" y="442"/>
                    </a:lnTo>
                    <a:lnTo>
                      <a:pt x="336" y="433"/>
                    </a:lnTo>
                    <a:lnTo>
                      <a:pt x="308" y="422"/>
                    </a:lnTo>
                    <a:lnTo>
                      <a:pt x="279" y="411"/>
                    </a:lnTo>
                    <a:lnTo>
                      <a:pt x="251" y="398"/>
                    </a:lnTo>
                    <a:lnTo>
                      <a:pt x="219" y="386"/>
                    </a:lnTo>
                    <a:lnTo>
                      <a:pt x="215" y="384"/>
                    </a:lnTo>
                    <a:lnTo>
                      <a:pt x="205" y="380"/>
                    </a:lnTo>
                    <a:lnTo>
                      <a:pt x="196" y="375"/>
                    </a:lnTo>
                    <a:lnTo>
                      <a:pt x="192" y="374"/>
                    </a:lnTo>
                    <a:lnTo>
                      <a:pt x="171" y="364"/>
                    </a:lnTo>
                    <a:lnTo>
                      <a:pt x="150" y="355"/>
                    </a:lnTo>
                    <a:lnTo>
                      <a:pt x="128" y="346"/>
                    </a:lnTo>
                    <a:lnTo>
                      <a:pt x="106" y="335"/>
                    </a:lnTo>
                    <a:lnTo>
                      <a:pt x="84" y="322"/>
                    </a:lnTo>
                    <a:lnTo>
                      <a:pt x="66" y="310"/>
                    </a:lnTo>
                    <a:lnTo>
                      <a:pt x="50" y="296"/>
                    </a:lnTo>
                    <a:lnTo>
                      <a:pt x="39" y="282"/>
                    </a:lnTo>
                    <a:lnTo>
                      <a:pt x="36" y="274"/>
                    </a:lnTo>
                    <a:lnTo>
                      <a:pt x="33" y="268"/>
                    </a:lnTo>
                    <a:lnTo>
                      <a:pt x="33" y="260"/>
                    </a:lnTo>
                    <a:lnTo>
                      <a:pt x="35" y="252"/>
                    </a:lnTo>
                    <a:lnTo>
                      <a:pt x="45" y="231"/>
                    </a:lnTo>
                    <a:lnTo>
                      <a:pt x="64" y="210"/>
                    </a:lnTo>
                    <a:lnTo>
                      <a:pt x="89" y="189"/>
                    </a:lnTo>
                    <a:lnTo>
                      <a:pt x="117" y="168"/>
                    </a:lnTo>
                    <a:lnTo>
                      <a:pt x="146" y="150"/>
                    </a:lnTo>
                    <a:lnTo>
                      <a:pt x="178" y="133"/>
                    </a:lnTo>
                    <a:lnTo>
                      <a:pt x="204" y="119"/>
                    </a:lnTo>
                    <a:lnTo>
                      <a:pt x="227" y="106"/>
                    </a:lnTo>
                    <a:lnTo>
                      <a:pt x="247" y="97"/>
                    </a:lnTo>
                    <a:lnTo>
                      <a:pt x="263" y="88"/>
                    </a:lnTo>
                    <a:lnTo>
                      <a:pt x="282" y="78"/>
                    </a:lnTo>
                    <a:lnTo>
                      <a:pt x="300" y="67"/>
                    </a:lnTo>
                    <a:lnTo>
                      <a:pt x="321" y="60"/>
                    </a:lnTo>
                    <a:lnTo>
                      <a:pt x="339" y="50"/>
                    </a:lnTo>
                    <a:lnTo>
                      <a:pt x="358" y="44"/>
                    </a:lnTo>
                    <a:lnTo>
                      <a:pt x="378" y="38"/>
                    </a:lnTo>
                    <a:lnTo>
                      <a:pt x="398" y="35"/>
                    </a:lnTo>
                    <a:lnTo>
                      <a:pt x="418" y="33"/>
                    </a:lnTo>
                    <a:lnTo>
                      <a:pt x="437" y="33"/>
                    </a:lnTo>
                    <a:lnTo>
                      <a:pt x="456" y="35"/>
                    </a:lnTo>
                    <a:lnTo>
                      <a:pt x="474" y="39"/>
                    </a:lnTo>
                    <a:lnTo>
                      <a:pt x="493" y="44"/>
                    </a:lnTo>
                    <a:lnTo>
                      <a:pt x="512" y="49"/>
                    </a:lnTo>
                    <a:lnTo>
                      <a:pt x="530" y="56"/>
                    </a:lnTo>
                    <a:lnTo>
                      <a:pt x="547" y="63"/>
                    </a:lnTo>
                    <a:lnTo>
                      <a:pt x="566" y="70"/>
                    </a:lnTo>
                    <a:lnTo>
                      <a:pt x="575" y="74"/>
                    </a:lnTo>
                    <a:lnTo>
                      <a:pt x="586" y="78"/>
                    </a:lnTo>
                    <a:lnTo>
                      <a:pt x="596" y="81"/>
                    </a:lnTo>
                    <a:lnTo>
                      <a:pt x="606" y="84"/>
                    </a:lnTo>
                    <a:lnTo>
                      <a:pt x="617" y="89"/>
                    </a:lnTo>
                    <a:lnTo>
                      <a:pt x="628" y="92"/>
                    </a:lnTo>
                    <a:lnTo>
                      <a:pt x="638" y="95"/>
                    </a:lnTo>
                    <a:lnTo>
                      <a:pt x="648" y="98"/>
                    </a:lnTo>
                    <a:lnTo>
                      <a:pt x="667" y="103"/>
                    </a:lnTo>
                    <a:lnTo>
                      <a:pt x="692" y="109"/>
                    </a:lnTo>
                    <a:lnTo>
                      <a:pt x="717" y="117"/>
                    </a:lnTo>
                    <a:lnTo>
                      <a:pt x="740" y="123"/>
                    </a:lnTo>
                    <a:lnTo>
                      <a:pt x="762" y="133"/>
                    </a:lnTo>
                    <a:lnTo>
                      <a:pt x="781" y="140"/>
                    </a:lnTo>
                    <a:lnTo>
                      <a:pt x="798" y="151"/>
                    </a:lnTo>
                    <a:lnTo>
                      <a:pt x="809" y="164"/>
                    </a:lnTo>
                    <a:lnTo>
                      <a:pt x="816" y="176"/>
                    </a:lnTo>
                    <a:lnTo>
                      <a:pt x="818" y="195"/>
                    </a:lnTo>
                    <a:lnTo>
                      <a:pt x="812" y="215"/>
                    </a:lnTo>
                    <a:lnTo>
                      <a:pt x="798" y="240"/>
                    </a:lnTo>
                    <a:lnTo>
                      <a:pt x="777" y="266"/>
                    </a:lnTo>
                    <a:lnTo>
                      <a:pt x="745" y="304"/>
                    </a:lnTo>
                    <a:lnTo>
                      <a:pt x="729" y="322"/>
                    </a:lnTo>
                    <a:lnTo>
                      <a:pt x="712" y="341"/>
                    </a:lnTo>
                    <a:lnTo>
                      <a:pt x="697" y="360"/>
                    </a:lnTo>
                    <a:lnTo>
                      <a:pt x="681" y="377"/>
                    </a:lnTo>
                    <a:lnTo>
                      <a:pt x="664" y="394"/>
                    </a:lnTo>
                    <a:lnTo>
                      <a:pt x="647" y="409"/>
                    </a:lnTo>
                    <a:lnTo>
                      <a:pt x="630" y="423"/>
                    </a:lnTo>
                    <a:lnTo>
                      <a:pt x="613" y="436"/>
                    </a:lnTo>
                    <a:lnTo>
                      <a:pt x="594" y="447"/>
                    </a:lnTo>
                    <a:lnTo>
                      <a:pt x="575" y="456"/>
                    </a:lnTo>
                    <a:lnTo>
                      <a:pt x="555" y="464"/>
                    </a:lnTo>
                    <a:lnTo>
                      <a:pt x="533" y="470"/>
                    </a:lnTo>
                    <a:lnTo>
                      <a:pt x="512" y="473"/>
                    </a:lnTo>
                    <a:lnTo>
                      <a:pt x="488" y="473"/>
                    </a:lnTo>
                    <a:lnTo>
                      <a:pt x="465" y="470"/>
                    </a:lnTo>
                    <a:lnTo>
                      <a:pt x="439" y="465"/>
                    </a:lnTo>
                    <a:close/>
                  </a:path>
                </a:pathLst>
              </a:custGeom>
              <a:solidFill>
                <a:srgbClr val="000000"/>
              </a:solidFill>
              <a:ln>
                <a:noFill/>
              </a:ln>
              <a:extLst/>
            </p:spPr>
            <p:txBody>
              <a:bodyPr/>
              <a:lstStyle/>
              <a:p>
                <a:pPr eaLnBrk="1" hangingPunct="1">
                  <a:defRPr/>
                </a:pPr>
                <a:endParaRPr lang="en-US">
                  <a:latin typeface="Arial" charset="0"/>
                  <a:cs typeface="+mn-cs"/>
                </a:endParaRPr>
              </a:p>
            </p:txBody>
          </p:sp>
          <p:sp>
            <p:nvSpPr>
              <p:cNvPr id="12" name="Freeform 12"/>
              <p:cNvSpPr>
                <a:spLocks/>
              </p:cNvSpPr>
              <p:nvPr/>
            </p:nvSpPr>
            <p:spPr bwMode="auto">
              <a:xfrm>
                <a:off x="1883" y="2430"/>
                <a:ext cx="555" cy="1287"/>
              </a:xfrm>
              <a:custGeom>
                <a:avLst/>
                <a:gdLst>
                  <a:gd name="T0" fmla="*/ 435 w 555"/>
                  <a:gd name="T1" fmla="*/ 1283 h 1287"/>
                  <a:gd name="T2" fmla="*/ 445 w 555"/>
                  <a:gd name="T3" fmla="*/ 1169 h 1287"/>
                  <a:gd name="T4" fmla="*/ 460 w 555"/>
                  <a:gd name="T5" fmla="*/ 855 h 1287"/>
                  <a:gd name="T6" fmla="*/ 477 w 555"/>
                  <a:gd name="T7" fmla="*/ 661 h 1287"/>
                  <a:gd name="T8" fmla="*/ 495 w 555"/>
                  <a:gd name="T9" fmla="*/ 525 h 1287"/>
                  <a:gd name="T10" fmla="*/ 518 w 555"/>
                  <a:gd name="T11" fmla="*/ 388 h 1287"/>
                  <a:gd name="T12" fmla="*/ 540 w 555"/>
                  <a:gd name="T13" fmla="*/ 280 h 1287"/>
                  <a:gd name="T14" fmla="*/ 555 w 555"/>
                  <a:gd name="T15" fmla="*/ 147 h 1287"/>
                  <a:gd name="T16" fmla="*/ 552 w 555"/>
                  <a:gd name="T17" fmla="*/ 138 h 1287"/>
                  <a:gd name="T18" fmla="*/ 544 w 555"/>
                  <a:gd name="T19" fmla="*/ 132 h 1287"/>
                  <a:gd name="T20" fmla="*/ 501 w 555"/>
                  <a:gd name="T21" fmla="*/ 126 h 1287"/>
                  <a:gd name="T22" fmla="*/ 439 w 555"/>
                  <a:gd name="T23" fmla="*/ 112 h 1287"/>
                  <a:gd name="T24" fmla="*/ 378 w 555"/>
                  <a:gd name="T25" fmla="*/ 93 h 1287"/>
                  <a:gd name="T26" fmla="*/ 327 w 555"/>
                  <a:gd name="T27" fmla="*/ 78 h 1287"/>
                  <a:gd name="T28" fmla="*/ 274 w 555"/>
                  <a:gd name="T29" fmla="*/ 64 h 1287"/>
                  <a:gd name="T30" fmla="*/ 221 w 555"/>
                  <a:gd name="T31" fmla="*/ 54 h 1287"/>
                  <a:gd name="T32" fmla="*/ 145 w 555"/>
                  <a:gd name="T33" fmla="*/ 36 h 1287"/>
                  <a:gd name="T34" fmla="*/ 64 w 555"/>
                  <a:gd name="T35" fmla="*/ 12 h 1287"/>
                  <a:gd name="T36" fmla="*/ 17 w 555"/>
                  <a:gd name="T37" fmla="*/ 0 h 1287"/>
                  <a:gd name="T38" fmla="*/ 7 w 555"/>
                  <a:gd name="T39" fmla="*/ 3 h 1287"/>
                  <a:gd name="T40" fmla="*/ 0 w 555"/>
                  <a:gd name="T41" fmla="*/ 12 h 1287"/>
                  <a:gd name="T42" fmla="*/ 2 w 555"/>
                  <a:gd name="T43" fmla="*/ 180 h 1287"/>
                  <a:gd name="T44" fmla="*/ 0 w 555"/>
                  <a:gd name="T45" fmla="*/ 499 h 1287"/>
                  <a:gd name="T46" fmla="*/ 11 w 555"/>
                  <a:gd name="T47" fmla="*/ 513 h 1287"/>
                  <a:gd name="T48" fmla="*/ 28 w 555"/>
                  <a:gd name="T49" fmla="*/ 510 h 1287"/>
                  <a:gd name="T50" fmla="*/ 34 w 555"/>
                  <a:gd name="T51" fmla="*/ 340 h 1287"/>
                  <a:gd name="T52" fmla="*/ 34 w 555"/>
                  <a:gd name="T53" fmla="*/ 225 h 1287"/>
                  <a:gd name="T54" fmla="*/ 34 w 555"/>
                  <a:gd name="T55" fmla="*/ 112 h 1287"/>
                  <a:gd name="T56" fmla="*/ 56 w 555"/>
                  <a:gd name="T57" fmla="*/ 43 h 1287"/>
                  <a:gd name="T58" fmla="*/ 139 w 555"/>
                  <a:gd name="T59" fmla="*/ 67 h 1287"/>
                  <a:gd name="T60" fmla="*/ 215 w 555"/>
                  <a:gd name="T61" fmla="*/ 87 h 1287"/>
                  <a:gd name="T62" fmla="*/ 268 w 555"/>
                  <a:gd name="T63" fmla="*/ 96 h 1287"/>
                  <a:gd name="T64" fmla="*/ 317 w 555"/>
                  <a:gd name="T65" fmla="*/ 110 h 1287"/>
                  <a:gd name="T66" fmla="*/ 369 w 555"/>
                  <a:gd name="T67" fmla="*/ 124 h 1287"/>
                  <a:gd name="T68" fmla="*/ 425 w 555"/>
                  <a:gd name="T69" fmla="*/ 141 h 1287"/>
                  <a:gd name="T70" fmla="*/ 484 w 555"/>
                  <a:gd name="T71" fmla="*/ 155 h 1287"/>
                  <a:gd name="T72" fmla="*/ 515 w 555"/>
                  <a:gd name="T73" fmla="*/ 225 h 1287"/>
                  <a:gd name="T74" fmla="*/ 487 w 555"/>
                  <a:gd name="T75" fmla="*/ 376 h 1287"/>
                  <a:gd name="T76" fmla="*/ 468 w 555"/>
                  <a:gd name="T77" fmla="*/ 474 h 1287"/>
                  <a:gd name="T78" fmla="*/ 449 w 555"/>
                  <a:gd name="T79" fmla="*/ 612 h 1287"/>
                  <a:gd name="T80" fmla="*/ 437 w 555"/>
                  <a:gd name="T81" fmla="*/ 746 h 1287"/>
                  <a:gd name="T82" fmla="*/ 417 w 555"/>
                  <a:gd name="T83" fmla="*/ 1063 h 1287"/>
                  <a:gd name="T84" fmla="*/ 411 w 555"/>
                  <a:gd name="T85" fmla="*/ 1219 h 1287"/>
                  <a:gd name="T86" fmla="*/ 409 w 555"/>
                  <a:gd name="T87" fmla="*/ 1278 h 1287"/>
                  <a:gd name="T88" fmla="*/ 423 w 555"/>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5" h="1287">
                    <a:moveTo>
                      <a:pt x="423" y="1287"/>
                    </a:moveTo>
                    <a:lnTo>
                      <a:pt x="429" y="1286"/>
                    </a:lnTo>
                    <a:lnTo>
                      <a:pt x="435" y="1283"/>
                    </a:lnTo>
                    <a:lnTo>
                      <a:pt x="439" y="1278"/>
                    </a:lnTo>
                    <a:lnTo>
                      <a:pt x="440" y="1272"/>
                    </a:lnTo>
                    <a:lnTo>
                      <a:pt x="445" y="1169"/>
                    </a:lnTo>
                    <a:lnTo>
                      <a:pt x="448" y="1065"/>
                    </a:lnTo>
                    <a:lnTo>
                      <a:pt x="454" y="959"/>
                    </a:lnTo>
                    <a:lnTo>
                      <a:pt x="460" y="855"/>
                    </a:lnTo>
                    <a:lnTo>
                      <a:pt x="468" y="749"/>
                    </a:lnTo>
                    <a:lnTo>
                      <a:pt x="473" y="706"/>
                    </a:lnTo>
                    <a:lnTo>
                      <a:pt x="477" y="661"/>
                    </a:lnTo>
                    <a:lnTo>
                      <a:pt x="482" y="616"/>
                    </a:lnTo>
                    <a:lnTo>
                      <a:pt x="488" y="570"/>
                    </a:lnTo>
                    <a:lnTo>
                      <a:pt x="495" y="525"/>
                    </a:lnTo>
                    <a:lnTo>
                      <a:pt x="501" y="480"/>
                    </a:lnTo>
                    <a:lnTo>
                      <a:pt x="509" y="434"/>
                    </a:lnTo>
                    <a:lnTo>
                      <a:pt x="518" y="388"/>
                    </a:lnTo>
                    <a:lnTo>
                      <a:pt x="519" y="382"/>
                    </a:lnTo>
                    <a:lnTo>
                      <a:pt x="530" y="333"/>
                    </a:lnTo>
                    <a:lnTo>
                      <a:pt x="540" y="280"/>
                    </a:lnTo>
                    <a:lnTo>
                      <a:pt x="547" y="221"/>
                    </a:lnTo>
                    <a:lnTo>
                      <a:pt x="555" y="151"/>
                    </a:lnTo>
                    <a:lnTo>
                      <a:pt x="555" y="147"/>
                    </a:lnTo>
                    <a:lnTo>
                      <a:pt x="555" y="144"/>
                    </a:lnTo>
                    <a:lnTo>
                      <a:pt x="554" y="141"/>
                    </a:lnTo>
                    <a:lnTo>
                      <a:pt x="552" y="138"/>
                    </a:lnTo>
                    <a:lnTo>
                      <a:pt x="549" y="137"/>
                    </a:lnTo>
                    <a:lnTo>
                      <a:pt x="547" y="133"/>
                    </a:lnTo>
                    <a:lnTo>
                      <a:pt x="544" y="132"/>
                    </a:lnTo>
                    <a:lnTo>
                      <a:pt x="541" y="132"/>
                    </a:lnTo>
                    <a:lnTo>
                      <a:pt x="521" y="130"/>
                    </a:lnTo>
                    <a:lnTo>
                      <a:pt x="501" y="126"/>
                    </a:lnTo>
                    <a:lnTo>
                      <a:pt x="479" y="123"/>
                    </a:lnTo>
                    <a:lnTo>
                      <a:pt x="459" y="116"/>
                    </a:lnTo>
                    <a:lnTo>
                      <a:pt x="439" y="112"/>
                    </a:lnTo>
                    <a:lnTo>
                      <a:pt x="418" y="106"/>
                    </a:lnTo>
                    <a:lnTo>
                      <a:pt x="398" y="99"/>
                    </a:lnTo>
                    <a:lnTo>
                      <a:pt x="378" y="93"/>
                    </a:lnTo>
                    <a:lnTo>
                      <a:pt x="361" y="88"/>
                    </a:lnTo>
                    <a:lnTo>
                      <a:pt x="344" y="82"/>
                    </a:lnTo>
                    <a:lnTo>
                      <a:pt x="327" y="78"/>
                    </a:lnTo>
                    <a:lnTo>
                      <a:pt x="310" y="73"/>
                    </a:lnTo>
                    <a:lnTo>
                      <a:pt x="292" y="68"/>
                    </a:lnTo>
                    <a:lnTo>
                      <a:pt x="274" y="64"/>
                    </a:lnTo>
                    <a:lnTo>
                      <a:pt x="257" y="60"/>
                    </a:lnTo>
                    <a:lnTo>
                      <a:pt x="240" y="57"/>
                    </a:lnTo>
                    <a:lnTo>
                      <a:pt x="221" y="54"/>
                    </a:lnTo>
                    <a:lnTo>
                      <a:pt x="198" y="48"/>
                    </a:lnTo>
                    <a:lnTo>
                      <a:pt x="173" y="42"/>
                    </a:lnTo>
                    <a:lnTo>
                      <a:pt x="145" y="36"/>
                    </a:lnTo>
                    <a:lnTo>
                      <a:pt x="117" y="28"/>
                    </a:lnTo>
                    <a:lnTo>
                      <a:pt x="90" y="20"/>
                    </a:lnTo>
                    <a:lnTo>
                      <a:pt x="64" y="12"/>
                    </a:lnTo>
                    <a:lnTo>
                      <a:pt x="41" y="6"/>
                    </a:lnTo>
                    <a:lnTo>
                      <a:pt x="21" y="0"/>
                    </a:lnTo>
                    <a:lnTo>
                      <a:pt x="17" y="0"/>
                    </a:lnTo>
                    <a:lnTo>
                      <a:pt x="14" y="0"/>
                    </a:lnTo>
                    <a:lnTo>
                      <a:pt x="10" y="1"/>
                    </a:lnTo>
                    <a:lnTo>
                      <a:pt x="7" y="3"/>
                    </a:lnTo>
                    <a:lnTo>
                      <a:pt x="5" y="6"/>
                    </a:lnTo>
                    <a:lnTo>
                      <a:pt x="2" y="9"/>
                    </a:lnTo>
                    <a:lnTo>
                      <a:pt x="0" y="12"/>
                    </a:lnTo>
                    <a:lnTo>
                      <a:pt x="0" y="17"/>
                    </a:lnTo>
                    <a:lnTo>
                      <a:pt x="2" y="98"/>
                    </a:lnTo>
                    <a:lnTo>
                      <a:pt x="2" y="180"/>
                    </a:lnTo>
                    <a:lnTo>
                      <a:pt x="2" y="261"/>
                    </a:lnTo>
                    <a:lnTo>
                      <a:pt x="2" y="340"/>
                    </a:lnTo>
                    <a:lnTo>
                      <a:pt x="0" y="499"/>
                    </a:lnTo>
                    <a:lnTo>
                      <a:pt x="2" y="505"/>
                    </a:lnTo>
                    <a:lnTo>
                      <a:pt x="5" y="510"/>
                    </a:lnTo>
                    <a:lnTo>
                      <a:pt x="11" y="513"/>
                    </a:lnTo>
                    <a:lnTo>
                      <a:pt x="17" y="514"/>
                    </a:lnTo>
                    <a:lnTo>
                      <a:pt x="24" y="513"/>
                    </a:lnTo>
                    <a:lnTo>
                      <a:pt x="28" y="510"/>
                    </a:lnTo>
                    <a:lnTo>
                      <a:pt x="31" y="505"/>
                    </a:lnTo>
                    <a:lnTo>
                      <a:pt x="33" y="499"/>
                    </a:lnTo>
                    <a:lnTo>
                      <a:pt x="34" y="340"/>
                    </a:lnTo>
                    <a:lnTo>
                      <a:pt x="34" y="301"/>
                    </a:lnTo>
                    <a:lnTo>
                      <a:pt x="34" y="264"/>
                    </a:lnTo>
                    <a:lnTo>
                      <a:pt x="34" y="225"/>
                    </a:lnTo>
                    <a:lnTo>
                      <a:pt x="34" y="186"/>
                    </a:lnTo>
                    <a:lnTo>
                      <a:pt x="34" y="149"/>
                    </a:lnTo>
                    <a:lnTo>
                      <a:pt x="34" y="112"/>
                    </a:lnTo>
                    <a:lnTo>
                      <a:pt x="34" y="74"/>
                    </a:lnTo>
                    <a:lnTo>
                      <a:pt x="33" y="37"/>
                    </a:lnTo>
                    <a:lnTo>
                      <a:pt x="56" y="43"/>
                    </a:lnTo>
                    <a:lnTo>
                      <a:pt x="83" y="51"/>
                    </a:lnTo>
                    <a:lnTo>
                      <a:pt x="111" y="59"/>
                    </a:lnTo>
                    <a:lnTo>
                      <a:pt x="139" y="67"/>
                    </a:lnTo>
                    <a:lnTo>
                      <a:pt x="165" y="74"/>
                    </a:lnTo>
                    <a:lnTo>
                      <a:pt x="191" y="81"/>
                    </a:lnTo>
                    <a:lnTo>
                      <a:pt x="215" y="87"/>
                    </a:lnTo>
                    <a:lnTo>
                      <a:pt x="233" y="90"/>
                    </a:lnTo>
                    <a:lnTo>
                      <a:pt x="251" y="93"/>
                    </a:lnTo>
                    <a:lnTo>
                      <a:pt x="268" y="96"/>
                    </a:lnTo>
                    <a:lnTo>
                      <a:pt x="285" y="101"/>
                    </a:lnTo>
                    <a:lnTo>
                      <a:pt x="302" y="106"/>
                    </a:lnTo>
                    <a:lnTo>
                      <a:pt x="317" y="110"/>
                    </a:lnTo>
                    <a:lnTo>
                      <a:pt x="334" y="115"/>
                    </a:lnTo>
                    <a:lnTo>
                      <a:pt x="352" y="119"/>
                    </a:lnTo>
                    <a:lnTo>
                      <a:pt x="369" y="124"/>
                    </a:lnTo>
                    <a:lnTo>
                      <a:pt x="387" y="130"/>
                    </a:lnTo>
                    <a:lnTo>
                      <a:pt x="406" y="135"/>
                    </a:lnTo>
                    <a:lnTo>
                      <a:pt x="425" y="141"/>
                    </a:lnTo>
                    <a:lnTo>
                      <a:pt x="445" y="146"/>
                    </a:lnTo>
                    <a:lnTo>
                      <a:pt x="463" y="151"/>
                    </a:lnTo>
                    <a:lnTo>
                      <a:pt x="484" y="155"/>
                    </a:lnTo>
                    <a:lnTo>
                      <a:pt x="502" y="158"/>
                    </a:lnTo>
                    <a:lnTo>
                      <a:pt x="522" y="161"/>
                    </a:lnTo>
                    <a:lnTo>
                      <a:pt x="515" y="225"/>
                    </a:lnTo>
                    <a:lnTo>
                      <a:pt x="505" y="278"/>
                    </a:lnTo>
                    <a:lnTo>
                      <a:pt x="496" y="328"/>
                    </a:lnTo>
                    <a:lnTo>
                      <a:pt x="487" y="376"/>
                    </a:lnTo>
                    <a:lnTo>
                      <a:pt x="485" y="382"/>
                    </a:lnTo>
                    <a:lnTo>
                      <a:pt x="476" y="429"/>
                    </a:lnTo>
                    <a:lnTo>
                      <a:pt x="468" y="474"/>
                    </a:lnTo>
                    <a:lnTo>
                      <a:pt x="462" y="521"/>
                    </a:lnTo>
                    <a:lnTo>
                      <a:pt x="456" y="566"/>
                    </a:lnTo>
                    <a:lnTo>
                      <a:pt x="449" y="612"/>
                    </a:lnTo>
                    <a:lnTo>
                      <a:pt x="445" y="657"/>
                    </a:lnTo>
                    <a:lnTo>
                      <a:pt x="440" y="703"/>
                    </a:lnTo>
                    <a:lnTo>
                      <a:pt x="437" y="746"/>
                    </a:lnTo>
                    <a:lnTo>
                      <a:pt x="428" y="852"/>
                    </a:lnTo>
                    <a:lnTo>
                      <a:pt x="421" y="958"/>
                    </a:lnTo>
                    <a:lnTo>
                      <a:pt x="417" y="1063"/>
                    </a:lnTo>
                    <a:lnTo>
                      <a:pt x="412" y="1168"/>
                    </a:lnTo>
                    <a:lnTo>
                      <a:pt x="412" y="1183"/>
                    </a:lnTo>
                    <a:lnTo>
                      <a:pt x="411" y="1219"/>
                    </a:lnTo>
                    <a:lnTo>
                      <a:pt x="407" y="1256"/>
                    </a:lnTo>
                    <a:lnTo>
                      <a:pt x="407" y="1272"/>
                    </a:lnTo>
                    <a:lnTo>
                      <a:pt x="409" y="1278"/>
                    </a:lnTo>
                    <a:lnTo>
                      <a:pt x="412" y="1283"/>
                    </a:lnTo>
                    <a:lnTo>
                      <a:pt x="417" y="1286"/>
                    </a:lnTo>
                    <a:lnTo>
                      <a:pt x="423" y="1287"/>
                    </a:lnTo>
                    <a:close/>
                  </a:path>
                </a:pathLst>
              </a:custGeom>
              <a:solidFill>
                <a:srgbClr val="000000"/>
              </a:solidFill>
              <a:ln>
                <a:noFill/>
              </a:ln>
              <a:extLst/>
            </p:spPr>
            <p:txBody>
              <a:bodyPr/>
              <a:lstStyle/>
              <a:p>
                <a:pPr eaLnBrk="1" hangingPunct="1">
                  <a:defRPr/>
                </a:pPr>
                <a:endParaRPr lang="en-US">
                  <a:latin typeface="Arial" charset="0"/>
                  <a:cs typeface="+mn-cs"/>
                </a:endParaRPr>
              </a:p>
            </p:txBody>
          </p:sp>
          <p:sp>
            <p:nvSpPr>
              <p:cNvPr id="13" name="Freeform 13"/>
              <p:cNvSpPr>
                <a:spLocks/>
              </p:cNvSpPr>
              <p:nvPr/>
            </p:nvSpPr>
            <p:spPr bwMode="auto">
              <a:xfrm>
                <a:off x="1953" y="2686"/>
                <a:ext cx="359" cy="380"/>
              </a:xfrm>
              <a:custGeom>
                <a:avLst/>
                <a:gdLst>
                  <a:gd name="T0" fmla="*/ 322 w 359"/>
                  <a:gd name="T1" fmla="*/ 380 h 380"/>
                  <a:gd name="T2" fmla="*/ 333 w 359"/>
                  <a:gd name="T3" fmla="*/ 374 h 380"/>
                  <a:gd name="T4" fmla="*/ 350 w 359"/>
                  <a:gd name="T5" fmla="*/ 307 h 380"/>
                  <a:gd name="T6" fmla="*/ 359 w 359"/>
                  <a:gd name="T7" fmla="*/ 192 h 380"/>
                  <a:gd name="T8" fmla="*/ 353 w 359"/>
                  <a:gd name="T9" fmla="*/ 111 h 380"/>
                  <a:gd name="T10" fmla="*/ 336 w 359"/>
                  <a:gd name="T11" fmla="*/ 87 h 380"/>
                  <a:gd name="T12" fmla="*/ 306 w 359"/>
                  <a:gd name="T13" fmla="*/ 66 h 380"/>
                  <a:gd name="T14" fmla="*/ 266 w 359"/>
                  <a:gd name="T15" fmla="*/ 45 h 380"/>
                  <a:gd name="T16" fmla="*/ 221 w 359"/>
                  <a:gd name="T17" fmla="*/ 28 h 380"/>
                  <a:gd name="T18" fmla="*/ 174 w 359"/>
                  <a:gd name="T19" fmla="*/ 16 h 380"/>
                  <a:gd name="T20" fmla="*/ 131 w 359"/>
                  <a:gd name="T21" fmla="*/ 7 h 380"/>
                  <a:gd name="T22" fmla="*/ 93 w 359"/>
                  <a:gd name="T23" fmla="*/ 0 h 380"/>
                  <a:gd name="T24" fmla="*/ 56 w 359"/>
                  <a:gd name="T25" fmla="*/ 2 h 380"/>
                  <a:gd name="T26" fmla="*/ 24 w 359"/>
                  <a:gd name="T27" fmla="*/ 13 h 380"/>
                  <a:gd name="T28" fmla="*/ 8 w 359"/>
                  <a:gd name="T29" fmla="*/ 33 h 380"/>
                  <a:gd name="T30" fmla="*/ 3 w 359"/>
                  <a:gd name="T31" fmla="*/ 64 h 380"/>
                  <a:gd name="T32" fmla="*/ 0 w 359"/>
                  <a:gd name="T33" fmla="*/ 94 h 380"/>
                  <a:gd name="T34" fmla="*/ 3 w 359"/>
                  <a:gd name="T35" fmla="*/ 190 h 380"/>
                  <a:gd name="T36" fmla="*/ 3 w 359"/>
                  <a:gd name="T37" fmla="*/ 232 h 380"/>
                  <a:gd name="T38" fmla="*/ 3 w 359"/>
                  <a:gd name="T39" fmla="*/ 258 h 380"/>
                  <a:gd name="T40" fmla="*/ 11 w 359"/>
                  <a:gd name="T41" fmla="*/ 268 h 380"/>
                  <a:gd name="T42" fmla="*/ 24 w 359"/>
                  <a:gd name="T43" fmla="*/ 269 h 380"/>
                  <a:gd name="T44" fmla="*/ 33 w 359"/>
                  <a:gd name="T45" fmla="*/ 262 h 380"/>
                  <a:gd name="T46" fmla="*/ 36 w 359"/>
                  <a:gd name="T47" fmla="*/ 234 h 380"/>
                  <a:gd name="T48" fmla="*/ 36 w 359"/>
                  <a:gd name="T49" fmla="*/ 188 h 380"/>
                  <a:gd name="T50" fmla="*/ 33 w 359"/>
                  <a:gd name="T51" fmla="*/ 95 h 380"/>
                  <a:gd name="T52" fmla="*/ 34 w 359"/>
                  <a:gd name="T53" fmla="*/ 69 h 380"/>
                  <a:gd name="T54" fmla="*/ 38 w 359"/>
                  <a:gd name="T55" fmla="*/ 47 h 380"/>
                  <a:gd name="T56" fmla="*/ 47 w 359"/>
                  <a:gd name="T57" fmla="*/ 36 h 380"/>
                  <a:gd name="T58" fmla="*/ 66 w 359"/>
                  <a:gd name="T59" fmla="*/ 33 h 380"/>
                  <a:gd name="T60" fmla="*/ 115 w 359"/>
                  <a:gd name="T61" fmla="*/ 36 h 380"/>
                  <a:gd name="T62" fmla="*/ 195 w 359"/>
                  <a:gd name="T63" fmla="*/ 55 h 380"/>
                  <a:gd name="T64" fmla="*/ 269 w 359"/>
                  <a:gd name="T65" fmla="*/ 83 h 380"/>
                  <a:gd name="T66" fmla="*/ 317 w 359"/>
                  <a:gd name="T67" fmla="*/ 112 h 380"/>
                  <a:gd name="T68" fmla="*/ 327 w 359"/>
                  <a:gd name="T69" fmla="*/ 190 h 380"/>
                  <a:gd name="T70" fmla="*/ 317 w 359"/>
                  <a:gd name="T71" fmla="*/ 302 h 380"/>
                  <a:gd name="T72" fmla="*/ 305 w 359"/>
                  <a:gd name="T73" fmla="*/ 366 h 380"/>
                  <a:gd name="T74" fmla="*/ 311 w 359"/>
                  <a:gd name="T75" fmla="*/ 37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9" h="380">
                    <a:moveTo>
                      <a:pt x="316" y="380"/>
                    </a:moveTo>
                    <a:lnTo>
                      <a:pt x="322" y="380"/>
                    </a:lnTo>
                    <a:lnTo>
                      <a:pt x="328" y="378"/>
                    </a:lnTo>
                    <a:lnTo>
                      <a:pt x="333" y="374"/>
                    </a:lnTo>
                    <a:lnTo>
                      <a:pt x="336" y="367"/>
                    </a:lnTo>
                    <a:lnTo>
                      <a:pt x="350" y="307"/>
                    </a:lnTo>
                    <a:lnTo>
                      <a:pt x="356" y="251"/>
                    </a:lnTo>
                    <a:lnTo>
                      <a:pt x="359" y="192"/>
                    </a:lnTo>
                    <a:lnTo>
                      <a:pt x="356" y="123"/>
                    </a:lnTo>
                    <a:lnTo>
                      <a:pt x="353" y="111"/>
                    </a:lnTo>
                    <a:lnTo>
                      <a:pt x="347" y="98"/>
                    </a:lnTo>
                    <a:lnTo>
                      <a:pt x="336" y="87"/>
                    </a:lnTo>
                    <a:lnTo>
                      <a:pt x="322" y="77"/>
                    </a:lnTo>
                    <a:lnTo>
                      <a:pt x="306" y="66"/>
                    </a:lnTo>
                    <a:lnTo>
                      <a:pt x="286" y="55"/>
                    </a:lnTo>
                    <a:lnTo>
                      <a:pt x="266" y="45"/>
                    </a:lnTo>
                    <a:lnTo>
                      <a:pt x="244" y="36"/>
                    </a:lnTo>
                    <a:lnTo>
                      <a:pt x="221" y="28"/>
                    </a:lnTo>
                    <a:lnTo>
                      <a:pt x="198" y="22"/>
                    </a:lnTo>
                    <a:lnTo>
                      <a:pt x="174" y="16"/>
                    </a:lnTo>
                    <a:lnTo>
                      <a:pt x="151" y="10"/>
                    </a:lnTo>
                    <a:lnTo>
                      <a:pt x="131" y="7"/>
                    </a:lnTo>
                    <a:lnTo>
                      <a:pt x="111" y="3"/>
                    </a:lnTo>
                    <a:lnTo>
                      <a:pt x="93" y="0"/>
                    </a:lnTo>
                    <a:lnTo>
                      <a:pt x="79" y="0"/>
                    </a:lnTo>
                    <a:lnTo>
                      <a:pt x="56" y="2"/>
                    </a:lnTo>
                    <a:lnTo>
                      <a:pt x="38" y="5"/>
                    </a:lnTo>
                    <a:lnTo>
                      <a:pt x="24" y="13"/>
                    </a:lnTo>
                    <a:lnTo>
                      <a:pt x="14" y="21"/>
                    </a:lnTo>
                    <a:lnTo>
                      <a:pt x="8" y="33"/>
                    </a:lnTo>
                    <a:lnTo>
                      <a:pt x="5" y="47"/>
                    </a:lnTo>
                    <a:lnTo>
                      <a:pt x="3" y="64"/>
                    </a:lnTo>
                    <a:lnTo>
                      <a:pt x="2" y="84"/>
                    </a:lnTo>
                    <a:lnTo>
                      <a:pt x="0" y="94"/>
                    </a:lnTo>
                    <a:lnTo>
                      <a:pt x="2" y="168"/>
                    </a:lnTo>
                    <a:lnTo>
                      <a:pt x="3" y="190"/>
                    </a:lnTo>
                    <a:lnTo>
                      <a:pt x="3" y="210"/>
                    </a:lnTo>
                    <a:lnTo>
                      <a:pt x="3" y="232"/>
                    </a:lnTo>
                    <a:lnTo>
                      <a:pt x="3" y="252"/>
                    </a:lnTo>
                    <a:lnTo>
                      <a:pt x="3" y="258"/>
                    </a:lnTo>
                    <a:lnTo>
                      <a:pt x="6" y="265"/>
                    </a:lnTo>
                    <a:lnTo>
                      <a:pt x="11" y="268"/>
                    </a:lnTo>
                    <a:lnTo>
                      <a:pt x="17" y="269"/>
                    </a:lnTo>
                    <a:lnTo>
                      <a:pt x="24" y="269"/>
                    </a:lnTo>
                    <a:lnTo>
                      <a:pt x="30" y="266"/>
                    </a:lnTo>
                    <a:lnTo>
                      <a:pt x="33" y="262"/>
                    </a:lnTo>
                    <a:lnTo>
                      <a:pt x="34" y="255"/>
                    </a:lnTo>
                    <a:lnTo>
                      <a:pt x="36" y="234"/>
                    </a:lnTo>
                    <a:lnTo>
                      <a:pt x="36" y="210"/>
                    </a:lnTo>
                    <a:lnTo>
                      <a:pt x="36" y="188"/>
                    </a:lnTo>
                    <a:lnTo>
                      <a:pt x="34" y="167"/>
                    </a:lnTo>
                    <a:lnTo>
                      <a:pt x="33" y="95"/>
                    </a:lnTo>
                    <a:lnTo>
                      <a:pt x="33" y="86"/>
                    </a:lnTo>
                    <a:lnTo>
                      <a:pt x="34" y="69"/>
                    </a:lnTo>
                    <a:lnTo>
                      <a:pt x="36" y="56"/>
                    </a:lnTo>
                    <a:lnTo>
                      <a:pt x="38" y="47"/>
                    </a:lnTo>
                    <a:lnTo>
                      <a:pt x="41" y="41"/>
                    </a:lnTo>
                    <a:lnTo>
                      <a:pt x="47" y="36"/>
                    </a:lnTo>
                    <a:lnTo>
                      <a:pt x="55" y="35"/>
                    </a:lnTo>
                    <a:lnTo>
                      <a:pt x="66" y="33"/>
                    </a:lnTo>
                    <a:lnTo>
                      <a:pt x="79" y="33"/>
                    </a:lnTo>
                    <a:lnTo>
                      <a:pt x="115" y="36"/>
                    </a:lnTo>
                    <a:lnTo>
                      <a:pt x="154" y="44"/>
                    </a:lnTo>
                    <a:lnTo>
                      <a:pt x="195" y="55"/>
                    </a:lnTo>
                    <a:lnTo>
                      <a:pt x="235" y="69"/>
                    </a:lnTo>
                    <a:lnTo>
                      <a:pt x="269" y="83"/>
                    </a:lnTo>
                    <a:lnTo>
                      <a:pt x="297" y="98"/>
                    </a:lnTo>
                    <a:lnTo>
                      <a:pt x="317" y="112"/>
                    </a:lnTo>
                    <a:lnTo>
                      <a:pt x="324" y="125"/>
                    </a:lnTo>
                    <a:lnTo>
                      <a:pt x="327" y="190"/>
                    </a:lnTo>
                    <a:lnTo>
                      <a:pt x="324" y="248"/>
                    </a:lnTo>
                    <a:lnTo>
                      <a:pt x="317" y="302"/>
                    </a:lnTo>
                    <a:lnTo>
                      <a:pt x="305" y="360"/>
                    </a:lnTo>
                    <a:lnTo>
                      <a:pt x="305" y="366"/>
                    </a:lnTo>
                    <a:lnTo>
                      <a:pt x="306" y="372"/>
                    </a:lnTo>
                    <a:lnTo>
                      <a:pt x="311" y="377"/>
                    </a:lnTo>
                    <a:lnTo>
                      <a:pt x="316" y="380"/>
                    </a:lnTo>
                    <a:close/>
                  </a:path>
                </a:pathLst>
              </a:custGeom>
              <a:solidFill>
                <a:srgbClr val="000000"/>
              </a:solidFill>
              <a:ln>
                <a:noFill/>
              </a:ln>
              <a:extLst/>
            </p:spPr>
            <p:txBody>
              <a:bodyPr/>
              <a:lstStyle/>
              <a:p>
                <a:pPr eaLnBrk="1" hangingPunct="1">
                  <a:defRPr/>
                </a:pPr>
                <a:endParaRPr lang="en-US">
                  <a:latin typeface="Arial" charset="0"/>
                  <a:cs typeface="+mn-cs"/>
                </a:endParaRPr>
              </a:p>
            </p:txBody>
          </p:sp>
          <p:sp>
            <p:nvSpPr>
              <p:cNvPr id="14" name="Freeform 14"/>
              <p:cNvSpPr>
                <a:spLocks/>
              </p:cNvSpPr>
              <p:nvPr/>
            </p:nvSpPr>
            <p:spPr bwMode="auto">
              <a:xfrm>
                <a:off x="1980" y="3549"/>
                <a:ext cx="42" cy="375"/>
              </a:xfrm>
              <a:custGeom>
                <a:avLst/>
                <a:gdLst>
                  <a:gd name="T0" fmla="*/ 20 w 42"/>
                  <a:gd name="T1" fmla="*/ 0 h 375"/>
                  <a:gd name="T2" fmla="*/ 14 w 42"/>
                  <a:gd name="T3" fmla="*/ 0 h 375"/>
                  <a:gd name="T4" fmla="*/ 7 w 42"/>
                  <a:gd name="T5" fmla="*/ 3 h 375"/>
                  <a:gd name="T6" fmla="*/ 4 w 42"/>
                  <a:gd name="T7" fmla="*/ 8 h 375"/>
                  <a:gd name="T8" fmla="*/ 3 w 42"/>
                  <a:gd name="T9" fmla="*/ 14 h 375"/>
                  <a:gd name="T10" fmla="*/ 0 w 42"/>
                  <a:gd name="T11" fmla="*/ 64 h 375"/>
                  <a:gd name="T12" fmla="*/ 0 w 42"/>
                  <a:gd name="T13" fmla="*/ 117 h 375"/>
                  <a:gd name="T14" fmla="*/ 1 w 42"/>
                  <a:gd name="T15" fmla="*/ 173 h 375"/>
                  <a:gd name="T16" fmla="*/ 4 w 42"/>
                  <a:gd name="T17" fmla="*/ 227 h 375"/>
                  <a:gd name="T18" fmla="*/ 9 w 42"/>
                  <a:gd name="T19" fmla="*/ 359 h 375"/>
                  <a:gd name="T20" fmla="*/ 11 w 42"/>
                  <a:gd name="T21" fmla="*/ 366 h 375"/>
                  <a:gd name="T22" fmla="*/ 14 w 42"/>
                  <a:gd name="T23" fmla="*/ 372 h 375"/>
                  <a:gd name="T24" fmla="*/ 20 w 42"/>
                  <a:gd name="T25" fmla="*/ 375 h 375"/>
                  <a:gd name="T26" fmla="*/ 26 w 42"/>
                  <a:gd name="T27" fmla="*/ 375 h 375"/>
                  <a:gd name="T28" fmla="*/ 32 w 42"/>
                  <a:gd name="T29" fmla="*/ 373 h 375"/>
                  <a:gd name="T30" fmla="*/ 37 w 42"/>
                  <a:gd name="T31" fmla="*/ 370 h 375"/>
                  <a:gd name="T32" fmla="*/ 40 w 42"/>
                  <a:gd name="T33" fmla="*/ 366 h 375"/>
                  <a:gd name="T34" fmla="*/ 42 w 42"/>
                  <a:gd name="T35" fmla="*/ 359 h 375"/>
                  <a:gd name="T36" fmla="*/ 37 w 42"/>
                  <a:gd name="T37" fmla="*/ 226 h 375"/>
                  <a:gd name="T38" fmla="*/ 34 w 42"/>
                  <a:gd name="T39" fmla="*/ 171 h 375"/>
                  <a:gd name="T40" fmla="*/ 32 w 42"/>
                  <a:gd name="T41" fmla="*/ 118 h 375"/>
                  <a:gd name="T42" fmla="*/ 32 w 42"/>
                  <a:gd name="T43" fmla="*/ 66 h 375"/>
                  <a:gd name="T44" fmla="*/ 34 w 42"/>
                  <a:gd name="T45" fmla="*/ 17 h 375"/>
                  <a:gd name="T46" fmla="*/ 34 w 42"/>
                  <a:gd name="T47" fmla="*/ 11 h 375"/>
                  <a:gd name="T48" fmla="*/ 31 w 42"/>
                  <a:gd name="T49" fmla="*/ 5 h 375"/>
                  <a:gd name="T50" fmla="*/ 26 w 42"/>
                  <a:gd name="T51" fmla="*/ 2 h 375"/>
                  <a:gd name="T52" fmla="*/ 20 w 42"/>
                  <a:gd name="T53"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375">
                    <a:moveTo>
                      <a:pt x="20" y="0"/>
                    </a:moveTo>
                    <a:lnTo>
                      <a:pt x="14" y="0"/>
                    </a:lnTo>
                    <a:lnTo>
                      <a:pt x="7" y="3"/>
                    </a:lnTo>
                    <a:lnTo>
                      <a:pt x="4" y="8"/>
                    </a:lnTo>
                    <a:lnTo>
                      <a:pt x="3" y="14"/>
                    </a:lnTo>
                    <a:lnTo>
                      <a:pt x="0" y="64"/>
                    </a:lnTo>
                    <a:lnTo>
                      <a:pt x="0" y="117"/>
                    </a:lnTo>
                    <a:lnTo>
                      <a:pt x="1" y="173"/>
                    </a:lnTo>
                    <a:lnTo>
                      <a:pt x="4" y="227"/>
                    </a:lnTo>
                    <a:lnTo>
                      <a:pt x="9" y="359"/>
                    </a:lnTo>
                    <a:lnTo>
                      <a:pt x="11" y="366"/>
                    </a:lnTo>
                    <a:lnTo>
                      <a:pt x="14" y="372"/>
                    </a:lnTo>
                    <a:lnTo>
                      <a:pt x="20" y="375"/>
                    </a:lnTo>
                    <a:lnTo>
                      <a:pt x="26" y="375"/>
                    </a:lnTo>
                    <a:lnTo>
                      <a:pt x="32" y="373"/>
                    </a:lnTo>
                    <a:lnTo>
                      <a:pt x="37" y="370"/>
                    </a:lnTo>
                    <a:lnTo>
                      <a:pt x="40" y="366"/>
                    </a:lnTo>
                    <a:lnTo>
                      <a:pt x="42" y="359"/>
                    </a:lnTo>
                    <a:lnTo>
                      <a:pt x="37" y="226"/>
                    </a:lnTo>
                    <a:lnTo>
                      <a:pt x="34" y="171"/>
                    </a:lnTo>
                    <a:lnTo>
                      <a:pt x="32" y="118"/>
                    </a:lnTo>
                    <a:lnTo>
                      <a:pt x="32" y="66"/>
                    </a:lnTo>
                    <a:lnTo>
                      <a:pt x="34" y="17"/>
                    </a:lnTo>
                    <a:lnTo>
                      <a:pt x="34" y="11"/>
                    </a:lnTo>
                    <a:lnTo>
                      <a:pt x="31" y="5"/>
                    </a:lnTo>
                    <a:lnTo>
                      <a:pt x="26" y="2"/>
                    </a:lnTo>
                    <a:lnTo>
                      <a:pt x="20" y="0"/>
                    </a:lnTo>
                    <a:close/>
                  </a:path>
                </a:pathLst>
              </a:custGeom>
              <a:solidFill>
                <a:srgbClr val="000000"/>
              </a:solidFill>
              <a:ln>
                <a:noFill/>
              </a:ln>
              <a:extLst/>
            </p:spPr>
            <p:txBody>
              <a:bodyPr/>
              <a:lstStyle/>
              <a:p>
                <a:pPr eaLnBrk="1" hangingPunct="1">
                  <a:defRPr/>
                </a:pPr>
                <a:endParaRPr lang="en-US">
                  <a:latin typeface="Arial" charset="0"/>
                  <a:cs typeface="+mn-cs"/>
                </a:endParaRPr>
              </a:p>
            </p:txBody>
          </p:sp>
          <p:sp>
            <p:nvSpPr>
              <p:cNvPr id="15" name="Freeform 15"/>
              <p:cNvSpPr>
                <a:spLocks/>
              </p:cNvSpPr>
              <p:nvPr/>
            </p:nvSpPr>
            <p:spPr bwMode="auto">
              <a:xfrm>
                <a:off x="1507" y="3391"/>
                <a:ext cx="34" cy="378"/>
              </a:xfrm>
              <a:custGeom>
                <a:avLst/>
                <a:gdLst>
                  <a:gd name="T0" fmla="*/ 16 w 34"/>
                  <a:gd name="T1" fmla="*/ 378 h 378"/>
                  <a:gd name="T2" fmla="*/ 22 w 34"/>
                  <a:gd name="T3" fmla="*/ 376 h 378"/>
                  <a:gd name="T4" fmla="*/ 27 w 34"/>
                  <a:gd name="T5" fmla="*/ 373 h 378"/>
                  <a:gd name="T6" fmla="*/ 30 w 34"/>
                  <a:gd name="T7" fmla="*/ 368 h 378"/>
                  <a:gd name="T8" fmla="*/ 31 w 34"/>
                  <a:gd name="T9" fmla="*/ 362 h 378"/>
                  <a:gd name="T10" fmla="*/ 33 w 34"/>
                  <a:gd name="T11" fmla="*/ 301 h 378"/>
                  <a:gd name="T12" fmla="*/ 34 w 34"/>
                  <a:gd name="T13" fmla="*/ 245 h 378"/>
                  <a:gd name="T14" fmla="*/ 34 w 34"/>
                  <a:gd name="T15" fmla="*/ 194 h 378"/>
                  <a:gd name="T16" fmla="*/ 33 w 34"/>
                  <a:gd name="T17" fmla="*/ 141 h 378"/>
                  <a:gd name="T18" fmla="*/ 31 w 34"/>
                  <a:gd name="T19" fmla="*/ 15 h 378"/>
                  <a:gd name="T20" fmla="*/ 30 w 34"/>
                  <a:gd name="T21" fmla="*/ 9 h 378"/>
                  <a:gd name="T22" fmla="*/ 27 w 34"/>
                  <a:gd name="T23" fmla="*/ 4 h 378"/>
                  <a:gd name="T24" fmla="*/ 22 w 34"/>
                  <a:gd name="T25" fmla="*/ 1 h 378"/>
                  <a:gd name="T26" fmla="*/ 16 w 34"/>
                  <a:gd name="T27" fmla="*/ 0 h 378"/>
                  <a:gd name="T28" fmla="*/ 10 w 34"/>
                  <a:gd name="T29" fmla="*/ 1 h 378"/>
                  <a:gd name="T30" fmla="*/ 5 w 34"/>
                  <a:gd name="T31" fmla="*/ 4 h 378"/>
                  <a:gd name="T32" fmla="*/ 2 w 34"/>
                  <a:gd name="T33" fmla="*/ 9 h 378"/>
                  <a:gd name="T34" fmla="*/ 0 w 34"/>
                  <a:gd name="T35" fmla="*/ 15 h 378"/>
                  <a:gd name="T36" fmla="*/ 0 w 34"/>
                  <a:gd name="T37" fmla="*/ 141 h 378"/>
                  <a:gd name="T38" fmla="*/ 2 w 34"/>
                  <a:gd name="T39" fmla="*/ 194 h 378"/>
                  <a:gd name="T40" fmla="*/ 2 w 34"/>
                  <a:gd name="T41" fmla="*/ 245 h 378"/>
                  <a:gd name="T42" fmla="*/ 2 w 34"/>
                  <a:gd name="T43" fmla="*/ 300 h 378"/>
                  <a:gd name="T44" fmla="*/ 0 w 34"/>
                  <a:gd name="T45" fmla="*/ 360 h 378"/>
                  <a:gd name="T46" fmla="*/ 0 w 34"/>
                  <a:gd name="T47" fmla="*/ 367 h 378"/>
                  <a:gd name="T48" fmla="*/ 3 w 34"/>
                  <a:gd name="T49" fmla="*/ 373 h 378"/>
                  <a:gd name="T50" fmla="*/ 10 w 34"/>
                  <a:gd name="T51" fmla="*/ 376 h 378"/>
                  <a:gd name="T52" fmla="*/ 16 w 34"/>
                  <a:gd name="T53"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78">
                    <a:moveTo>
                      <a:pt x="16" y="378"/>
                    </a:moveTo>
                    <a:lnTo>
                      <a:pt x="22" y="376"/>
                    </a:lnTo>
                    <a:lnTo>
                      <a:pt x="27" y="373"/>
                    </a:lnTo>
                    <a:lnTo>
                      <a:pt x="30" y="368"/>
                    </a:lnTo>
                    <a:lnTo>
                      <a:pt x="31" y="362"/>
                    </a:lnTo>
                    <a:lnTo>
                      <a:pt x="33" y="301"/>
                    </a:lnTo>
                    <a:lnTo>
                      <a:pt x="34" y="245"/>
                    </a:lnTo>
                    <a:lnTo>
                      <a:pt x="34" y="194"/>
                    </a:lnTo>
                    <a:lnTo>
                      <a:pt x="33" y="141"/>
                    </a:lnTo>
                    <a:lnTo>
                      <a:pt x="31" y="15"/>
                    </a:lnTo>
                    <a:lnTo>
                      <a:pt x="30" y="9"/>
                    </a:lnTo>
                    <a:lnTo>
                      <a:pt x="27" y="4"/>
                    </a:lnTo>
                    <a:lnTo>
                      <a:pt x="22" y="1"/>
                    </a:lnTo>
                    <a:lnTo>
                      <a:pt x="16" y="0"/>
                    </a:lnTo>
                    <a:lnTo>
                      <a:pt x="10" y="1"/>
                    </a:lnTo>
                    <a:lnTo>
                      <a:pt x="5" y="4"/>
                    </a:lnTo>
                    <a:lnTo>
                      <a:pt x="2" y="9"/>
                    </a:lnTo>
                    <a:lnTo>
                      <a:pt x="0" y="15"/>
                    </a:lnTo>
                    <a:lnTo>
                      <a:pt x="0" y="141"/>
                    </a:lnTo>
                    <a:lnTo>
                      <a:pt x="2" y="194"/>
                    </a:lnTo>
                    <a:lnTo>
                      <a:pt x="2" y="245"/>
                    </a:lnTo>
                    <a:lnTo>
                      <a:pt x="2" y="300"/>
                    </a:lnTo>
                    <a:lnTo>
                      <a:pt x="0" y="360"/>
                    </a:lnTo>
                    <a:lnTo>
                      <a:pt x="0" y="367"/>
                    </a:lnTo>
                    <a:lnTo>
                      <a:pt x="3" y="373"/>
                    </a:lnTo>
                    <a:lnTo>
                      <a:pt x="10" y="376"/>
                    </a:lnTo>
                    <a:lnTo>
                      <a:pt x="16" y="378"/>
                    </a:lnTo>
                    <a:close/>
                  </a:path>
                </a:pathLst>
              </a:custGeom>
              <a:solidFill>
                <a:srgbClr val="000000"/>
              </a:solidFill>
              <a:ln>
                <a:noFill/>
              </a:ln>
              <a:extLst/>
            </p:spPr>
            <p:txBody>
              <a:bodyPr/>
              <a:lstStyle/>
              <a:p>
                <a:pPr eaLnBrk="1" hangingPunct="1">
                  <a:defRPr/>
                </a:pPr>
                <a:endParaRPr lang="en-US">
                  <a:latin typeface="Arial" charset="0"/>
                  <a:cs typeface="+mn-cs"/>
                </a:endParaRPr>
              </a:p>
            </p:txBody>
          </p:sp>
        </p:grpSp>
        <p:sp>
          <p:nvSpPr>
            <p:cNvPr id="99335" name="TextBox 15"/>
            <p:cNvSpPr txBox="1">
              <a:spLocks noChangeArrowheads="1"/>
            </p:cNvSpPr>
            <p:nvPr/>
          </p:nvSpPr>
          <p:spPr bwMode="auto">
            <a:xfrm>
              <a:off x="4343400" y="25146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bg1"/>
                  </a:solidFill>
                </a:rPr>
                <a:t>YOU</a:t>
              </a:r>
            </a:p>
          </p:txBody>
        </p:sp>
        <p:sp>
          <p:nvSpPr>
            <p:cNvPr id="99336" name="TextBox 22"/>
            <p:cNvSpPr txBox="1">
              <a:spLocks noChangeArrowheads="1"/>
            </p:cNvSpPr>
            <p:nvPr/>
          </p:nvSpPr>
          <p:spPr bwMode="auto">
            <a:xfrm>
              <a:off x="6248400" y="32766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bg1"/>
                  </a:solidFill>
                </a:rPr>
                <a:t>ME</a:t>
              </a:r>
            </a:p>
          </p:txBody>
        </p:sp>
        <p:sp>
          <p:nvSpPr>
            <p:cNvPr id="99337" name="TextBox 23"/>
            <p:cNvSpPr txBox="1">
              <a:spLocks noChangeArrowheads="1"/>
            </p:cNvSpPr>
            <p:nvPr/>
          </p:nvSpPr>
          <p:spPr bwMode="auto">
            <a:xfrm rot="-1358464">
              <a:off x="2952750" y="4783138"/>
              <a:ext cx="1374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bg1"/>
                  </a:solidFill>
                </a:rPr>
                <a:t>THE PROBLEM</a:t>
              </a:r>
            </a:p>
          </p:txBody>
        </p:sp>
      </p:grpSp>
    </p:spTree>
    <p:extLst>
      <p:ext uri="{BB962C8B-B14F-4D97-AF65-F5344CB8AC3E}">
        <p14:creationId xmlns:p14="http://schemas.microsoft.com/office/powerpoint/2010/main" val="2867103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bwMode="auto">
          <a:xfrm>
            <a:off x="4608923" y="548470"/>
            <a:ext cx="2819400" cy="3996037"/>
            <a:chOff x="1344" y="2408"/>
            <a:chExt cx="1119" cy="1586"/>
          </a:xfrm>
          <a:scene3d>
            <a:camera prst="orthographicFront">
              <a:rot lat="0" lon="10799999" rev="1200000"/>
            </a:camera>
            <a:lightRig rig="threePt" dir="t"/>
          </a:scene3d>
        </p:grpSpPr>
        <p:sp>
          <p:nvSpPr>
            <p:cNvPr id="8" name="AutoShape 5"/>
            <p:cNvSpPr>
              <a:spLocks noChangeAspect="1" noChangeArrowheads="1" noTextEdit="1"/>
            </p:cNvSpPr>
            <p:nvPr/>
          </p:nvSpPr>
          <p:spPr bwMode="auto">
            <a:xfrm>
              <a:off x="1344" y="2408"/>
              <a:ext cx="1119" cy="1586"/>
            </a:xfrm>
            <a:prstGeom prst="rect">
              <a:avLst/>
            </a:prstGeom>
            <a:noFill/>
            <a:ln>
              <a:noFill/>
            </a:ln>
            <a:extLst/>
          </p:spPr>
          <p:txBody>
            <a:bodyPr/>
            <a:lstStyle/>
            <a:p>
              <a:pPr>
                <a:defRPr/>
              </a:pPr>
              <a:endParaRPr lang="en-US">
                <a:latin typeface="Arial" charset="0"/>
                <a:cs typeface="+mn-cs"/>
              </a:endParaRPr>
            </a:p>
          </p:txBody>
        </p:sp>
        <p:sp>
          <p:nvSpPr>
            <p:cNvPr id="9" name="Freeform 7"/>
            <p:cNvSpPr>
              <a:spLocks/>
            </p:cNvSpPr>
            <p:nvPr/>
          </p:nvSpPr>
          <p:spPr bwMode="auto">
            <a:xfrm>
              <a:off x="1468" y="3353"/>
              <a:ext cx="114" cy="445"/>
            </a:xfrm>
            <a:custGeom>
              <a:avLst/>
              <a:gdLst>
                <a:gd name="T0" fmla="*/ 59 w 114"/>
                <a:gd name="T1" fmla="*/ 5 h 445"/>
                <a:gd name="T2" fmla="*/ 39 w 114"/>
                <a:gd name="T3" fmla="*/ 0 h 445"/>
                <a:gd name="T4" fmla="*/ 25 w 114"/>
                <a:gd name="T5" fmla="*/ 3 h 445"/>
                <a:gd name="T6" fmla="*/ 14 w 114"/>
                <a:gd name="T7" fmla="*/ 13 h 445"/>
                <a:gd name="T8" fmla="*/ 8 w 114"/>
                <a:gd name="T9" fmla="*/ 25 h 445"/>
                <a:gd name="T10" fmla="*/ 5 w 114"/>
                <a:gd name="T11" fmla="*/ 42 h 445"/>
                <a:gd name="T12" fmla="*/ 3 w 114"/>
                <a:gd name="T13" fmla="*/ 59 h 445"/>
                <a:gd name="T14" fmla="*/ 2 w 114"/>
                <a:gd name="T15" fmla="*/ 78 h 445"/>
                <a:gd name="T16" fmla="*/ 2 w 114"/>
                <a:gd name="T17" fmla="*/ 94 h 445"/>
                <a:gd name="T18" fmla="*/ 0 w 114"/>
                <a:gd name="T19" fmla="*/ 151 h 445"/>
                <a:gd name="T20" fmla="*/ 0 w 114"/>
                <a:gd name="T21" fmla="*/ 198 h 445"/>
                <a:gd name="T22" fmla="*/ 0 w 114"/>
                <a:gd name="T23" fmla="*/ 245 h 445"/>
                <a:gd name="T24" fmla="*/ 0 w 114"/>
                <a:gd name="T25" fmla="*/ 302 h 445"/>
                <a:gd name="T26" fmla="*/ 0 w 114"/>
                <a:gd name="T27" fmla="*/ 338 h 445"/>
                <a:gd name="T28" fmla="*/ 0 w 114"/>
                <a:gd name="T29" fmla="*/ 375 h 445"/>
                <a:gd name="T30" fmla="*/ 7 w 114"/>
                <a:gd name="T31" fmla="*/ 411 h 445"/>
                <a:gd name="T32" fmla="*/ 22 w 114"/>
                <a:gd name="T33" fmla="*/ 444 h 445"/>
                <a:gd name="T34" fmla="*/ 59 w 114"/>
                <a:gd name="T35" fmla="*/ 445 h 445"/>
                <a:gd name="T36" fmla="*/ 86 w 114"/>
                <a:gd name="T37" fmla="*/ 422 h 445"/>
                <a:gd name="T38" fmla="*/ 101 w 114"/>
                <a:gd name="T39" fmla="*/ 381 h 445"/>
                <a:gd name="T40" fmla="*/ 111 w 114"/>
                <a:gd name="T41" fmla="*/ 328 h 445"/>
                <a:gd name="T42" fmla="*/ 114 w 114"/>
                <a:gd name="T43" fmla="*/ 271 h 445"/>
                <a:gd name="T44" fmla="*/ 112 w 114"/>
                <a:gd name="T45" fmla="*/ 215 h 445"/>
                <a:gd name="T46" fmla="*/ 111 w 114"/>
                <a:gd name="T47" fmla="*/ 167 h 445"/>
                <a:gd name="T48" fmla="*/ 111 w 114"/>
                <a:gd name="T49" fmla="*/ 133 h 445"/>
                <a:gd name="T50" fmla="*/ 112 w 114"/>
                <a:gd name="T51" fmla="*/ 114 h 445"/>
                <a:gd name="T52" fmla="*/ 112 w 114"/>
                <a:gd name="T53" fmla="*/ 95 h 445"/>
                <a:gd name="T54" fmla="*/ 112 w 114"/>
                <a:gd name="T55" fmla="*/ 78 h 445"/>
                <a:gd name="T56" fmla="*/ 109 w 114"/>
                <a:gd name="T57" fmla="*/ 59 h 445"/>
                <a:gd name="T58" fmla="*/ 103 w 114"/>
                <a:gd name="T59" fmla="*/ 42 h 445"/>
                <a:gd name="T60" fmla="*/ 94 w 114"/>
                <a:gd name="T61" fmla="*/ 27 h 445"/>
                <a:gd name="T62" fmla="*/ 80 w 114"/>
                <a:gd name="T63" fmla="*/ 14 h 445"/>
                <a:gd name="T64" fmla="*/ 59 w 114"/>
                <a:gd name="T65" fmla="*/ 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445">
                  <a:moveTo>
                    <a:pt x="59" y="5"/>
                  </a:moveTo>
                  <a:lnTo>
                    <a:pt x="39" y="0"/>
                  </a:lnTo>
                  <a:lnTo>
                    <a:pt x="25" y="3"/>
                  </a:lnTo>
                  <a:lnTo>
                    <a:pt x="14" y="13"/>
                  </a:lnTo>
                  <a:lnTo>
                    <a:pt x="8" y="25"/>
                  </a:lnTo>
                  <a:lnTo>
                    <a:pt x="5" y="42"/>
                  </a:lnTo>
                  <a:lnTo>
                    <a:pt x="3" y="59"/>
                  </a:lnTo>
                  <a:lnTo>
                    <a:pt x="2" y="78"/>
                  </a:lnTo>
                  <a:lnTo>
                    <a:pt x="2" y="94"/>
                  </a:lnTo>
                  <a:lnTo>
                    <a:pt x="0" y="151"/>
                  </a:lnTo>
                  <a:lnTo>
                    <a:pt x="0" y="198"/>
                  </a:lnTo>
                  <a:lnTo>
                    <a:pt x="0" y="245"/>
                  </a:lnTo>
                  <a:lnTo>
                    <a:pt x="0" y="302"/>
                  </a:lnTo>
                  <a:lnTo>
                    <a:pt x="0" y="338"/>
                  </a:lnTo>
                  <a:lnTo>
                    <a:pt x="0" y="375"/>
                  </a:lnTo>
                  <a:lnTo>
                    <a:pt x="7" y="411"/>
                  </a:lnTo>
                  <a:lnTo>
                    <a:pt x="22" y="444"/>
                  </a:lnTo>
                  <a:lnTo>
                    <a:pt x="59" y="445"/>
                  </a:lnTo>
                  <a:lnTo>
                    <a:pt x="86" y="422"/>
                  </a:lnTo>
                  <a:lnTo>
                    <a:pt x="101" y="381"/>
                  </a:lnTo>
                  <a:lnTo>
                    <a:pt x="111" y="328"/>
                  </a:lnTo>
                  <a:lnTo>
                    <a:pt x="114" y="271"/>
                  </a:lnTo>
                  <a:lnTo>
                    <a:pt x="112" y="215"/>
                  </a:lnTo>
                  <a:lnTo>
                    <a:pt x="111" y="167"/>
                  </a:lnTo>
                  <a:lnTo>
                    <a:pt x="111" y="133"/>
                  </a:lnTo>
                  <a:lnTo>
                    <a:pt x="112" y="114"/>
                  </a:lnTo>
                  <a:lnTo>
                    <a:pt x="112" y="95"/>
                  </a:lnTo>
                  <a:lnTo>
                    <a:pt x="112" y="78"/>
                  </a:lnTo>
                  <a:lnTo>
                    <a:pt x="109" y="59"/>
                  </a:lnTo>
                  <a:lnTo>
                    <a:pt x="103" y="42"/>
                  </a:lnTo>
                  <a:lnTo>
                    <a:pt x="94" y="27"/>
                  </a:lnTo>
                  <a:lnTo>
                    <a:pt x="80" y="14"/>
                  </a:lnTo>
                  <a:lnTo>
                    <a:pt x="59" y="5"/>
                  </a:lnTo>
                  <a:close/>
                </a:path>
              </a:pathLst>
            </a:custGeom>
            <a:solidFill>
              <a:srgbClr val="999900"/>
            </a:solidFill>
            <a:ln>
              <a:noFill/>
            </a:ln>
            <a:extLst/>
          </p:spPr>
          <p:txBody>
            <a:bodyPr/>
            <a:lstStyle/>
            <a:p>
              <a:pPr>
                <a:defRPr/>
              </a:pPr>
              <a:endParaRPr lang="en-US">
                <a:latin typeface="Arial" charset="0"/>
                <a:cs typeface="+mn-cs"/>
              </a:endParaRPr>
            </a:p>
          </p:txBody>
        </p:sp>
        <p:sp>
          <p:nvSpPr>
            <p:cNvPr id="10" name="Freeform 8"/>
            <p:cNvSpPr>
              <a:spLocks/>
            </p:cNvSpPr>
            <p:nvPr/>
          </p:nvSpPr>
          <p:spPr bwMode="auto">
            <a:xfrm>
              <a:off x="1949" y="3484"/>
              <a:ext cx="107" cy="490"/>
            </a:xfrm>
            <a:custGeom>
              <a:avLst/>
              <a:gdLst>
                <a:gd name="T0" fmla="*/ 7 w 107"/>
                <a:gd name="T1" fmla="*/ 333 h 490"/>
                <a:gd name="T2" fmla="*/ 7 w 107"/>
                <a:gd name="T3" fmla="*/ 351 h 490"/>
                <a:gd name="T4" fmla="*/ 7 w 107"/>
                <a:gd name="T5" fmla="*/ 372 h 490"/>
                <a:gd name="T6" fmla="*/ 6 w 107"/>
                <a:gd name="T7" fmla="*/ 395 h 490"/>
                <a:gd name="T8" fmla="*/ 7 w 107"/>
                <a:gd name="T9" fmla="*/ 418 h 490"/>
                <a:gd name="T10" fmla="*/ 9 w 107"/>
                <a:gd name="T11" fmla="*/ 442 h 490"/>
                <a:gd name="T12" fmla="*/ 15 w 107"/>
                <a:gd name="T13" fmla="*/ 462 h 490"/>
                <a:gd name="T14" fmla="*/ 26 w 107"/>
                <a:gd name="T15" fmla="*/ 477 h 490"/>
                <a:gd name="T16" fmla="*/ 43 w 107"/>
                <a:gd name="T17" fmla="*/ 487 h 490"/>
                <a:gd name="T18" fmla="*/ 66 w 107"/>
                <a:gd name="T19" fmla="*/ 490 h 490"/>
                <a:gd name="T20" fmla="*/ 83 w 107"/>
                <a:gd name="T21" fmla="*/ 482 h 490"/>
                <a:gd name="T22" fmla="*/ 94 w 107"/>
                <a:gd name="T23" fmla="*/ 465 h 490"/>
                <a:gd name="T24" fmla="*/ 102 w 107"/>
                <a:gd name="T25" fmla="*/ 445 h 490"/>
                <a:gd name="T26" fmla="*/ 107 w 107"/>
                <a:gd name="T27" fmla="*/ 420 h 490"/>
                <a:gd name="T28" fmla="*/ 107 w 107"/>
                <a:gd name="T29" fmla="*/ 395 h 490"/>
                <a:gd name="T30" fmla="*/ 107 w 107"/>
                <a:gd name="T31" fmla="*/ 373 h 490"/>
                <a:gd name="T32" fmla="*/ 107 w 107"/>
                <a:gd name="T33" fmla="*/ 356 h 490"/>
                <a:gd name="T34" fmla="*/ 107 w 107"/>
                <a:gd name="T35" fmla="*/ 281 h 490"/>
                <a:gd name="T36" fmla="*/ 105 w 107"/>
                <a:gd name="T37" fmla="*/ 185 h 490"/>
                <a:gd name="T38" fmla="*/ 102 w 107"/>
                <a:gd name="T39" fmla="*/ 89 h 490"/>
                <a:gd name="T40" fmla="*/ 90 w 107"/>
                <a:gd name="T41" fmla="*/ 16 h 490"/>
                <a:gd name="T42" fmla="*/ 85 w 107"/>
                <a:gd name="T43" fmla="*/ 6 h 490"/>
                <a:gd name="T44" fmla="*/ 80 w 107"/>
                <a:gd name="T45" fmla="*/ 2 h 490"/>
                <a:gd name="T46" fmla="*/ 74 w 107"/>
                <a:gd name="T47" fmla="*/ 0 h 490"/>
                <a:gd name="T48" fmla="*/ 66 w 107"/>
                <a:gd name="T49" fmla="*/ 0 h 490"/>
                <a:gd name="T50" fmla="*/ 59 w 107"/>
                <a:gd name="T51" fmla="*/ 3 h 490"/>
                <a:gd name="T52" fmla="*/ 48 w 107"/>
                <a:gd name="T53" fmla="*/ 5 h 490"/>
                <a:gd name="T54" fmla="*/ 34 w 107"/>
                <a:gd name="T55" fmla="*/ 6 h 490"/>
                <a:gd name="T56" fmla="*/ 20 w 107"/>
                <a:gd name="T57" fmla="*/ 8 h 490"/>
                <a:gd name="T58" fmla="*/ 3 w 107"/>
                <a:gd name="T59" fmla="*/ 51 h 490"/>
                <a:gd name="T60" fmla="*/ 0 w 107"/>
                <a:gd name="T61" fmla="*/ 151 h 490"/>
                <a:gd name="T62" fmla="*/ 3 w 107"/>
                <a:gd name="T63" fmla="*/ 260 h 490"/>
                <a:gd name="T64" fmla="*/ 7 w 107"/>
                <a:gd name="T65" fmla="*/ 33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90">
                  <a:moveTo>
                    <a:pt x="7" y="333"/>
                  </a:moveTo>
                  <a:lnTo>
                    <a:pt x="7" y="351"/>
                  </a:lnTo>
                  <a:lnTo>
                    <a:pt x="7" y="372"/>
                  </a:lnTo>
                  <a:lnTo>
                    <a:pt x="6" y="395"/>
                  </a:lnTo>
                  <a:lnTo>
                    <a:pt x="7" y="418"/>
                  </a:lnTo>
                  <a:lnTo>
                    <a:pt x="9" y="442"/>
                  </a:lnTo>
                  <a:lnTo>
                    <a:pt x="15" y="462"/>
                  </a:lnTo>
                  <a:lnTo>
                    <a:pt x="26" y="477"/>
                  </a:lnTo>
                  <a:lnTo>
                    <a:pt x="43" y="487"/>
                  </a:lnTo>
                  <a:lnTo>
                    <a:pt x="66" y="490"/>
                  </a:lnTo>
                  <a:lnTo>
                    <a:pt x="83" y="482"/>
                  </a:lnTo>
                  <a:lnTo>
                    <a:pt x="94" y="465"/>
                  </a:lnTo>
                  <a:lnTo>
                    <a:pt x="102" y="445"/>
                  </a:lnTo>
                  <a:lnTo>
                    <a:pt x="107" y="420"/>
                  </a:lnTo>
                  <a:lnTo>
                    <a:pt x="107" y="395"/>
                  </a:lnTo>
                  <a:lnTo>
                    <a:pt x="107" y="373"/>
                  </a:lnTo>
                  <a:lnTo>
                    <a:pt x="107" y="356"/>
                  </a:lnTo>
                  <a:lnTo>
                    <a:pt x="107" y="281"/>
                  </a:lnTo>
                  <a:lnTo>
                    <a:pt x="105" y="185"/>
                  </a:lnTo>
                  <a:lnTo>
                    <a:pt x="102" y="89"/>
                  </a:lnTo>
                  <a:lnTo>
                    <a:pt x="90" y="16"/>
                  </a:lnTo>
                  <a:lnTo>
                    <a:pt x="85" y="6"/>
                  </a:lnTo>
                  <a:lnTo>
                    <a:pt x="80" y="2"/>
                  </a:lnTo>
                  <a:lnTo>
                    <a:pt x="74" y="0"/>
                  </a:lnTo>
                  <a:lnTo>
                    <a:pt x="66" y="0"/>
                  </a:lnTo>
                  <a:lnTo>
                    <a:pt x="59" y="3"/>
                  </a:lnTo>
                  <a:lnTo>
                    <a:pt x="48" y="5"/>
                  </a:lnTo>
                  <a:lnTo>
                    <a:pt x="34" y="6"/>
                  </a:lnTo>
                  <a:lnTo>
                    <a:pt x="20" y="8"/>
                  </a:lnTo>
                  <a:lnTo>
                    <a:pt x="3" y="51"/>
                  </a:lnTo>
                  <a:lnTo>
                    <a:pt x="0" y="151"/>
                  </a:lnTo>
                  <a:lnTo>
                    <a:pt x="3" y="260"/>
                  </a:lnTo>
                  <a:lnTo>
                    <a:pt x="7" y="333"/>
                  </a:lnTo>
                  <a:close/>
                </a:path>
              </a:pathLst>
            </a:custGeom>
            <a:solidFill>
              <a:srgbClr val="999900"/>
            </a:solidFill>
            <a:ln>
              <a:noFill/>
            </a:ln>
            <a:extLst/>
          </p:spPr>
          <p:txBody>
            <a:bodyPr/>
            <a:lstStyle/>
            <a:p>
              <a:pPr>
                <a:defRPr/>
              </a:pPr>
              <a:endParaRPr lang="en-US">
                <a:latin typeface="Arial" charset="0"/>
                <a:cs typeface="+mn-cs"/>
              </a:endParaRPr>
            </a:p>
          </p:txBody>
        </p:sp>
        <p:sp>
          <p:nvSpPr>
            <p:cNvPr id="11" name="Freeform 9"/>
            <p:cNvSpPr>
              <a:spLocks/>
            </p:cNvSpPr>
            <p:nvPr/>
          </p:nvSpPr>
          <p:spPr bwMode="auto">
            <a:xfrm>
              <a:off x="1854" y="2408"/>
              <a:ext cx="604" cy="1342"/>
            </a:xfrm>
            <a:custGeom>
              <a:avLst/>
              <a:gdLst>
                <a:gd name="T0" fmla="*/ 68 w 604"/>
                <a:gd name="T1" fmla="*/ 8 h 1342"/>
                <a:gd name="T2" fmla="*/ 126 w 604"/>
                <a:gd name="T3" fmla="*/ 23 h 1342"/>
                <a:gd name="T4" fmla="*/ 182 w 604"/>
                <a:gd name="T5" fmla="*/ 34 h 1342"/>
                <a:gd name="T6" fmla="*/ 238 w 604"/>
                <a:gd name="T7" fmla="*/ 45 h 1342"/>
                <a:gd name="T8" fmla="*/ 294 w 604"/>
                <a:gd name="T9" fmla="*/ 54 h 1342"/>
                <a:gd name="T10" fmla="*/ 348 w 604"/>
                <a:gd name="T11" fmla="*/ 64 h 1342"/>
                <a:gd name="T12" fmla="*/ 404 w 604"/>
                <a:gd name="T13" fmla="*/ 75 h 1342"/>
                <a:gd name="T14" fmla="*/ 460 w 604"/>
                <a:gd name="T15" fmla="*/ 87 h 1342"/>
                <a:gd name="T16" fmla="*/ 510 w 604"/>
                <a:gd name="T17" fmla="*/ 103 h 1342"/>
                <a:gd name="T18" fmla="*/ 550 w 604"/>
                <a:gd name="T19" fmla="*/ 121 h 1342"/>
                <a:gd name="T20" fmla="*/ 581 w 604"/>
                <a:gd name="T21" fmla="*/ 149 h 1342"/>
                <a:gd name="T22" fmla="*/ 600 w 604"/>
                <a:gd name="T23" fmla="*/ 187 h 1342"/>
                <a:gd name="T24" fmla="*/ 603 w 604"/>
                <a:gd name="T25" fmla="*/ 266 h 1342"/>
                <a:gd name="T26" fmla="*/ 578 w 604"/>
                <a:gd name="T27" fmla="*/ 376 h 1342"/>
                <a:gd name="T28" fmla="*/ 551 w 604"/>
                <a:gd name="T29" fmla="*/ 490 h 1342"/>
                <a:gd name="T30" fmla="*/ 533 w 604"/>
                <a:gd name="T31" fmla="*/ 608 h 1342"/>
                <a:gd name="T32" fmla="*/ 522 w 604"/>
                <a:gd name="T33" fmla="*/ 728 h 1342"/>
                <a:gd name="T34" fmla="*/ 516 w 604"/>
                <a:gd name="T35" fmla="*/ 849 h 1342"/>
                <a:gd name="T36" fmla="*/ 514 w 604"/>
                <a:gd name="T37" fmla="*/ 976 h 1342"/>
                <a:gd name="T38" fmla="*/ 511 w 604"/>
                <a:gd name="T39" fmla="*/ 1112 h 1342"/>
                <a:gd name="T40" fmla="*/ 506 w 604"/>
                <a:gd name="T41" fmla="*/ 1224 h 1342"/>
                <a:gd name="T42" fmla="*/ 494 w 604"/>
                <a:gd name="T43" fmla="*/ 1315 h 1342"/>
                <a:gd name="T44" fmla="*/ 460 w 604"/>
                <a:gd name="T45" fmla="*/ 1340 h 1342"/>
                <a:gd name="T46" fmla="*/ 443 w 604"/>
                <a:gd name="T47" fmla="*/ 1342 h 1342"/>
                <a:gd name="T48" fmla="*/ 430 w 604"/>
                <a:gd name="T49" fmla="*/ 1340 h 1342"/>
                <a:gd name="T50" fmla="*/ 421 w 604"/>
                <a:gd name="T51" fmla="*/ 1337 h 1342"/>
                <a:gd name="T52" fmla="*/ 407 w 604"/>
                <a:gd name="T53" fmla="*/ 1317 h 1342"/>
                <a:gd name="T54" fmla="*/ 407 w 604"/>
                <a:gd name="T55" fmla="*/ 1203 h 1342"/>
                <a:gd name="T56" fmla="*/ 413 w 604"/>
                <a:gd name="T57" fmla="*/ 1090 h 1342"/>
                <a:gd name="T58" fmla="*/ 413 w 604"/>
                <a:gd name="T59" fmla="*/ 952 h 1342"/>
                <a:gd name="T60" fmla="*/ 402 w 604"/>
                <a:gd name="T61" fmla="*/ 849 h 1342"/>
                <a:gd name="T62" fmla="*/ 396 w 604"/>
                <a:gd name="T63" fmla="*/ 774 h 1342"/>
                <a:gd name="T64" fmla="*/ 391 w 604"/>
                <a:gd name="T65" fmla="*/ 676 h 1342"/>
                <a:gd name="T66" fmla="*/ 398 w 604"/>
                <a:gd name="T67" fmla="*/ 569 h 1342"/>
                <a:gd name="T68" fmla="*/ 399 w 604"/>
                <a:gd name="T69" fmla="*/ 482 h 1342"/>
                <a:gd name="T70" fmla="*/ 393 w 604"/>
                <a:gd name="T71" fmla="*/ 429 h 1342"/>
                <a:gd name="T72" fmla="*/ 371 w 604"/>
                <a:gd name="T73" fmla="*/ 397 h 1342"/>
                <a:gd name="T74" fmla="*/ 348 w 604"/>
                <a:gd name="T75" fmla="*/ 383 h 1342"/>
                <a:gd name="T76" fmla="*/ 320 w 604"/>
                <a:gd name="T77" fmla="*/ 372 h 1342"/>
                <a:gd name="T78" fmla="*/ 292 w 604"/>
                <a:gd name="T79" fmla="*/ 364 h 1342"/>
                <a:gd name="T80" fmla="*/ 270 w 604"/>
                <a:gd name="T81" fmla="*/ 359 h 1342"/>
                <a:gd name="T82" fmla="*/ 244 w 604"/>
                <a:gd name="T83" fmla="*/ 351 h 1342"/>
                <a:gd name="T84" fmla="*/ 213 w 604"/>
                <a:gd name="T85" fmla="*/ 347 h 1342"/>
                <a:gd name="T86" fmla="*/ 186 w 604"/>
                <a:gd name="T87" fmla="*/ 345 h 1342"/>
                <a:gd name="T88" fmla="*/ 165 w 604"/>
                <a:gd name="T89" fmla="*/ 358 h 1342"/>
                <a:gd name="T90" fmla="*/ 158 w 604"/>
                <a:gd name="T91" fmla="*/ 387 h 1342"/>
                <a:gd name="T92" fmla="*/ 154 w 604"/>
                <a:gd name="T93" fmla="*/ 443 h 1342"/>
                <a:gd name="T94" fmla="*/ 147 w 604"/>
                <a:gd name="T95" fmla="*/ 546 h 1342"/>
                <a:gd name="T96" fmla="*/ 141 w 604"/>
                <a:gd name="T97" fmla="*/ 588 h 1342"/>
                <a:gd name="T98" fmla="*/ 133 w 604"/>
                <a:gd name="T99" fmla="*/ 600 h 1342"/>
                <a:gd name="T100" fmla="*/ 119 w 604"/>
                <a:gd name="T101" fmla="*/ 605 h 1342"/>
                <a:gd name="T102" fmla="*/ 98 w 604"/>
                <a:gd name="T103" fmla="*/ 605 h 1342"/>
                <a:gd name="T104" fmla="*/ 67 w 604"/>
                <a:gd name="T105" fmla="*/ 597 h 1342"/>
                <a:gd name="T106" fmla="*/ 37 w 604"/>
                <a:gd name="T107" fmla="*/ 568 h 1342"/>
                <a:gd name="T108" fmla="*/ 17 w 604"/>
                <a:gd name="T109" fmla="*/ 524 h 1342"/>
                <a:gd name="T110" fmla="*/ 4 w 604"/>
                <a:gd name="T111" fmla="*/ 482 h 1342"/>
                <a:gd name="T112" fmla="*/ 0 w 604"/>
                <a:gd name="T113" fmla="*/ 381 h 1342"/>
                <a:gd name="T114" fmla="*/ 3 w 604"/>
                <a:gd name="T115" fmla="*/ 257 h 1342"/>
                <a:gd name="T116" fmla="*/ 8 w 604"/>
                <a:gd name="T117" fmla="*/ 124 h 1342"/>
                <a:gd name="T118" fmla="*/ 17 w 604"/>
                <a:gd name="T119" fmla="*/ 2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4" h="1342">
                  <a:moveTo>
                    <a:pt x="39" y="0"/>
                  </a:moveTo>
                  <a:lnTo>
                    <a:pt x="68" y="8"/>
                  </a:lnTo>
                  <a:lnTo>
                    <a:pt x="96" y="16"/>
                  </a:lnTo>
                  <a:lnTo>
                    <a:pt x="126" y="23"/>
                  </a:lnTo>
                  <a:lnTo>
                    <a:pt x="154" y="30"/>
                  </a:lnTo>
                  <a:lnTo>
                    <a:pt x="182" y="34"/>
                  </a:lnTo>
                  <a:lnTo>
                    <a:pt x="210" y="40"/>
                  </a:lnTo>
                  <a:lnTo>
                    <a:pt x="238" y="45"/>
                  </a:lnTo>
                  <a:lnTo>
                    <a:pt x="266" y="50"/>
                  </a:lnTo>
                  <a:lnTo>
                    <a:pt x="294" y="54"/>
                  </a:lnTo>
                  <a:lnTo>
                    <a:pt x="321" y="59"/>
                  </a:lnTo>
                  <a:lnTo>
                    <a:pt x="348" y="64"/>
                  </a:lnTo>
                  <a:lnTo>
                    <a:pt x="376" y="68"/>
                  </a:lnTo>
                  <a:lnTo>
                    <a:pt x="404" y="75"/>
                  </a:lnTo>
                  <a:lnTo>
                    <a:pt x="432" y="81"/>
                  </a:lnTo>
                  <a:lnTo>
                    <a:pt x="460" y="87"/>
                  </a:lnTo>
                  <a:lnTo>
                    <a:pt x="488" y="95"/>
                  </a:lnTo>
                  <a:lnTo>
                    <a:pt x="510" y="103"/>
                  </a:lnTo>
                  <a:lnTo>
                    <a:pt x="530" y="112"/>
                  </a:lnTo>
                  <a:lnTo>
                    <a:pt x="550" y="121"/>
                  </a:lnTo>
                  <a:lnTo>
                    <a:pt x="567" y="134"/>
                  </a:lnTo>
                  <a:lnTo>
                    <a:pt x="581" y="149"/>
                  </a:lnTo>
                  <a:lnTo>
                    <a:pt x="592" y="166"/>
                  </a:lnTo>
                  <a:lnTo>
                    <a:pt x="600" y="187"/>
                  </a:lnTo>
                  <a:lnTo>
                    <a:pt x="604" y="210"/>
                  </a:lnTo>
                  <a:lnTo>
                    <a:pt x="603" y="266"/>
                  </a:lnTo>
                  <a:lnTo>
                    <a:pt x="592" y="322"/>
                  </a:lnTo>
                  <a:lnTo>
                    <a:pt x="578" y="376"/>
                  </a:lnTo>
                  <a:lnTo>
                    <a:pt x="564" y="431"/>
                  </a:lnTo>
                  <a:lnTo>
                    <a:pt x="551" y="490"/>
                  </a:lnTo>
                  <a:lnTo>
                    <a:pt x="542" y="549"/>
                  </a:lnTo>
                  <a:lnTo>
                    <a:pt x="533" y="608"/>
                  </a:lnTo>
                  <a:lnTo>
                    <a:pt x="527" y="669"/>
                  </a:lnTo>
                  <a:lnTo>
                    <a:pt x="522" y="728"/>
                  </a:lnTo>
                  <a:lnTo>
                    <a:pt x="519" y="788"/>
                  </a:lnTo>
                  <a:lnTo>
                    <a:pt x="516" y="849"/>
                  </a:lnTo>
                  <a:lnTo>
                    <a:pt x="514" y="910"/>
                  </a:lnTo>
                  <a:lnTo>
                    <a:pt x="514" y="976"/>
                  </a:lnTo>
                  <a:lnTo>
                    <a:pt x="513" y="1045"/>
                  </a:lnTo>
                  <a:lnTo>
                    <a:pt x="511" y="1112"/>
                  </a:lnTo>
                  <a:lnTo>
                    <a:pt x="508" y="1180"/>
                  </a:lnTo>
                  <a:lnTo>
                    <a:pt x="506" y="1224"/>
                  </a:lnTo>
                  <a:lnTo>
                    <a:pt x="505" y="1273"/>
                  </a:lnTo>
                  <a:lnTo>
                    <a:pt x="494" y="1315"/>
                  </a:lnTo>
                  <a:lnTo>
                    <a:pt x="469" y="1339"/>
                  </a:lnTo>
                  <a:lnTo>
                    <a:pt x="460" y="1340"/>
                  </a:lnTo>
                  <a:lnTo>
                    <a:pt x="450" y="1342"/>
                  </a:lnTo>
                  <a:lnTo>
                    <a:pt x="443" y="1342"/>
                  </a:lnTo>
                  <a:lnTo>
                    <a:pt x="436" y="1340"/>
                  </a:lnTo>
                  <a:lnTo>
                    <a:pt x="430" y="1340"/>
                  </a:lnTo>
                  <a:lnTo>
                    <a:pt x="426" y="1339"/>
                  </a:lnTo>
                  <a:lnTo>
                    <a:pt x="421" y="1337"/>
                  </a:lnTo>
                  <a:lnTo>
                    <a:pt x="418" y="1337"/>
                  </a:lnTo>
                  <a:lnTo>
                    <a:pt x="407" y="1317"/>
                  </a:lnTo>
                  <a:lnTo>
                    <a:pt x="404" y="1267"/>
                  </a:lnTo>
                  <a:lnTo>
                    <a:pt x="407" y="1203"/>
                  </a:lnTo>
                  <a:lnTo>
                    <a:pt x="410" y="1146"/>
                  </a:lnTo>
                  <a:lnTo>
                    <a:pt x="413" y="1090"/>
                  </a:lnTo>
                  <a:lnTo>
                    <a:pt x="415" y="1020"/>
                  </a:lnTo>
                  <a:lnTo>
                    <a:pt x="413" y="952"/>
                  </a:lnTo>
                  <a:lnTo>
                    <a:pt x="409" y="896"/>
                  </a:lnTo>
                  <a:lnTo>
                    <a:pt x="402" y="849"/>
                  </a:lnTo>
                  <a:lnTo>
                    <a:pt x="399" y="810"/>
                  </a:lnTo>
                  <a:lnTo>
                    <a:pt x="396" y="774"/>
                  </a:lnTo>
                  <a:lnTo>
                    <a:pt x="393" y="735"/>
                  </a:lnTo>
                  <a:lnTo>
                    <a:pt x="391" y="676"/>
                  </a:lnTo>
                  <a:lnTo>
                    <a:pt x="393" y="622"/>
                  </a:lnTo>
                  <a:lnTo>
                    <a:pt x="398" y="569"/>
                  </a:lnTo>
                  <a:lnTo>
                    <a:pt x="398" y="510"/>
                  </a:lnTo>
                  <a:lnTo>
                    <a:pt x="399" y="482"/>
                  </a:lnTo>
                  <a:lnTo>
                    <a:pt x="398" y="454"/>
                  </a:lnTo>
                  <a:lnTo>
                    <a:pt x="393" y="429"/>
                  </a:lnTo>
                  <a:lnTo>
                    <a:pt x="379" y="403"/>
                  </a:lnTo>
                  <a:lnTo>
                    <a:pt x="371" y="397"/>
                  </a:lnTo>
                  <a:lnTo>
                    <a:pt x="360" y="389"/>
                  </a:lnTo>
                  <a:lnTo>
                    <a:pt x="348" y="383"/>
                  </a:lnTo>
                  <a:lnTo>
                    <a:pt x="334" y="376"/>
                  </a:lnTo>
                  <a:lnTo>
                    <a:pt x="320" y="372"/>
                  </a:lnTo>
                  <a:lnTo>
                    <a:pt x="304" y="367"/>
                  </a:lnTo>
                  <a:lnTo>
                    <a:pt x="292" y="364"/>
                  </a:lnTo>
                  <a:lnTo>
                    <a:pt x="280" y="361"/>
                  </a:lnTo>
                  <a:lnTo>
                    <a:pt x="270" y="359"/>
                  </a:lnTo>
                  <a:lnTo>
                    <a:pt x="258" y="355"/>
                  </a:lnTo>
                  <a:lnTo>
                    <a:pt x="244" y="351"/>
                  </a:lnTo>
                  <a:lnTo>
                    <a:pt x="228" y="348"/>
                  </a:lnTo>
                  <a:lnTo>
                    <a:pt x="213" y="347"/>
                  </a:lnTo>
                  <a:lnTo>
                    <a:pt x="199" y="345"/>
                  </a:lnTo>
                  <a:lnTo>
                    <a:pt x="186" y="345"/>
                  </a:lnTo>
                  <a:lnTo>
                    <a:pt x="177" y="348"/>
                  </a:lnTo>
                  <a:lnTo>
                    <a:pt x="165" y="358"/>
                  </a:lnTo>
                  <a:lnTo>
                    <a:pt x="160" y="372"/>
                  </a:lnTo>
                  <a:lnTo>
                    <a:pt x="158" y="387"/>
                  </a:lnTo>
                  <a:lnTo>
                    <a:pt x="157" y="404"/>
                  </a:lnTo>
                  <a:lnTo>
                    <a:pt x="154" y="443"/>
                  </a:lnTo>
                  <a:lnTo>
                    <a:pt x="151" y="496"/>
                  </a:lnTo>
                  <a:lnTo>
                    <a:pt x="147" y="546"/>
                  </a:lnTo>
                  <a:lnTo>
                    <a:pt x="144" y="578"/>
                  </a:lnTo>
                  <a:lnTo>
                    <a:pt x="141" y="588"/>
                  </a:lnTo>
                  <a:lnTo>
                    <a:pt x="138" y="596"/>
                  </a:lnTo>
                  <a:lnTo>
                    <a:pt x="133" y="600"/>
                  </a:lnTo>
                  <a:lnTo>
                    <a:pt x="127" y="603"/>
                  </a:lnTo>
                  <a:lnTo>
                    <a:pt x="119" y="605"/>
                  </a:lnTo>
                  <a:lnTo>
                    <a:pt x="110" y="605"/>
                  </a:lnTo>
                  <a:lnTo>
                    <a:pt x="98" y="605"/>
                  </a:lnTo>
                  <a:lnTo>
                    <a:pt x="84" y="603"/>
                  </a:lnTo>
                  <a:lnTo>
                    <a:pt x="67" y="597"/>
                  </a:lnTo>
                  <a:lnTo>
                    <a:pt x="51" y="585"/>
                  </a:lnTo>
                  <a:lnTo>
                    <a:pt x="37" y="568"/>
                  </a:lnTo>
                  <a:lnTo>
                    <a:pt x="26" y="546"/>
                  </a:lnTo>
                  <a:lnTo>
                    <a:pt x="17" y="524"/>
                  </a:lnTo>
                  <a:lnTo>
                    <a:pt x="9" y="502"/>
                  </a:lnTo>
                  <a:lnTo>
                    <a:pt x="4" y="482"/>
                  </a:lnTo>
                  <a:lnTo>
                    <a:pt x="3" y="465"/>
                  </a:lnTo>
                  <a:lnTo>
                    <a:pt x="0" y="381"/>
                  </a:lnTo>
                  <a:lnTo>
                    <a:pt x="0" y="319"/>
                  </a:lnTo>
                  <a:lnTo>
                    <a:pt x="3" y="257"/>
                  </a:lnTo>
                  <a:lnTo>
                    <a:pt x="8" y="174"/>
                  </a:lnTo>
                  <a:lnTo>
                    <a:pt x="8" y="124"/>
                  </a:lnTo>
                  <a:lnTo>
                    <a:pt x="9" y="67"/>
                  </a:lnTo>
                  <a:lnTo>
                    <a:pt x="17" y="20"/>
                  </a:lnTo>
                  <a:lnTo>
                    <a:pt x="39" y="0"/>
                  </a:lnTo>
                  <a:close/>
                </a:path>
              </a:pathLst>
            </a:custGeom>
            <a:solidFill>
              <a:srgbClr val="999900"/>
            </a:solidFill>
            <a:ln>
              <a:noFill/>
            </a:ln>
            <a:extLst/>
          </p:spPr>
          <p:txBody>
            <a:bodyPr/>
            <a:lstStyle/>
            <a:p>
              <a:pPr>
                <a:defRPr/>
              </a:pPr>
              <a:endParaRPr lang="en-US">
                <a:latin typeface="Arial" charset="0"/>
                <a:cs typeface="+mn-cs"/>
              </a:endParaRPr>
            </a:p>
          </p:txBody>
        </p:sp>
        <p:sp>
          <p:nvSpPr>
            <p:cNvPr id="12" name="Freeform 10"/>
            <p:cNvSpPr>
              <a:spLocks/>
            </p:cNvSpPr>
            <p:nvPr/>
          </p:nvSpPr>
          <p:spPr bwMode="auto">
            <a:xfrm>
              <a:off x="1431" y="2963"/>
              <a:ext cx="883" cy="547"/>
            </a:xfrm>
            <a:custGeom>
              <a:avLst/>
              <a:gdLst>
                <a:gd name="T0" fmla="*/ 451 w 883"/>
                <a:gd name="T1" fmla="*/ 0 h 547"/>
                <a:gd name="T2" fmla="*/ 390 w 883"/>
                <a:gd name="T3" fmla="*/ 5 h 547"/>
                <a:gd name="T4" fmla="*/ 328 w 883"/>
                <a:gd name="T5" fmla="*/ 17 h 547"/>
                <a:gd name="T6" fmla="*/ 266 w 883"/>
                <a:gd name="T7" fmla="*/ 36 h 547"/>
                <a:gd name="T8" fmla="*/ 205 w 883"/>
                <a:gd name="T9" fmla="*/ 61 h 547"/>
                <a:gd name="T10" fmla="*/ 149 w 883"/>
                <a:gd name="T11" fmla="*/ 92 h 547"/>
                <a:gd name="T12" fmla="*/ 98 w 883"/>
                <a:gd name="T13" fmla="*/ 129 h 547"/>
                <a:gd name="T14" fmla="*/ 53 w 883"/>
                <a:gd name="T15" fmla="*/ 171 h 547"/>
                <a:gd name="T16" fmla="*/ 16 w 883"/>
                <a:gd name="T17" fmla="*/ 224 h 547"/>
                <a:gd name="T18" fmla="*/ 0 w 883"/>
                <a:gd name="T19" fmla="*/ 277 h 547"/>
                <a:gd name="T20" fmla="*/ 8 w 883"/>
                <a:gd name="T21" fmla="*/ 325 h 547"/>
                <a:gd name="T22" fmla="*/ 36 w 883"/>
                <a:gd name="T23" fmla="*/ 369 h 547"/>
                <a:gd name="T24" fmla="*/ 78 w 883"/>
                <a:gd name="T25" fmla="*/ 406 h 547"/>
                <a:gd name="T26" fmla="*/ 129 w 883"/>
                <a:gd name="T27" fmla="*/ 439 h 547"/>
                <a:gd name="T28" fmla="*/ 182 w 883"/>
                <a:gd name="T29" fmla="*/ 465 h 547"/>
                <a:gd name="T30" fmla="*/ 235 w 883"/>
                <a:gd name="T31" fmla="*/ 487 h 547"/>
                <a:gd name="T32" fmla="*/ 284 w 883"/>
                <a:gd name="T33" fmla="*/ 505 h 547"/>
                <a:gd name="T34" fmla="*/ 337 w 883"/>
                <a:gd name="T35" fmla="*/ 523 h 547"/>
                <a:gd name="T36" fmla="*/ 392 w 883"/>
                <a:gd name="T37" fmla="*/ 537 h 547"/>
                <a:gd name="T38" fmla="*/ 445 w 883"/>
                <a:gd name="T39" fmla="*/ 544 h 547"/>
                <a:gd name="T40" fmla="*/ 497 w 883"/>
                <a:gd name="T41" fmla="*/ 547 h 547"/>
                <a:gd name="T42" fmla="*/ 550 w 883"/>
                <a:gd name="T43" fmla="*/ 543 h 547"/>
                <a:gd name="T44" fmla="*/ 601 w 883"/>
                <a:gd name="T45" fmla="*/ 530 h 547"/>
                <a:gd name="T46" fmla="*/ 654 w 883"/>
                <a:gd name="T47" fmla="*/ 507 h 547"/>
                <a:gd name="T48" fmla="*/ 713 w 883"/>
                <a:gd name="T49" fmla="*/ 470 h 547"/>
                <a:gd name="T50" fmla="*/ 776 w 883"/>
                <a:gd name="T51" fmla="*/ 417 h 547"/>
                <a:gd name="T52" fmla="*/ 827 w 883"/>
                <a:gd name="T53" fmla="*/ 353 h 547"/>
                <a:gd name="T54" fmla="*/ 864 w 883"/>
                <a:gd name="T55" fmla="*/ 282 h 547"/>
                <a:gd name="T56" fmla="*/ 883 w 883"/>
                <a:gd name="T57" fmla="*/ 199 h 547"/>
                <a:gd name="T58" fmla="*/ 861 w 883"/>
                <a:gd name="T59" fmla="*/ 134 h 547"/>
                <a:gd name="T60" fmla="*/ 808 w 883"/>
                <a:gd name="T61" fmla="*/ 92 h 547"/>
                <a:gd name="T62" fmla="*/ 738 w 883"/>
                <a:gd name="T63" fmla="*/ 61 h 547"/>
                <a:gd name="T64" fmla="*/ 675 w 883"/>
                <a:gd name="T65" fmla="*/ 39 h 547"/>
                <a:gd name="T66" fmla="*/ 620 w 883"/>
                <a:gd name="T67" fmla="*/ 23 h 547"/>
                <a:gd name="T68" fmla="*/ 564 w 883"/>
                <a:gd name="T69" fmla="*/ 9 h 547"/>
                <a:gd name="T70" fmla="*/ 508 w 883"/>
                <a:gd name="T71" fmla="*/ 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3" h="547">
                  <a:moveTo>
                    <a:pt x="480" y="0"/>
                  </a:moveTo>
                  <a:lnTo>
                    <a:pt x="451" y="0"/>
                  </a:lnTo>
                  <a:lnTo>
                    <a:pt x="421" y="2"/>
                  </a:lnTo>
                  <a:lnTo>
                    <a:pt x="390" y="5"/>
                  </a:lnTo>
                  <a:lnTo>
                    <a:pt x="359" y="9"/>
                  </a:lnTo>
                  <a:lnTo>
                    <a:pt x="328" y="17"/>
                  </a:lnTo>
                  <a:lnTo>
                    <a:pt x="297" y="25"/>
                  </a:lnTo>
                  <a:lnTo>
                    <a:pt x="266" y="36"/>
                  </a:lnTo>
                  <a:lnTo>
                    <a:pt x="235" y="48"/>
                  </a:lnTo>
                  <a:lnTo>
                    <a:pt x="205" y="61"/>
                  </a:lnTo>
                  <a:lnTo>
                    <a:pt x="177" y="76"/>
                  </a:lnTo>
                  <a:lnTo>
                    <a:pt x="149" y="92"/>
                  </a:lnTo>
                  <a:lnTo>
                    <a:pt x="123" y="110"/>
                  </a:lnTo>
                  <a:lnTo>
                    <a:pt x="98" y="129"/>
                  </a:lnTo>
                  <a:lnTo>
                    <a:pt x="75" y="149"/>
                  </a:lnTo>
                  <a:lnTo>
                    <a:pt x="53" y="171"/>
                  </a:lnTo>
                  <a:lnTo>
                    <a:pt x="34" y="194"/>
                  </a:lnTo>
                  <a:lnTo>
                    <a:pt x="16" y="224"/>
                  </a:lnTo>
                  <a:lnTo>
                    <a:pt x="5" y="250"/>
                  </a:lnTo>
                  <a:lnTo>
                    <a:pt x="0" y="277"/>
                  </a:lnTo>
                  <a:lnTo>
                    <a:pt x="2" y="302"/>
                  </a:lnTo>
                  <a:lnTo>
                    <a:pt x="8" y="325"/>
                  </a:lnTo>
                  <a:lnTo>
                    <a:pt x="20" y="347"/>
                  </a:lnTo>
                  <a:lnTo>
                    <a:pt x="36" y="369"/>
                  </a:lnTo>
                  <a:lnTo>
                    <a:pt x="56" y="387"/>
                  </a:lnTo>
                  <a:lnTo>
                    <a:pt x="78" y="406"/>
                  </a:lnTo>
                  <a:lnTo>
                    <a:pt x="103" y="423"/>
                  </a:lnTo>
                  <a:lnTo>
                    <a:pt x="129" y="439"/>
                  </a:lnTo>
                  <a:lnTo>
                    <a:pt x="155" y="453"/>
                  </a:lnTo>
                  <a:lnTo>
                    <a:pt x="182" y="465"/>
                  </a:lnTo>
                  <a:lnTo>
                    <a:pt x="210" y="477"/>
                  </a:lnTo>
                  <a:lnTo>
                    <a:pt x="235" y="487"/>
                  </a:lnTo>
                  <a:lnTo>
                    <a:pt x="258" y="496"/>
                  </a:lnTo>
                  <a:lnTo>
                    <a:pt x="284" y="505"/>
                  </a:lnTo>
                  <a:lnTo>
                    <a:pt x="311" y="515"/>
                  </a:lnTo>
                  <a:lnTo>
                    <a:pt x="337" y="523"/>
                  </a:lnTo>
                  <a:lnTo>
                    <a:pt x="365" y="530"/>
                  </a:lnTo>
                  <a:lnTo>
                    <a:pt x="392" y="537"/>
                  </a:lnTo>
                  <a:lnTo>
                    <a:pt x="418" y="541"/>
                  </a:lnTo>
                  <a:lnTo>
                    <a:pt x="445" y="544"/>
                  </a:lnTo>
                  <a:lnTo>
                    <a:pt x="471" y="546"/>
                  </a:lnTo>
                  <a:lnTo>
                    <a:pt x="497" y="547"/>
                  </a:lnTo>
                  <a:lnTo>
                    <a:pt x="524" y="546"/>
                  </a:lnTo>
                  <a:lnTo>
                    <a:pt x="550" y="543"/>
                  </a:lnTo>
                  <a:lnTo>
                    <a:pt x="577" y="537"/>
                  </a:lnTo>
                  <a:lnTo>
                    <a:pt x="601" y="530"/>
                  </a:lnTo>
                  <a:lnTo>
                    <a:pt x="628" y="519"/>
                  </a:lnTo>
                  <a:lnTo>
                    <a:pt x="654" y="507"/>
                  </a:lnTo>
                  <a:lnTo>
                    <a:pt x="679" y="493"/>
                  </a:lnTo>
                  <a:lnTo>
                    <a:pt x="713" y="470"/>
                  </a:lnTo>
                  <a:lnTo>
                    <a:pt x="746" y="445"/>
                  </a:lnTo>
                  <a:lnTo>
                    <a:pt x="776" y="417"/>
                  </a:lnTo>
                  <a:lnTo>
                    <a:pt x="802" y="386"/>
                  </a:lnTo>
                  <a:lnTo>
                    <a:pt x="827" y="353"/>
                  </a:lnTo>
                  <a:lnTo>
                    <a:pt x="847" y="319"/>
                  </a:lnTo>
                  <a:lnTo>
                    <a:pt x="864" y="282"/>
                  </a:lnTo>
                  <a:lnTo>
                    <a:pt x="877" y="241"/>
                  </a:lnTo>
                  <a:lnTo>
                    <a:pt x="883" y="199"/>
                  </a:lnTo>
                  <a:lnTo>
                    <a:pt x="877" y="163"/>
                  </a:lnTo>
                  <a:lnTo>
                    <a:pt x="861" y="134"/>
                  </a:lnTo>
                  <a:lnTo>
                    <a:pt x="838" y="110"/>
                  </a:lnTo>
                  <a:lnTo>
                    <a:pt x="808" y="92"/>
                  </a:lnTo>
                  <a:lnTo>
                    <a:pt x="774" y="75"/>
                  </a:lnTo>
                  <a:lnTo>
                    <a:pt x="738" y="61"/>
                  </a:lnTo>
                  <a:lnTo>
                    <a:pt x="701" y="48"/>
                  </a:lnTo>
                  <a:lnTo>
                    <a:pt x="675" y="39"/>
                  </a:lnTo>
                  <a:lnTo>
                    <a:pt x="648" y="31"/>
                  </a:lnTo>
                  <a:lnTo>
                    <a:pt x="620" y="23"/>
                  </a:lnTo>
                  <a:lnTo>
                    <a:pt x="592" y="16"/>
                  </a:lnTo>
                  <a:lnTo>
                    <a:pt x="564" y="9"/>
                  </a:lnTo>
                  <a:lnTo>
                    <a:pt x="536" y="5"/>
                  </a:lnTo>
                  <a:lnTo>
                    <a:pt x="508" y="2"/>
                  </a:lnTo>
                  <a:lnTo>
                    <a:pt x="480" y="0"/>
                  </a:lnTo>
                  <a:close/>
                </a:path>
              </a:pathLst>
            </a:custGeom>
            <a:solidFill>
              <a:srgbClr val="DD5105"/>
            </a:solidFill>
            <a:ln>
              <a:noFill/>
            </a:ln>
            <a:extLst/>
          </p:spPr>
          <p:txBody>
            <a:bodyPr/>
            <a:lstStyle/>
            <a:p>
              <a:pPr>
                <a:defRPr/>
              </a:pPr>
              <a:endParaRPr lang="en-US">
                <a:latin typeface="Arial" charset="0"/>
                <a:cs typeface="+mn-cs"/>
              </a:endParaRPr>
            </a:p>
          </p:txBody>
        </p:sp>
        <p:sp>
          <p:nvSpPr>
            <p:cNvPr id="13" name="Freeform 11"/>
            <p:cNvSpPr>
              <a:spLocks noEditPoints="1"/>
            </p:cNvSpPr>
            <p:nvPr/>
          </p:nvSpPr>
          <p:spPr bwMode="auto">
            <a:xfrm>
              <a:off x="1454" y="2972"/>
              <a:ext cx="850" cy="506"/>
            </a:xfrm>
            <a:custGeom>
              <a:avLst/>
              <a:gdLst>
                <a:gd name="T0" fmla="*/ 816 w 850"/>
                <a:gd name="T1" fmla="*/ 269 h 506"/>
                <a:gd name="T2" fmla="*/ 844 w 850"/>
                <a:gd name="T3" fmla="*/ 221 h 506"/>
                <a:gd name="T4" fmla="*/ 850 w 850"/>
                <a:gd name="T5" fmla="*/ 179 h 506"/>
                <a:gd name="T6" fmla="*/ 824 w 850"/>
                <a:gd name="T7" fmla="*/ 133 h 506"/>
                <a:gd name="T8" fmla="*/ 759 w 850"/>
                <a:gd name="T9" fmla="*/ 97 h 506"/>
                <a:gd name="T10" fmla="*/ 676 w 850"/>
                <a:gd name="T11" fmla="*/ 72 h 506"/>
                <a:gd name="T12" fmla="*/ 636 w 850"/>
                <a:gd name="T13" fmla="*/ 61 h 506"/>
                <a:gd name="T14" fmla="*/ 608 w 850"/>
                <a:gd name="T15" fmla="*/ 50 h 506"/>
                <a:gd name="T16" fmla="*/ 577 w 850"/>
                <a:gd name="T17" fmla="*/ 39 h 506"/>
                <a:gd name="T18" fmla="*/ 518 w 850"/>
                <a:gd name="T19" fmla="*/ 18 h 506"/>
                <a:gd name="T20" fmla="*/ 459 w 850"/>
                <a:gd name="T21" fmla="*/ 4 h 506"/>
                <a:gd name="T22" fmla="*/ 395 w 850"/>
                <a:gd name="T23" fmla="*/ 2 h 506"/>
                <a:gd name="T24" fmla="*/ 328 w 850"/>
                <a:gd name="T25" fmla="*/ 21 h 506"/>
                <a:gd name="T26" fmla="*/ 268 w 850"/>
                <a:gd name="T27" fmla="*/ 49 h 506"/>
                <a:gd name="T28" fmla="*/ 229 w 850"/>
                <a:gd name="T29" fmla="*/ 69 h 506"/>
                <a:gd name="T30" fmla="*/ 212 w 850"/>
                <a:gd name="T31" fmla="*/ 78 h 506"/>
                <a:gd name="T32" fmla="*/ 125 w 850"/>
                <a:gd name="T33" fmla="*/ 125 h 506"/>
                <a:gd name="T34" fmla="*/ 36 w 850"/>
                <a:gd name="T35" fmla="*/ 192 h 506"/>
                <a:gd name="T36" fmla="*/ 2 w 850"/>
                <a:gd name="T37" fmla="*/ 249 h 506"/>
                <a:gd name="T38" fmla="*/ 0 w 850"/>
                <a:gd name="T39" fmla="*/ 263 h 506"/>
                <a:gd name="T40" fmla="*/ 8 w 850"/>
                <a:gd name="T41" fmla="*/ 290 h 506"/>
                <a:gd name="T42" fmla="*/ 44 w 850"/>
                <a:gd name="T43" fmla="*/ 332 h 506"/>
                <a:gd name="T44" fmla="*/ 109 w 850"/>
                <a:gd name="T45" fmla="*/ 372 h 506"/>
                <a:gd name="T46" fmla="*/ 179 w 850"/>
                <a:gd name="T47" fmla="*/ 403 h 506"/>
                <a:gd name="T48" fmla="*/ 268 w 850"/>
                <a:gd name="T49" fmla="*/ 440 h 506"/>
                <a:gd name="T50" fmla="*/ 353 w 850"/>
                <a:gd name="T51" fmla="*/ 472 h 506"/>
                <a:gd name="T52" fmla="*/ 431 w 850"/>
                <a:gd name="T53" fmla="*/ 496 h 506"/>
                <a:gd name="T54" fmla="*/ 513 w 850"/>
                <a:gd name="T55" fmla="*/ 506 h 506"/>
                <a:gd name="T56" fmla="*/ 585 w 850"/>
                <a:gd name="T57" fmla="*/ 489 h 506"/>
                <a:gd name="T58" fmla="*/ 647 w 850"/>
                <a:gd name="T59" fmla="*/ 451 h 506"/>
                <a:gd name="T60" fmla="*/ 701 w 850"/>
                <a:gd name="T61" fmla="*/ 402 h 506"/>
                <a:gd name="T62" fmla="*/ 753 w 850"/>
                <a:gd name="T63" fmla="*/ 346 h 506"/>
                <a:gd name="T64" fmla="*/ 414 w 850"/>
                <a:gd name="T65" fmla="*/ 459 h 506"/>
                <a:gd name="T66" fmla="*/ 336 w 850"/>
                <a:gd name="T67" fmla="*/ 433 h 506"/>
                <a:gd name="T68" fmla="*/ 251 w 850"/>
                <a:gd name="T69" fmla="*/ 398 h 506"/>
                <a:gd name="T70" fmla="*/ 205 w 850"/>
                <a:gd name="T71" fmla="*/ 380 h 506"/>
                <a:gd name="T72" fmla="*/ 171 w 850"/>
                <a:gd name="T73" fmla="*/ 364 h 506"/>
                <a:gd name="T74" fmla="*/ 106 w 850"/>
                <a:gd name="T75" fmla="*/ 335 h 506"/>
                <a:gd name="T76" fmla="*/ 50 w 850"/>
                <a:gd name="T77" fmla="*/ 296 h 506"/>
                <a:gd name="T78" fmla="*/ 33 w 850"/>
                <a:gd name="T79" fmla="*/ 268 h 506"/>
                <a:gd name="T80" fmla="*/ 45 w 850"/>
                <a:gd name="T81" fmla="*/ 231 h 506"/>
                <a:gd name="T82" fmla="*/ 117 w 850"/>
                <a:gd name="T83" fmla="*/ 168 h 506"/>
                <a:gd name="T84" fmla="*/ 204 w 850"/>
                <a:gd name="T85" fmla="*/ 119 h 506"/>
                <a:gd name="T86" fmla="*/ 263 w 850"/>
                <a:gd name="T87" fmla="*/ 88 h 506"/>
                <a:gd name="T88" fmla="*/ 321 w 850"/>
                <a:gd name="T89" fmla="*/ 60 h 506"/>
                <a:gd name="T90" fmla="*/ 378 w 850"/>
                <a:gd name="T91" fmla="*/ 38 h 506"/>
                <a:gd name="T92" fmla="*/ 437 w 850"/>
                <a:gd name="T93" fmla="*/ 33 h 506"/>
                <a:gd name="T94" fmla="*/ 493 w 850"/>
                <a:gd name="T95" fmla="*/ 44 h 506"/>
                <a:gd name="T96" fmla="*/ 547 w 850"/>
                <a:gd name="T97" fmla="*/ 63 h 506"/>
                <a:gd name="T98" fmla="*/ 586 w 850"/>
                <a:gd name="T99" fmla="*/ 78 h 506"/>
                <a:gd name="T100" fmla="*/ 617 w 850"/>
                <a:gd name="T101" fmla="*/ 89 h 506"/>
                <a:gd name="T102" fmla="*/ 648 w 850"/>
                <a:gd name="T103" fmla="*/ 98 h 506"/>
                <a:gd name="T104" fmla="*/ 717 w 850"/>
                <a:gd name="T105" fmla="*/ 117 h 506"/>
                <a:gd name="T106" fmla="*/ 781 w 850"/>
                <a:gd name="T107" fmla="*/ 140 h 506"/>
                <a:gd name="T108" fmla="*/ 816 w 850"/>
                <a:gd name="T109" fmla="*/ 176 h 506"/>
                <a:gd name="T110" fmla="*/ 798 w 850"/>
                <a:gd name="T111" fmla="*/ 240 h 506"/>
                <a:gd name="T112" fmla="*/ 729 w 850"/>
                <a:gd name="T113" fmla="*/ 322 h 506"/>
                <a:gd name="T114" fmla="*/ 681 w 850"/>
                <a:gd name="T115" fmla="*/ 377 h 506"/>
                <a:gd name="T116" fmla="*/ 630 w 850"/>
                <a:gd name="T117" fmla="*/ 423 h 506"/>
                <a:gd name="T118" fmla="*/ 575 w 850"/>
                <a:gd name="T119" fmla="*/ 456 h 506"/>
                <a:gd name="T120" fmla="*/ 512 w 850"/>
                <a:gd name="T121" fmla="*/ 473 h 506"/>
                <a:gd name="T122" fmla="*/ 439 w 850"/>
                <a:gd name="T123" fmla="*/ 46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0" h="506">
                  <a:moveTo>
                    <a:pt x="770" y="325"/>
                  </a:moveTo>
                  <a:lnTo>
                    <a:pt x="802" y="287"/>
                  </a:lnTo>
                  <a:lnTo>
                    <a:pt x="816" y="269"/>
                  </a:lnTo>
                  <a:lnTo>
                    <a:pt x="827" y="252"/>
                  </a:lnTo>
                  <a:lnTo>
                    <a:pt x="836" y="237"/>
                  </a:lnTo>
                  <a:lnTo>
                    <a:pt x="844" y="221"/>
                  </a:lnTo>
                  <a:lnTo>
                    <a:pt x="849" y="207"/>
                  </a:lnTo>
                  <a:lnTo>
                    <a:pt x="850" y="193"/>
                  </a:lnTo>
                  <a:lnTo>
                    <a:pt x="850" y="179"/>
                  </a:lnTo>
                  <a:lnTo>
                    <a:pt x="847" y="167"/>
                  </a:lnTo>
                  <a:lnTo>
                    <a:pt x="838" y="148"/>
                  </a:lnTo>
                  <a:lnTo>
                    <a:pt x="824" y="133"/>
                  </a:lnTo>
                  <a:lnTo>
                    <a:pt x="805" y="119"/>
                  </a:lnTo>
                  <a:lnTo>
                    <a:pt x="784" y="106"/>
                  </a:lnTo>
                  <a:lnTo>
                    <a:pt x="759" y="97"/>
                  </a:lnTo>
                  <a:lnTo>
                    <a:pt x="732" y="88"/>
                  </a:lnTo>
                  <a:lnTo>
                    <a:pt x="704" y="80"/>
                  </a:lnTo>
                  <a:lnTo>
                    <a:pt x="676" y="72"/>
                  </a:lnTo>
                  <a:lnTo>
                    <a:pt x="656" y="67"/>
                  </a:lnTo>
                  <a:lnTo>
                    <a:pt x="647" y="64"/>
                  </a:lnTo>
                  <a:lnTo>
                    <a:pt x="636" y="61"/>
                  </a:lnTo>
                  <a:lnTo>
                    <a:pt x="627" y="58"/>
                  </a:lnTo>
                  <a:lnTo>
                    <a:pt x="617" y="55"/>
                  </a:lnTo>
                  <a:lnTo>
                    <a:pt x="608" y="50"/>
                  </a:lnTo>
                  <a:lnTo>
                    <a:pt x="597" y="47"/>
                  </a:lnTo>
                  <a:lnTo>
                    <a:pt x="588" y="44"/>
                  </a:lnTo>
                  <a:lnTo>
                    <a:pt x="577" y="39"/>
                  </a:lnTo>
                  <a:lnTo>
                    <a:pt x="558" y="32"/>
                  </a:lnTo>
                  <a:lnTo>
                    <a:pt x="538" y="24"/>
                  </a:lnTo>
                  <a:lnTo>
                    <a:pt x="518" y="18"/>
                  </a:lnTo>
                  <a:lnTo>
                    <a:pt x="499" y="11"/>
                  </a:lnTo>
                  <a:lnTo>
                    <a:pt x="479" y="7"/>
                  </a:lnTo>
                  <a:lnTo>
                    <a:pt x="459" y="4"/>
                  </a:lnTo>
                  <a:lnTo>
                    <a:pt x="439" y="0"/>
                  </a:lnTo>
                  <a:lnTo>
                    <a:pt x="418" y="0"/>
                  </a:lnTo>
                  <a:lnTo>
                    <a:pt x="395" y="2"/>
                  </a:lnTo>
                  <a:lnTo>
                    <a:pt x="372" y="7"/>
                  </a:lnTo>
                  <a:lnTo>
                    <a:pt x="350" y="13"/>
                  </a:lnTo>
                  <a:lnTo>
                    <a:pt x="328" y="21"/>
                  </a:lnTo>
                  <a:lnTo>
                    <a:pt x="308" y="28"/>
                  </a:lnTo>
                  <a:lnTo>
                    <a:pt x="288" y="39"/>
                  </a:lnTo>
                  <a:lnTo>
                    <a:pt x="268" y="49"/>
                  </a:lnTo>
                  <a:lnTo>
                    <a:pt x="247" y="60"/>
                  </a:lnTo>
                  <a:lnTo>
                    <a:pt x="232" y="67"/>
                  </a:lnTo>
                  <a:lnTo>
                    <a:pt x="229" y="69"/>
                  </a:lnTo>
                  <a:lnTo>
                    <a:pt x="223" y="72"/>
                  </a:lnTo>
                  <a:lnTo>
                    <a:pt x="215" y="77"/>
                  </a:lnTo>
                  <a:lnTo>
                    <a:pt x="212" y="78"/>
                  </a:lnTo>
                  <a:lnTo>
                    <a:pt x="187" y="91"/>
                  </a:lnTo>
                  <a:lnTo>
                    <a:pt x="156" y="108"/>
                  </a:lnTo>
                  <a:lnTo>
                    <a:pt x="125" y="125"/>
                  </a:lnTo>
                  <a:lnTo>
                    <a:pt x="92" y="147"/>
                  </a:lnTo>
                  <a:lnTo>
                    <a:pt x="63" y="168"/>
                  </a:lnTo>
                  <a:lnTo>
                    <a:pt x="36" y="192"/>
                  </a:lnTo>
                  <a:lnTo>
                    <a:pt x="16" y="217"/>
                  </a:lnTo>
                  <a:lnTo>
                    <a:pt x="3" y="243"/>
                  </a:lnTo>
                  <a:lnTo>
                    <a:pt x="2" y="249"/>
                  </a:lnTo>
                  <a:lnTo>
                    <a:pt x="2" y="254"/>
                  </a:lnTo>
                  <a:lnTo>
                    <a:pt x="0" y="259"/>
                  </a:lnTo>
                  <a:lnTo>
                    <a:pt x="0" y="263"/>
                  </a:lnTo>
                  <a:lnTo>
                    <a:pt x="2" y="273"/>
                  </a:lnTo>
                  <a:lnTo>
                    <a:pt x="3" y="280"/>
                  </a:lnTo>
                  <a:lnTo>
                    <a:pt x="8" y="290"/>
                  </a:lnTo>
                  <a:lnTo>
                    <a:pt x="13" y="299"/>
                  </a:lnTo>
                  <a:lnTo>
                    <a:pt x="27" y="316"/>
                  </a:lnTo>
                  <a:lnTo>
                    <a:pt x="44" y="332"/>
                  </a:lnTo>
                  <a:lnTo>
                    <a:pt x="63" y="346"/>
                  </a:lnTo>
                  <a:lnTo>
                    <a:pt x="86" y="360"/>
                  </a:lnTo>
                  <a:lnTo>
                    <a:pt x="109" y="372"/>
                  </a:lnTo>
                  <a:lnTo>
                    <a:pt x="132" y="383"/>
                  </a:lnTo>
                  <a:lnTo>
                    <a:pt x="157" y="394"/>
                  </a:lnTo>
                  <a:lnTo>
                    <a:pt x="179" y="403"/>
                  </a:lnTo>
                  <a:lnTo>
                    <a:pt x="207" y="416"/>
                  </a:lnTo>
                  <a:lnTo>
                    <a:pt x="238" y="428"/>
                  </a:lnTo>
                  <a:lnTo>
                    <a:pt x="268" y="440"/>
                  </a:lnTo>
                  <a:lnTo>
                    <a:pt x="297" y="451"/>
                  </a:lnTo>
                  <a:lnTo>
                    <a:pt x="325" y="462"/>
                  </a:lnTo>
                  <a:lnTo>
                    <a:pt x="353" y="472"/>
                  </a:lnTo>
                  <a:lnTo>
                    <a:pt x="380" y="481"/>
                  </a:lnTo>
                  <a:lnTo>
                    <a:pt x="406" y="489"/>
                  </a:lnTo>
                  <a:lnTo>
                    <a:pt x="431" y="496"/>
                  </a:lnTo>
                  <a:lnTo>
                    <a:pt x="460" y="503"/>
                  </a:lnTo>
                  <a:lnTo>
                    <a:pt x="488" y="506"/>
                  </a:lnTo>
                  <a:lnTo>
                    <a:pt x="513" y="506"/>
                  </a:lnTo>
                  <a:lnTo>
                    <a:pt x="540" y="503"/>
                  </a:lnTo>
                  <a:lnTo>
                    <a:pt x="563" y="496"/>
                  </a:lnTo>
                  <a:lnTo>
                    <a:pt x="585" y="489"/>
                  </a:lnTo>
                  <a:lnTo>
                    <a:pt x="606" y="478"/>
                  </a:lnTo>
                  <a:lnTo>
                    <a:pt x="627" y="465"/>
                  </a:lnTo>
                  <a:lnTo>
                    <a:pt x="647" y="451"/>
                  </a:lnTo>
                  <a:lnTo>
                    <a:pt x="666" y="436"/>
                  </a:lnTo>
                  <a:lnTo>
                    <a:pt x="684" y="420"/>
                  </a:lnTo>
                  <a:lnTo>
                    <a:pt x="701" y="402"/>
                  </a:lnTo>
                  <a:lnTo>
                    <a:pt x="720" y="383"/>
                  </a:lnTo>
                  <a:lnTo>
                    <a:pt x="735" y="364"/>
                  </a:lnTo>
                  <a:lnTo>
                    <a:pt x="753" y="346"/>
                  </a:lnTo>
                  <a:lnTo>
                    <a:pt x="770" y="325"/>
                  </a:lnTo>
                  <a:close/>
                  <a:moveTo>
                    <a:pt x="439" y="465"/>
                  </a:moveTo>
                  <a:lnTo>
                    <a:pt x="414" y="459"/>
                  </a:lnTo>
                  <a:lnTo>
                    <a:pt x="389" y="451"/>
                  </a:lnTo>
                  <a:lnTo>
                    <a:pt x="362" y="442"/>
                  </a:lnTo>
                  <a:lnTo>
                    <a:pt x="336" y="433"/>
                  </a:lnTo>
                  <a:lnTo>
                    <a:pt x="308" y="422"/>
                  </a:lnTo>
                  <a:lnTo>
                    <a:pt x="279" y="411"/>
                  </a:lnTo>
                  <a:lnTo>
                    <a:pt x="251" y="398"/>
                  </a:lnTo>
                  <a:lnTo>
                    <a:pt x="219" y="386"/>
                  </a:lnTo>
                  <a:lnTo>
                    <a:pt x="215" y="384"/>
                  </a:lnTo>
                  <a:lnTo>
                    <a:pt x="205" y="380"/>
                  </a:lnTo>
                  <a:lnTo>
                    <a:pt x="196" y="375"/>
                  </a:lnTo>
                  <a:lnTo>
                    <a:pt x="192" y="374"/>
                  </a:lnTo>
                  <a:lnTo>
                    <a:pt x="171" y="364"/>
                  </a:lnTo>
                  <a:lnTo>
                    <a:pt x="150" y="355"/>
                  </a:lnTo>
                  <a:lnTo>
                    <a:pt x="128" y="346"/>
                  </a:lnTo>
                  <a:lnTo>
                    <a:pt x="106" y="335"/>
                  </a:lnTo>
                  <a:lnTo>
                    <a:pt x="84" y="322"/>
                  </a:lnTo>
                  <a:lnTo>
                    <a:pt x="66" y="310"/>
                  </a:lnTo>
                  <a:lnTo>
                    <a:pt x="50" y="296"/>
                  </a:lnTo>
                  <a:lnTo>
                    <a:pt x="39" y="282"/>
                  </a:lnTo>
                  <a:lnTo>
                    <a:pt x="36" y="274"/>
                  </a:lnTo>
                  <a:lnTo>
                    <a:pt x="33" y="268"/>
                  </a:lnTo>
                  <a:lnTo>
                    <a:pt x="33" y="260"/>
                  </a:lnTo>
                  <a:lnTo>
                    <a:pt x="35" y="252"/>
                  </a:lnTo>
                  <a:lnTo>
                    <a:pt x="45" y="231"/>
                  </a:lnTo>
                  <a:lnTo>
                    <a:pt x="64" y="210"/>
                  </a:lnTo>
                  <a:lnTo>
                    <a:pt x="89" y="189"/>
                  </a:lnTo>
                  <a:lnTo>
                    <a:pt x="117" y="168"/>
                  </a:lnTo>
                  <a:lnTo>
                    <a:pt x="146" y="150"/>
                  </a:lnTo>
                  <a:lnTo>
                    <a:pt x="178" y="133"/>
                  </a:lnTo>
                  <a:lnTo>
                    <a:pt x="204" y="119"/>
                  </a:lnTo>
                  <a:lnTo>
                    <a:pt x="227" y="106"/>
                  </a:lnTo>
                  <a:lnTo>
                    <a:pt x="247" y="97"/>
                  </a:lnTo>
                  <a:lnTo>
                    <a:pt x="263" y="88"/>
                  </a:lnTo>
                  <a:lnTo>
                    <a:pt x="282" y="78"/>
                  </a:lnTo>
                  <a:lnTo>
                    <a:pt x="300" y="67"/>
                  </a:lnTo>
                  <a:lnTo>
                    <a:pt x="321" y="60"/>
                  </a:lnTo>
                  <a:lnTo>
                    <a:pt x="339" y="50"/>
                  </a:lnTo>
                  <a:lnTo>
                    <a:pt x="358" y="44"/>
                  </a:lnTo>
                  <a:lnTo>
                    <a:pt x="378" y="38"/>
                  </a:lnTo>
                  <a:lnTo>
                    <a:pt x="398" y="35"/>
                  </a:lnTo>
                  <a:lnTo>
                    <a:pt x="418" y="33"/>
                  </a:lnTo>
                  <a:lnTo>
                    <a:pt x="437" y="33"/>
                  </a:lnTo>
                  <a:lnTo>
                    <a:pt x="456" y="35"/>
                  </a:lnTo>
                  <a:lnTo>
                    <a:pt x="474" y="39"/>
                  </a:lnTo>
                  <a:lnTo>
                    <a:pt x="493" y="44"/>
                  </a:lnTo>
                  <a:lnTo>
                    <a:pt x="512" y="49"/>
                  </a:lnTo>
                  <a:lnTo>
                    <a:pt x="530" y="56"/>
                  </a:lnTo>
                  <a:lnTo>
                    <a:pt x="547" y="63"/>
                  </a:lnTo>
                  <a:lnTo>
                    <a:pt x="566" y="70"/>
                  </a:lnTo>
                  <a:lnTo>
                    <a:pt x="575" y="74"/>
                  </a:lnTo>
                  <a:lnTo>
                    <a:pt x="586" y="78"/>
                  </a:lnTo>
                  <a:lnTo>
                    <a:pt x="596" y="81"/>
                  </a:lnTo>
                  <a:lnTo>
                    <a:pt x="606" y="84"/>
                  </a:lnTo>
                  <a:lnTo>
                    <a:pt x="617" y="89"/>
                  </a:lnTo>
                  <a:lnTo>
                    <a:pt x="628" y="92"/>
                  </a:lnTo>
                  <a:lnTo>
                    <a:pt x="638" y="95"/>
                  </a:lnTo>
                  <a:lnTo>
                    <a:pt x="648" y="98"/>
                  </a:lnTo>
                  <a:lnTo>
                    <a:pt x="667" y="103"/>
                  </a:lnTo>
                  <a:lnTo>
                    <a:pt x="692" y="109"/>
                  </a:lnTo>
                  <a:lnTo>
                    <a:pt x="717" y="117"/>
                  </a:lnTo>
                  <a:lnTo>
                    <a:pt x="740" y="123"/>
                  </a:lnTo>
                  <a:lnTo>
                    <a:pt x="762" y="133"/>
                  </a:lnTo>
                  <a:lnTo>
                    <a:pt x="781" y="140"/>
                  </a:lnTo>
                  <a:lnTo>
                    <a:pt x="798" y="151"/>
                  </a:lnTo>
                  <a:lnTo>
                    <a:pt x="809" y="164"/>
                  </a:lnTo>
                  <a:lnTo>
                    <a:pt x="816" y="176"/>
                  </a:lnTo>
                  <a:lnTo>
                    <a:pt x="818" y="195"/>
                  </a:lnTo>
                  <a:lnTo>
                    <a:pt x="812" y="215"/>
                  </a:lnTo>
                  <a:lnTo>
                    <a:pt x="798" y="240"/>
                  </a:lnTo>
                  <a:lnTo>
                    <a:pt x="777" y="266"/>
                  </a:lnTo>
                  <a:lnTo>
                    <a:pt x="745" y="304"/>
                  </a:lnTo>
                  <a:lnTo>
                    <a:pt x="729" y="322"/>
                  </a:lnTo>
                  <a:lnTo>
                    <a:pt x="712" y="341"/>
                  </a:lnTo>
                  <a:lnTo>
                    <a:pt x="697" y="360"/>
                  </a:lnTo>
                  <a:lnTo>
                    <a:pt x="681" y="377"/>
                  </a:lnTo>
                  <a:lnTo>
                    <a:pt x="664" y="394"/>
                  </a:lnTo>
                  <a:lnTo>
                    <a:pt x="647" y="409"/>
                  </a:lnTo>
                  <a:lnTo>
                    <a:pt x="630" y="423"/>
                  </a:lnTo>
                  <a:lnTo>
                    <a:pt x="613" y="436"/>
                  </a:lnTo>
                  <a:lnTo>
                    <a:pt x="594" y="447"/>
                  </a:lnTo>
                  <a:lnTo>
                    <a:pt x="575" y="456"/>
                  </a:lnTo>
                  <a:lnTo>
                    <a:pt x="555" y="464"/>
                  </a:lnTo>
                  <a:lnTo>
                    <a:pt x="533" y="470"/>
                  </a:lnTo>
                  <a:lnTo>
                    <a:pt x="512" y="473"/>
                  </a:lnTo>
                  <a:lnTo>
                    <a:pt x="488" y="473"/>
                  </a:lnTo>
                  <a:lnTo>
                    <a:pt x="465" y="470"/>
                  </a:lnTo>
                  <a:lnTo>
                    <a:pt x="439" y="465"/>
                  </a:lnTo>
                  <a:close/>
                </a:path>
              </a:pathLst>
            </a:custGeom>
            <a:solidFill>
              <a:srgbClr val="000000"/>
            </a:solidFill>
            <a:ln>
              <a:noFill/>
            </a:ln>
            <a:extLst/>
          </p:spPr>
          <p:txBody>
            <a:bodyPr/>
            <a:lstStyle/>
            <a:p>
              <a:pPr>
                <a:defRPr/>
              </a:pPr>
              <a:endParaRPr lang="en-US">
                <a:latin typeface="Arial" charset="0"/>
                <a:cs typeface="+mn-cs"/>
              </a:endParaRPr>
            </a:p>
          </p:txBody>
        </p:sp>
        <p:sp>
          <p:nvSpPr>
            <p:cNvPr id="14" name="Freeform 12"/>
            <p:cNvSpPr>
              <a:spLocks/>
            </p:cNvSpPr>
            <p:nvPr/>
          </p:nvSpPr>
          <p:spPr bwMode="auto">
            <a:xfrm>
              <a:off x="1883" y="2430"/>
              <a:ext cx="555" cy="1287"/>
            </a:xfrm>
            <a:custGeom>
              <a:avLst/>
              <a:gdLst>
                <a:gd name="T0" fmla="*/ 435 w 555"/>
                <a:gd name="T1" fmla="*/ 1283 h 1287"/>
                <a:gd name="T2" fmla="*/ 445 w 555"/>
                <a:gd name="T3" fmla="*/ 1169 h 1287"/>
                <a:gd name="T4" fmla="*/ 460 w 555"/>
                <a:gd name="T5" fmla="*/ 855 h 1287"/>
                <a:gd name="T6" fmla="*/ 477 w 555"/>
                <a:gd name="T7" fmla="*/ 661 h 1287"/>
                <a:gd name="T8" fmla="*/ 495 w 555"/>
                <a:gd name="T9" fmla="*/ 525 h 1287"/>
                <a:gd name="T10" fmla="*/ 518 w 555"/>
                <a:gd name="T11" fmla="*/ 388 h 1287"/>
                <a:gd name="T12" fmla="*/ 540 w 555"/>
                <a:gd name="T13" fmla="*/ 280 h 1287"/>
                <a:gd name="T14" fmla="*/ 555 w 555"/>
                <a:gd name="T15" fmla="*/ 147 h 1287"/>
                <a:gd name="T16" fmla="*/ 552 w 555"/>
                <a:gd name="T17" fmla="*/ 138 h 1287"/>
                <a:gd name="T18" fmla="*/ 544 w 555"/>
                <a:gd name="T19" fmla="*/ 132 h 1287"/>
                <a:gd name="T20" fmla="*/ 501 w 555"/>
                <a:gd name="T21" fmla="*/ 126 h 1287"/>
                <a:gd name="T22" fmla="*/ 439 w 555"/>
                <a:gd name="T23" fmla="*/ 112 h 1287"/>
                <a:gd name="T24" fmla="*/ 378 w 555"/>
                <a:gd name="T25" fmla="*/ 93 h 1287"/>
                <a:gd name="T26" fmla="*/ 327 w 555"/>
                <a:gd name="T27" fmla="*/ 78 h 1287"/>
                <a:gd name="T28" fmla="*/ 274 w 555"/>
                <a:gd name="T29" fmla="*/ 64 h 1287"/>
                <a:gd name="T30" fmla="*/ 221 w 555"/>
                <a:gd name="T31" fmla="*/ 54 h 1287"/>
                <a:gd name="T32" fmla="*/ 145 w 555"/>
                <a:gd name="T33" fmla="*/ 36 h 1287"/>
                <a:gd name="T34" fmla="*/ 64 w 555"/>
                <a:gd name="T35" fmla="*/ 12 h 1287"/>
                <a:gd name="T36" fmla="*/ 17 w 555"/>
                <a:gd name="T37" fmla="*/ 0 h 1287"/>
                <a:gd name="T38" fmla="*/ 7 w 555"/>
                <a:gd name="T39" fmla="*/ 3 h 1287"/>
                <a:gd name="T40" fmla="*/ 0 w 555"/>
                <a:gd name="T41" fmla="*/ 12 h 1287"/>
                <a:gd name="T42" fmla="*/ 2 w 555"/>
                <a:gd name="T43" fmla="*/ 180 h 1287"/>
                <a:gd name="T44" fmla="*/ 0 w 555"/>
                <a:gd name="T45" fmla="*/ 499 h 1287"/>
                <a:gd name="T46" fmla="*/ 11 w 555"/>
                <a:gd name="T47" fmla="*/ 513 h 1287"/>
                <a:gd name="T48" fmla="*/ 28 w 555"/>
                <a:gd name="T49" fmla="*/ 510 h 1287"/>
                <a:gd name="T50" fmla="*/ 34 w 555"/>
                <a:gd name="T51" fmla="*/ 340 h 1287"/>
                <a:gd name="T52" fmla="*/ 34 w 555"/>
                <a:gd name="T53" fmla="*/ 225 h 1287"/>
                <a:gd name="T54" fmla="*/ 34 w 555"/>
                <a:gd name="T55" fmla="*/ 112 h 1287"/>
                <a:gd name="T56" fmla="*/ 56 w 555"/>
                <a:gd name="T57" fmla="*/ 43 h 1287"/>
                <a:gd name="T58" fmla="*/ 139 w 555"/>
                <a:gd name="T59" fmla="*/ 67 h 1287"/>
                <a:gd name="T60" fmla="*/ 215 w 555"/>
                <a:gd name="T61" fmla="*/ 87 h 1287"/>
                <a:gd name="T62" fmla="*/ 268 w 555"/>
                <a:gd name="T63" fmla="*/ 96 h 1287"/>
                <a:gd name="T64" fmla="*/ 317 w 555"/>
                <a:gd name="T65" fmla="*/ 110 h 1287"/>
                <a:gd name="T66" fmla="*/ 369 w 555"/>
                <a:gd name="T67" fmla="*/ 124 h 1287"/>
                <a:gd name="T68" fmla="*/ 425 w 555"/>
                <a:gd name="T69" fmla="*/ 141 h 1287"/>
                <a:gd name="T70" fmla="*/ 484 w 555"/>
                <a:gd name="T71" fmla="*/ 155 h 1287"/>
                <a:gd name="T72" fmla="*/ 515 w 555"/>
                <a:gd name="T73" fmla="*/ 225 h 1287"/>
                <a:gd name="T74" fmla="*/ 487 w 555"/>
                <a:gd name="T75" fmla="*/ 376 h 1287"/>
                <a:gd name="T76" fmla="*/ 468 w 555"/>
                <a:gd name="T77" fmla="*/ 474 h 1287"/>
                <a:gd name="T78" fmla="*/ 449 w 555"/>
                <a:gd name="T79" fmla="*/ 612 h 1287"/>
                <a:gd name="T80" fmla="*/ 437 w 555"/>
                <a:gd name="T81" fmla="*/ 746 h 1287"/>
                <a:gd name="T82" fmla="*/ 417 w 555"/>
                <a:gd name="T83" fmla="*/ 1063 h 1287"/>
                <a:gd name="T84" fmla="*/ 411 w 555"/>
                <a:gd name="T85" fmla="*/ 1219 h 1287"/>
                <a:gd name="T86" fmla="*/ 409 w 555"/>
                <a:gd name="T87" fmla="*/ 1278 h 1287"/>
                <a:gd name="T88" fmla="*/ 423 w 555"/>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5" h="1287">
                  <a:moveTo>
                    <a:pt x="423" y="1287"/>
                  </a:moveTo>
                  <a:lnTo>
                    <a:pt x="429" y="1286"/>
                  </a:lnTo>
                  <a:lnTo>
                    <a:pt x="435" y="1283"/>
                  </a:lnTo>
                  <a:lnTo>
                    <a:pt x="439" y="1278"/>
                  </a:lnTo>
                  <a:lnTo>
                    <a:pt x="440" y="1272"/>
                  </a:lnTo>
                  <a:lnTo>
                    <a:pt x="445" y="1169"/>
                  </a:lnTo>
                  <a:lnTo>
                    <a:pt x="448" y="1065"/>
                  </a:lnTo>
                  <a:lnTo>
                    <a:pt x="454" y="959"/>
                  </a:lnTo>
                  <a:lnTo>
                    <a:pt x="460" y="855"/>
                  </a:lnTo>
                  <a:lnTo>
                    <a:pt x="468" y="749"/>
                  </a:lnTo>
                  <a:lnTo>
                    <a:pt x="473" y="706"/>
                  </a:lnTo>
                  <a:lnTo>
                    <a:pt x="477" y="661"/>
                  </a:lnTo>
                  <a:lnTo>
                    <a:pt x="482" y="616"/>
                  </a:lnTo>
                  <a:lnTo>
                    <a:pt x="488" y="570"/>
                  </a:lnTo>
                  <a:lnTo>
                    <a:pt x="495" y="525"/>
                  </a:lnTo>
                  <a:lnTo>
                    <a:pt x="501" y="480"/>
                  </a:lnTo>
                  <a:lnTo>
                    <a:pt x="509" y="434"/>
                  </a:lnTo>
                  <a:lnTo>
                    <a:pt x="518" y="388"/>
                  </a:lnTo>
                  <a:lnTo>
                    <a:pt x="519" y="382"/>
                  </a:lnTo>
                  <a:lnTo>
                    <a:pt x="530" y="333"/>
                  </a:lnTo>
                  <a:lnTo>
                    <a:pt x="540" y="280"/>
                  </a:lnTo>
                  <a:lnTo>
                    <a:pt x="547" y="221"/>
                  </a:lnTo>
                  <a:lnTo>
                    <a:pt x="555" y="151"/>
                  </a:lnTo>
                  <a:lnTo>
                    <a:pt x="555" y="147"/>
                  </a:lnTo>
                  <a:lnTo>
                    <a:pt x="555" y="144"/>
                  </a:lnTo>
                  <a:lnTo>
                    <a:pt x="554" y="141"/>
                  </a:lnTo>
                  <a:lnTo>
                    <a:pt x="552" y="138"/>
                  </a:lnTo>
                  <a:lnTo>
                    <a:pt x="549" y="137"/>
                  </a:lnTo>
                  <a:lnTo>
                    <a:pt x="547" y="133"/>
                  </a:lnTo>
                  <a:lnTo>
                    <a:pt x="544" y="132"/>
                  </a:lnTo>
                  <a:lnTo>
                    <a:pt x="541" y="132"/>
                  </a:lnTo>
                  <a:lnTo>
                    <a:pt x="521" y="130"/>
                  </a:lnTo>
                  <a:lnTo>
                    <a:pt x="501" y="126"/>
                  </a:lnTo>
                  <a:lnTo>
                    <a:pt x="479" y="123"/>
                  </a:lnTo>
                  <a:lnTo>
                    <a:pt x="459" y="116"/>
                  </a:lnTo>
                  <a:lnTo>
                    <a:pt x="439" y="112"/>
                  </a:lnTo>
                  <a:lnTo>
                    <a:pt x="418" y="106"/>
                  </a:lnTo>
                  <a:lnTo>
                    <a:pt x="398" y="99"/>
                  </a:lnTo>
                  <a:lnTo>
                    <a:pt x="378" y="93"/>
                  </a:lnTo>
                  <a:lnTo>
                    <a:pt x="361" y="88"/>
                  </a:lnTo>
                  <a:lnTo>
                    <a:pt x="344" y="82"/>
                  </a:lnTo>
                  <a:lnTo>
                    <a:pt x="327" y="78"/>
                  </a:lnTo>
                  <a:lnTo>
                    <a:pt x="310" y="73"/>
                  </a:lnTo>
                  <a:lnTo>
                    <a:pt x="292" y="68"/>
                  </a:lnTo>
                  <a:lnTo>
                    <a:pt x="274" y="64"/>
                  </a:lnTo>
                  <a:lnTo>
                    <a:pt x="257" y="60"/>
                  </a:lnTo>
                  <a:lnTo>
                    <a:pt x="240" y="57"/>
                  </a:lnTo>
                  <a:lnTo>
                    <a:pt x="221" y="54"/>
                  </a:lnTo>
                  <a:lnTo>
                    <a:pt x="198" y="48"/>
                  </a:lnTo>
                  <a:lnTo>
                    <a:pt x="173" y="42"/>
                  </a:lnTo>
                  <a:lnTo>
                    <a:pt x="145" y="36"/>
                  </a:lnTo>
                  <a:lnTo>
                    <a:pt x="117" y="28"/>
                  </a:lnTo>
                  <a:lnTo>
                    <a:pt x="90" y="20"/>
                  </a:lnTo>
                  <a:lnTo>
                    <a:pt x="64" y="12"/>
                  </a:lnTo>
                  <a:lnTo>
                    <a:pt x="41" y="6"/>
                  </a:lnTo>
                  <a:lnTo>
                    <a:pt x="21" y="0"/>
                  </a:lnTo>
                  <a:lnTo>
                    <a:pt x="17" y="0"/>
                  </a:lnTo>
                  <a:lnTo>
                    <a:pt x="14" y="0"/>
                  </a:lnTo>
                  <a:lnTo>
                    <a:pt x="10" y="1"/>
                  </a:lnTo>
                  <a:lnTo>
                    <a:pt x="7" y="3"/>
                  </a:lnTo>
                  <a:lnTo>
                    <a:pt x="5" y="6"/>
                  </a:lnTo>
                  <a:lnTo>
                    <a:pt x="2" y="9"/>
                  </a:lnTo>
                  <a:lnTo>
                    <a:pt x="0" y="12"/>
                  </a:lnTo>
                  <a:lnTo>
                    <a:pt x="0" y="17"/>
                  </a:lnTo>
                  <a:lnTo>
                    <a:pt x="2" y="98"/>
                  </a:lnTo>
                  <a:lnTo>
                    <a:pt x="2" y="180"/>
                  </a:lnTo>
                  <a:lnTo>
                    <a:pt x="2" y="261"/>
                  </a:lnTo>
                  <a:lnTo>
                    <a:pt x="2" y="340"/>
                  </a:lnTo>
                  <a:lnTo>
                    <a:pt x="0" y="499"/>
                  </a:lnTo>
                  <a:lnTo>
                    <a:pt x="2" y="505"/>
                  </a:lnTo>
                  <a:lnTo>
                    <a:pt x="5" y="510"/>
                  </a:lnTo>
                  <a:lnTo>
                    <a:pt x="11" y="513"/>
                  </a:lnTo>
                  <a:lnTo>
                    <a:pt x="17" y="514"/>
                  </a:lnTo>
                  <a:lnTo>
                    <a:pt x="24" y="513"/>
                  </a:lnTo>
                  <a:lnTo>
                    <a:pt x="28" y="510"/>
                  </a:lnTo>
                  <a:lnTo>
                    <a:pt x="31" y="505"/>
                  </a:lnTo>
                  <a:lnTo>
                    <a:pt x="33" y="499"/>
                  </a:lnTo>
                  <a:lnTo>
                    <a:pt x="34" y="340"/>
                  </a:lnTo>
                  <a:lnTo>
                    <a:pt x="34" y="301"/>
                  </a:lnTo>
                  <a:lnTo>
                    <a:pt x="34" y="264"/>
                  </a:lnTo>
                  <a:lnTo>
                    <a:pt x="34" y="225"/>
                  </a:lnTo>
                  <a:lnTo>
                    <a:pt x="34" y="186"/>
                  </a:lnTo>
                  <a:lnTo>
                    <a:pt x="34" y="149"/>
                  </a:lnTo>
                  <a:lnTo>
                    <a:pt x="34" y="112"/>
                  </a:lnTo>
                  <a:lnTo>
                    <a:pt x="34" y="74"/>
                  </a:lnTo>
                  <a:lnTo>
                    <a:pt x="33" y="37"/>
                  </a:lnTo>
                  <a:lnTo>
                    <a:pt x="56" y="43"/>
                  </a:lnTo>
                  <a:lnTo>
                    <a:pt x="83" y="51"/>
                  </a:lnTo>
                  <a:lnTo>
                    <a:pt x="111" y="59"/>
                  </a:lnTo>
                  <a:lnTo>
                    <a:pt x="139" y="67"/>
                  </a:lnTo>
                  <a:lnTo>
                    <a:pt x="165" y="74"/>
                  </a:lnTo>
                  <a:lnTo>
                    <a:pt x="191" y="81"/>
                  </a:lnTo>
                  <a:lnTo>
                    <a:pt x="215" y="87"/>
                  </a:lnTo>
                  <a:lnTo>
                    <a:pt x="233" y="90"/>
                  </a:lnTo>
                  <a:lnTo>
                    <a:pt x="251" y="93"/>
                  </a:lnTo>
                  <a:lnTo>
                    <a:pt x="268" y="96"/>
                  </a:lnTo>
                  <a:lnTo>
                    <a:pt x="285" y="101"/>
                  </a:lnTo>
                  <a:lnTo>
                    <a:pt x="302" y="106"/>
                  </a:lnTo>
                  <a:lnTo>
                    <a:pt x="317" y="110"/>
                  </a:lnTo>
                  <a:lnTo>
                    <a:pt x="334" y="115"/>
                  </a:lnTo>
                  <a:lnTo>
                    <a:pt x="352" y="119"/>
                  </a:lnTo>
                  <a:lnTo>
                    <a:pt x="369" y="124"/>
                  </a:lnTo>
                  <a:lnTo>
                    <a:pt x="387" y="130"/>
                  </a:lnTo>
                  <a:lnTo>
                    <a:pt x="406" y="135"/>
                  </a:lnTo>
                  <a:lnTo>
                    <a:pt x="425" y="141"/>
                  </a:lnTo>
                  <a:lnTo>
                    <a:pt x="445" y="146"/>
                  </a:lnTo>
                  <a:lnTo>
                    <a:pt x="463" y="151"/>
                  </a:lnTo>
                  <a:lnTo>
                    <a:pt x="484" y="155"/>
                  </a:lnTo>
                  <a:lnTo>
                    <a:pt x="502" y="158"/>
                  </a:lnTo>
                  <a:lnTo>
                    <a:pt x="522" y="161"/>
                  </a:lnTo>
                  <a:lnTo>
                    <a:pt x="515" y="225"/>
                  </a:lnTo>
                  <a:lnTo>
                    <a:pt x="505" y="278"/>
                  </a:lnTo>
                  <a:lnTo>
                    <a:pt x="496" y="328"/>
                  </a:lnTo>
                  <a:lnTo>
                    <a:pt x="487" y="376"/>
                  </a:lnTo>
                  <a:lnTo>
                    <a:pt x="485" y="382"/>
                  </a:lnTo>
                  <a:lnTo>
                    <a:pt x="476" y="429"/>
                  </a:lnTo>
                  <a:lnTo>
                    <a:pt x="468" y="474"/>
                  </a:lnTo>
                  <a:lnTo>
                    <a:pt x="462" y="521"/>
                  </a:lnTo>
                  <a:lnTo>
                    <a:pt x="456" y="566"/>
                  </a:lnTo>
                  <a:lnTo>
                    <a:pt x="449" y="612"/>
                  </a:lnTo>
                  <a:lnTo>
                    <a:pt x="445" y="657"/>
                  </a:lnTo>
                  <a:lnTo>
                    <a:pt x="440" y="703"/>
                  </a:lnTo>
                  <a:lnTo>
                    <a:pt x="437" y="746"/>
                  </a:lnTo>
                  <a:lnTo>
                    <a:pt x="428" y="852"/>
                  </a:lnTo>
                  <a:lnTo>
                    <a:pt x="421" y="958"/>
                  </a:lnTo>
                  <a:lnTo>
                    <a:pt x="417" y="1063"/>
                  </a:lnTo>
                  <a:lnTo>
                    <a:pt x="412" y="1168"/>
                  </a:lnTo>
                  <a:lnTo>
                    <a:pt x="412" y="1183"/>
                  </a:lnTo>
                  <a:lnTo>
                    <a:pt x="411" y="1219"/>
                  </a:lnTo>
                  <a:lnTo>
                    <a:pt x="407" y="1256"/>
                  </a:lnTo>
                  <a:lnTo>
                    <a:pt x="407" y="1272"/>
                  </a:lnTo>
                  <a:lnTo>
                    <a:pt x="409" y="1278"/>
                  </a:lnTo>
                  <a:lnTo>
                    <a:pt x="412" y="1283"/>
                  </a:lnTo>
                  <a:lnTo>
                    <a:pt x="417" y="1286"/>
                  </a:lnTo>
                  <a:lnTo>
                    <a:pt x="423" y="1287"/>
                  </a:lnTo>
                  <a:close/>
                </a:path>
              </a:pathLst>
            </a:custGeom>
            <a:solidFill>
              <a:srgbClr val="000000"/>
            </a:solidFill>
            <a:ln>
              <a:noFill/>
            </a:ln>
            <a:extLst/>
          </p:spPr>
          <p:txBody>
            <a:bodyPr/>
            <a:lstStyle/>
            <a:p>
              <a:pPr>
                <a:defRPr/>
              </a:pPr>
              <a:endParaRPr lang="en-US">
                <a:latin typeface="Arial" charset="0"/>
                <a:cs typeface="+mn-cs"/>
              </a:endParaRPr>
            </a:p>
          </p:txBody>
        </p:sp>
        <p:sp>
          <p:nvSpPr>
            <p:cNvPr id="15" name="Freeform 13"/>
            <p:cNvSpPr>
              <a:spLocks/>
            </p:cNvSpPr>
            <p:nvPr/>
          </p:nvSpPr>
          <p:spPr bwMode="auto">
            <a:xfrm>
              <a:off x="1953" y="2686"/>
              <a:ext cx="359" cy="380"/>
            </a:xfrm>
            <a:custGeom>
              <a:avLst/>
              <a:gdLst>
                <a:gd name="T0" fmla="*/ 322 w 359"/>
                <a:gd name="T1" fmla="*/ 380 h 380"/>
                <a:gd name="T2" fmla="*/ 333 w 359"/>
                <a:gd name="T3" fmla="*/ 374 h 380"/>
                <a:gd name="T4" fmla="*/ 350 w 359"/>
                <a:gd name="T5" fmla="*/ 307 h 380"/>
                <a:gd name="T6" fmla="*/ 359 w 359"/>
                <a:gd name="T7" fmla="*/ 192 h 380"/>
                <a:gd name="T8" fmla="*/ 353 w 359"/>
                <a:gd name="T9" fmla="*/ 111 h 380"/>
                <a:gd name="T10" fmla="*/ 336 w 359"/>
                <a:gd name="T11" fmla="*/ 87 h 380"/>
                <a:gd name="T12" fmla="*/ 306 w 359"/>
                <a:gd name="T13" fmla="*/ 66 h 380"/>
                <a:gd name="T14" fmla="*/ 266 w 359"/>
                <a:gd name="T15" fmla="*/ 45 h 380"/>
                <a:gd name="T16" fmla="*/ 221 w 359"/>
                <a:gd name="T17" fmla="*/ 28 h 380"/>
                <a:gd name="T18" fmla="*/ 174 w 359"/>
                <a:gd name="T19" fmla="*/ 16 h 380"/>
                <a:gd name="T20" fmla="*/ 131 w 359"/>
                <a:gd name="T21" fmla="*/ 7 h 380"/>
                <a:gd name="T22" fmla="*/ 93 w 359"/>
                <a:gd name="T23" fmla="*/ 0 h 380"/>
                <a:gd name="T24" fmla="*/ 56 w 359"/>
                <a:gd name="T25" fmla="*/ 2 h 380"/>
                <a:gd name="T26" fmla="*/ 24 w 359"/>
                <a:gd name="T27" fmla="*/ 13 h 380"/>
                <a:gd name="T28" fmla="*/ 8 w 359"/>
                <a:gd name="T29" fmla="*/ 33 h 380"/>
                <a:gd name="T30" fmla="*/ 3 w 359"/>
                <a:gd name="T31" fmla="*/ 64 h 380"/>
                <a:gd name="T32" fmla="*/ 0 w 359"/>
                <a:gd name="T33" fmla="*/ 94 h 380"/>
                <a:gd name="T34" fmla="*/ 3 w 359"/>
                <a:gd name="T35" fmla="*/ 190 h 380"/>
                <a:gd name="T36" fmla="*/ 3 w 359"/>
                <a:gd name="T37" fmla="*/ 232 h 380"/>
                <a:gd name="T38" fmla="*/ 3 w 359"/>
                <a:gd name="T39" fmla="*/ 258 h 380"/>
                <a:gd name="T40" fmla="*/ 11 w 359"/>
                <a:gd name="T41" fmla="*/ 268 h 380"/>
                <a:gd name="T42" fmla="*/ 24 w 359"/>
                <a:gd name="T43" fmla="*/ 269 h 380"/>
                <a:gd name="T44" fmla="*/ 33 w 359"/>
                <a:gd name="T45" fmla="*/ 262 h 380"/>
                <a:gd name="T46" fmla="*/ 36 w 359"/>
                <a:gd name="T47" fmla="*/ 234 h 380"/>
                <a:gd name="T48" fmla="*/ 36 w 359"/>
                <a:gd name="T49" fmla="*/ 188 h 380"/>
                <a:gd name="T50" fmla="*/ 33 w 359"/>
                <a:gd name="T51" fmla="*/ 95 h 380"/>
                <a:gd name="T52" fmla="*/ 34 w 359"/>
                <a:gd name="T53" fmla="*/ 69 h 380"/>
                <a:gd name="T54" fmla="*/ 38 w 359"/>
                <a:gd name="T55" fmla="*/ 47 h 380"/>
                <a:gd name="T56" fmla="*/ 47 w 359"/>
                <a:gd name="T57" fmla="*/ 36 h 380"/>
                <a:gd name="T58" fmla="*/ 66 w 359"/>
                <a:gd name="T59" fmla="*/ 33 h 380"/>
                <a:gd name="T60" fmla="*/ 115 w 359"/>
                <a:gd name="T61" fmla="*/ 36 h 380"/>
                <a:gd name="T62" fmla="*/ 195 w 359"/>
                <a:gd name="T63" fmla="*/ 55 h 380"/>
                <a:gd name="T64" fmla="*/ 269 w 359"/>
                <a:gd name="T65" fmla="*/ 83 h 380"/>
                <a:gd name="T66" fmla="*/ 317 w 359"/>
                <a:gd name="T67" fmla="*/ 112 h 380"/>
                <a:gd name="T68" fmla="*/ 327 w 359"/>
                <a:gd name="T69" fmla="*/ 190 h 380"/>
                <a:gd name="T70" fmla="*/ 317 w 359"/>
                <a:gd name="T71" fmla="*/ 302 h 380"/>
                <a:gd name="T72" fmla="*/ 305 w 359"/>
                <a:gd name="T73" fmla="*/ 366 h 380"/>
                <a:gd name="T74" fmla="*/ 311 w 359"/>
                <a:gd name="T75" fmla="*/ 37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9" h="380">
                  <a:moveTo>
                    <a:pt x="316" y="380"/>
                  </a:moveTo>
                  <a:lnTo>
                    <a:pt x="322" y="380"/>
                  </a:lnTo>
                  <a:lnTo>
                    <a:pt x="328" y="378"/>
                  </a:lnTo>
                  <a:lnTo>
                    <a:pt x="333" y="374"/>
                  </a:lnTo>
                  <a:lnTo>
                    <a:pt x="336" y="367"/>
                  </a:lnTo>
                  <a:lnTo>
                    <a:pt x="350" y="307"/>
                  </a:lnTo>
                  <a:lnTo>
                    <a:pt x="356" y="251"/>
                  </a:lnTo>
                  <a:lnTo>
                    <a:pt x="359" y="192"/>
                  </a:lnTo>
                  <a:lnTo>
                    <a:pt x="356" y="123"/>
                  </a:lnTo>
                  <a:lnTo>
                    <a:pt x="353" y="111"/>
                  </a:lnTo>
                  <a:lnTo>
                    <a:pt x="347" y="98"/>
                  </a:lnTo>
                  <a:lnTo>
                    <a:pt x="336" y="87"/>
                  </a:lnTo>
                  <a:lnTo>
                    <a:pt x="322" y="77"/>
                  </a:lnTo>
                  <a:lnTo>
                    <a:pt x="306" y="66"/>
                  </a:lnTo>
                  <a:lnTo>
                    <a:pt x="286" y="55"/>
                  </a:lnTo>
                  <a:lnTo>
                    <a:pt x="266" y="45"/>
                  </a:lnTo>
                  <a:lnTo>
                    <a:pt x="244" y="36"/>
                  </a:lnTo>
                  <a:lnTo>
                    <a:pt x="221" y="28"/>
                  </a:lnTo>
                  <a:lnTo>
                    <a:pt x="198" y="22"/>
                  </a:lnTo>
                  <a:lnTo>
                    <a:pt x="174" y="16"/>
                  </a:lnTo>
                  <a:lnTo>
                    <a:pt x="151" y="10"/>
                  </a:lnTo>
                  <a:lnTo>
                    <a:pt x="131" y="7"/>
                  </a:lnTo>
                  <a:lnTo>
                    <a:pt x="111" y="3"/>
                  </a:lnTo>
                  <a:lnTo>
                    <a:pt x="93" y="0"/>
                  </a:lnTo>
                  <a:lnTo>
                    <a:pt x="79" y="0"/>
                  </a:lnTo>
                  <a:lnTo>
                    <a:pt x="56" y="2"/>
                  </a:lnTo>
                  <a:lnTo>
                    <a:pt x="38" y="5"/>
                  </a:lnTo>
                  <a:lnTo>
                    <a:pt x="24" y="13"/>
                  </a:lnTo>
                  <a:lnTo>
                    <a:pt x="14" y="21"/>
                  </a:lnTo>
                  <a:lnTo>
                    <a:pt x="8" y="33"/>
                  </a:lnTo>
                  <a:lnTo>
                    <a:pt x="5" y="47"/>
                  </a:lnTo>
                  <a:lnTo>
                    <a:pt x="3" y="64"/>
                  </a:lnTo>
                  <a:lnTo>
                    <a:pt x="2" y="84"/>
                  </a:lnTo>
                  <a:lnTo>
                    <a:pt x="0" y="94"/>
                  </a:lnTo>
                  <a:lnTo>
                    <a:pt x="2" y="168"/>
                  </a:lnTo>
                  <a:lnTo>
                    <a:pt x="3" y="190"/>
                  </a:lnTo>
                  <a:lnTo>
                    <a:pt x="3" y="210"/>
                  </a:lnTo>
                  <a:lnTo>
                    <a:pt x="3" y="232"/>
                  </a:lnTo>
                  <a:lnTo>
                    <a:pt x="3" y="252"/>
                  </a:lnTo>
                  <a:lnTo>
                    <a:pt x="3" y="258"/>
                  </a:lnTo>
                  <a:lnTo>
                    <a:pt x="6" y="265"/>
                  </a:lnTo>
                  <a:lnTo>
                    <a:pt x="11" y="268"/>
                  </a:lnTo>
                  <a:lnTo>
                    <a:pt x="17" y="269"/>
                  </a:lnTo>
                  <a:lnTo>
                    <a:pt x="24" y="269"/>
                  </a:lnTo>
                  <a:lnTo>
                    <a:pt x="30" y="266"/>
                  </a:lnTo>
                  <a:lnTo>
                    <a:pt x="33" y="262"/>
                  </a:lnTo>
                  <a:lnTo>
                    <a:pt x="34" y="255"/>
                  </a:lnTo>
                  <a:lnTo>
                    <a:pt x="36" y="234"/>
                  </a:lnTo>
                  <a:lnTo>
                    <a:pt x="36" y="210"/>
                  </a:lnTo>
                  <a:lnTo>
                    <a:pt x="36" y="188"/>
                  </a:lnTo>
                  <a:lnTo>
                    <a:pt x="34" y="167"/>
                  </a:lnTo>
                  <a:lnTo>
                    <a:pt x="33" y="95"/>
                  </a:lnTo>
                  <a:lnTo>
                    <a:pt x="33" y="86"/>
                  </a:lnTo>
                  <a:lnTo>
                    <a:pt x="34" y="69"/>
                  </a:lnTo>
                  <a:lnTo>
                    <a:pt x="36" y="56"/>
                  </a:lnTo>
                  <a:lnTo>
                    <a:pt x="38" y="47"/>
                  </a:lnTo>
                  <a:lnTo>
                    <a:pt x="41" y="41"/>
                  </a:lnTo>
                  <a:lnTo>
                    <a:pt x="47" y="36"/>
                  </a:lnTo>
                  <a:lnTo>
                    <a:pt x="55" y="35"/>
                  </a:lnTo>
                  <a:lnTo>
                    <a:pt x="66" y="33"/>
                  </a:lnTo>
                  <a:lnTo>
                    <a:pt x="79" y="33"/>
                  </a:lnTo>
                  <a:lnTo>
                    <a:pt x="115" y="36"/>
                  </a:lnTo>
                  <a:lnTo>
                    <a:pt x="154" y="44"/>
                  </a:lnTo>
                  <a:lnTo>
                    <a:pt x="195" y="55"/>
                  </a:lnTo>
                  <a:lnTo>
                    <a:pt x="235" y="69"/>
                  </a:lnTo>
                  <a:lnTo>
                    <a:pt x="269" y="83"/>
                  </a:lnTo>
                  <a:lnTo>
                    <a:pt x="297" y="98"/>
                  </a:lnTo>
                  <a:lnTo>
                    <a:pt x="317" y="112"/>
                  </a:lnTo>
                  <a:lnTo>
                    <a:pt x="324" y="125"/>
                  </a:lnTo>
                  <a:lnTo>
                    <a:pt x="327" y="190"/>
                  </a:lnTo>
                  <a:lnTo>
                    <a:pt x="324" y="248"/>
                  </a:lnTo>
                  <a:lnTo>
                    <a:pt x="317" y="302"/>
                  </a:lnTo>
                  <a:lnTo>
                    <a:pt x="305" y="360"/>
                  </a:lnTo>
                  <a:lnTo>
                    <a:pt x="305" y="366"/>
                  </a:lnTo>
                  <a:lnTo>
                    <a:pt x="306" y="372"/>
                  </a:lnTo>
                  <a:lnTo>
                    <a:pt x="311" y="377"/>
                  </a:lnTo>
                  <a:lnTo>
                    <a:pt x="316" y="380"/>
                  </a:lnTo>
                  <a:close/>
                </a:path>
              </a:pathLst>
            </a:custGeom>
            <a:solidFill>
              <a:srgbClr val="000000"/>
            </a:solidFill>
            <a:ln>
              <a:noFill/>
            </a:ln>
            <a:extLst/>
          </p:spPr>
          <p:txBody>
            <a:bodyPr/>
            <a:lstStyle/>
            <a:p>
              <a:pPr>
                <a:defRPr/>
              </a:pPr>
              <a:endParaRPr lang="en-US">
                <a:latin typeface="Arial" charset="0"/>
                <a:cs typeface="+mn-cs"/>
              </a:endParaRPr>
            </a:p>
          </p:txBody>
        </p:sp>
        <p:sp>
          <p:nvSpPr>
            <p:cNvPr id="16" name="Freeform 14"/>
            <p:cNvSpPr>
              <a:spLocks/>
            </p:cNvSpPr>
            <p:nvPr/>
          </p:nvSpPr>
          <p:spPr bwMode="auto">
            <a:xfrm>
              <a:off x="1980" y="3549"/>
              <a:ext cx="42" cy="375"/>
            </a:xfrm>
            <a:custGeom>
              <a:avLst/>
              <a:gdLst>
                <a:gd name="T0" fmla="*/ 20 w 42"/>
                <a:gd name="T1" fmla="*/ 0 h 375"/>
                <a:gd name="T2" fmla="*/ 14 w 42"/>
                <a:gd name="T3" fmla="*/ 0 h 375"/>
                <a:gd name="T4" fmla="*/ 7 w 42"/>
                <a:gd name="T5" fmla="*/ 3 h 375"/>
                <a:gd name="T6" fmla="*/ 4 w 42"/>
                <a:gd name="T7" fmla="*/ 8 h 375"/>
                <a:gd name="T8" fmla="*/ 3 w 42"/>
                <a:gd name="T9" fmla="*/ 14 h 375"/>
                <a:gd name="T10" fmla="*/ 0 w 42"/>
                <a:gd name="T11" fmla="*/ 64 h 375"/>
                <a:gd name="T12" fmla="*/ 0 w 42"/>
                <a:gd name="T13" fmla="*/ 117 h 375"/>
                <a:gd name="T14" fmla="*/ 1 w 42"/>
                <a:gd name="T15" fmla="*/ 173 h 375"/>
                <a:gd name="T16" fmla="*/ 4 w 42"/>
                <a:gd name="T17" fmla="*/ 227 h 375"/>
                <a:gd name="T18" fmla="*/ 9 w 42"/>
                <a:gd name="T19" fmla="*/ 359 h 375"/>
                <a:gd name="T20" fmla="*/ 11 w 42"/>
                <a:gd name="T21" fmla="*/ 366 h 375"/>
                <a:gd name="T22" fmla="*/ 14 w 42"/>
                <a:gd name="T23" fmla="*/ 372 h 375"/>
                <a:gd name="T24" fmla="*/ 20 w 42"/>
                <a:gd name="T25" fmla="*/ 375 h 375"/>
                <a:gd name="T26" fmla="*/ 26 w 42"/>
                <a:gd name="T27" fmla="*/ 375 h 375"/>
                <a:gd name="T28" fmla="*/ 32 w 42"/>
                <a:gd name="T29" fmla="*/ 373 h 375"/>
                <a:gd name="T30" fmla="*/ 37 w 42"/>
                <a:gd name="T31" fmla="*/ 370 h 375"/>
                <a:gd name="T32" fmla="*/ 40 w 42"/>
                <a:gd name="T33" fmla="*/ 366 h 375"/>
                <a:gd name="T34" fmla="*/ 42 w 42"/>
                <a:gd name="T35" fmla="*/ 359 h 375"/>
                <a:gd name="T36" fmla="*/ 37 w 42"/>
                <a:gd name="T37" fmla="*/ 226 h 375"/>
                <a:gd name="T38" fmla="*/ 34 w 42"/>
                <a:gd name="T39" fmla="*/ 171 h 375"/>
                <a:gd name="T40" fmla="*/ 32 w 42"/>
                <a:gd name="T41" fmla="*/ 118 h 375"/>
                <a:gd name="T42" fmla="*/ 32 w 42"/>
                <a:gd name="T43" fmla="*/ 66 h 375"/>
                <a:gd name="T44" fmla="*/ 34 w 42"/>
                <a:gd name="T45" fmla="*/ 17 h 375"/>
                <a:gd name="T46" fmla="*/ 34 w 42"/>
                <a:gd name="T47" fmla="*/ 11 h 375"/>
                <a:gd name="T48" fmla="*/ 31 w 42"/>
                <a:gd name="T49" fmla="*/ 5 h 375"/>
                <a:gd name="T50" fmla="*/ 26 w 42"/>
                <a:gd name="T51" fmla="*/ 2 h 375"/>
                <a:gd name="T52" fmla="*/ 20 w 42"/>
                <a:gd name="T53"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375">
                  <a:moveTo>
                    <a:pt x="20" y="0"/>
                  </a:moveTo>
                  <a:lnTo>
                    <a:pt x="14" y="0"/>
                  </a:lnTo>
                  <a:lnTo>
                    <a:pt x="7" y="3"/>
                  </a:lnTo>
                  <a:lnTo>
                    <a:pt x="4" y="8"/>
                  </a:lnTo>
                  <a:lnTo>
                    <a:pt x="3" y="14"/>
                  </a:lnTo>
                  <a:lnTo>
                    <a:pt x="0" y="64"/>
                  </a:lnTo>
                  <a:lnTo>
                    <a:pt x="0" y="117"/>
                  </a:lnTo>
                  <a:lnTo>
                    <a:pt x="1" y="173"/>
                  </a:lnTo>
                  <a:lnTo>
                    <a:pt x="4" y="227"/>
                  </a:lnTo>
                  <a:lnTo>
                    <a:pt x="9" y="359"/>
                  </a:lnTo>
                  <a:lnTo>
                    <a:pt x="11" y="366"/>
                  </a:lnTo>
                  <a:lnTo>
                    <a:pt x="14" y="372"/>
                  </a:lnTo>
                  <a:lnTo>
                    <a:pt x="20" y="375"/>
                  </a:lnTo>
                  <a:lnTo>
                    <a:pt x="26" y="375"/>
                  </a:lnTo>
                  <a:lnTo>
                    <a:pt x="32" y="373"/>
                  </a:lnTo>
                  <a:lnTo>
                    <a:pt x="37" y="370"/>
                  </a:lnTo>
                  <a:lnTo>
                    <a:pt x="40" y="366"/>
                  </a:lnTo>
                  <a:lnTo>
                    <a:pt x="42" y="359"/>
                  </a:lnTo>
                  <a:lnTo>
                    <a:pt x="37" y="226"/>
                  </a:lnTo>
                  <a:lnTo>
                    <a:pt x="34" y="171"/>
                  </a:lnTo>
                  <a:lnTo>
                    <a:pt x="32" y="118"/>
                  </a:lnTo>
                  <a:lnTo>
                    <a:pt x="32" y="66"/>
                  </a:lnTo>
                  <a:lnTo>
                    <a:pt x="34" y="17"/>
                  </a:lnTo>
                  <a:lnTo>
                    <a:pt x="34" y="11"/>
                  </a:lnTo>
                  <a:lnTo>
                    <a:pt x="31" y="5"/>
                  </a:lnTo>
                  <a:lnTo>
                    <a:pt x="26" y="2"/>
                  </a:lnTo>
                  <a:lnTo>
                    <a:pt x="20" y="0"/>
                  </a:lnTo>
                  <a:close/>
                </a:path>
              </a:pathLst>
            </a:custGeom>
            <a:solidFill>
              <a:srgbClr val="000000"/>
            </a:solidFill>
            <a:ln>
              <a:noFill/>
            </a:ln>
            <a:extLst/>
          </p:spPr>
          <p:txBody>
            <a:bodyPr/>
            <a:lstStyle/>
            <a:p>
              <a:pPr>
                <a:defRPr/>
              </a:pPr>
              <a:endParaRPr lang="en-US">
                <a:latin typeface="Arial" charset="0"/>
                <a:cs typeface="+mn-cs"/>
              </a:endParaRPr>
            </a:p>
          </p:txBody>
        </p:sp>
        <p:sp>
          <p:nvSpPr>
            <p:cNvPr id="17" name="Freeform 15"/>
            <p:cNvSpPr>
              <a:spLocks/>
            </p:cNvSpPr>
            <p:nvPr/>
          </p:nvSpPr>
          <p:spPr bwMode="auto">
            <a:xfrm>
              <a:off x="1507" y="3391"/>
              <a:ext cx="34" cy="378"/>
            </a:xfrm>
            <a:custGeom>
              <a:avLst/>
              <a:gdLst>
                <a:gd name="T0" fmla="*/ 16 w 34"/>
                <a:gd name="T1" fmla="*/ 378 h 378"/>
                <a:gd name="T2" fmla="*/ 22 w 34"/>
                <a:gd name="T3" fmla="*/ 376 h 378"/>
                <a:gd name="T4" fmla="*/ 27 w 34"/>
                <a:gd name="T5" fmla="*/ 373 h 378"/>
                <a:gd name="T6" fmla="*/ 30 w 34"/>
                <a:gd name="T7" fmla="*/ 368 h 378"/>
                <a:gd name="T8" fmla="*/ 31 w 34"/>
                <a:gd name="T9" fmla="*/ 362 h 378"/>
                <a:gd name="T10" fmla="*/ 33 w 34"/>
                <a:gd name="T11" fmla="*/ 301 h 378"/>
                <a:gd name="T12" fmla="*/ 34 w 34"/>
                <a:gd name="T13" fmla="*/ 245 h 378"/>
                <a:gd name="T14" fmla="*/ 34 w 34"/>
                <a:gd name="T15" fmla="*/ 194 h 378"/>
                <a:gd name="T16" fmla="*/ 33 w 34"/>
                <a:gd name="T17" fmla="*/ 141 h 378"/>
                <a:gd name="T18" fmla="*/ 31 w 34"/>
                <a:gd name="T19" fmla="*/ 15 h 378"/>
                <a:gd name="T20" fmla="*/ 30 w 34"/>
                <a:gd name="T21" fmla="*/ 9 h 378"/>
                <a:gd name="T22" fmla="*/ 27 w 34"/>
                <a:gd name="T23" fmla="*/ 4 h 378"/>
                <a:gd name="T24" fmla="*/ 22 w 34"/>
                <a:gd name="T25" fmla="*/ 1 h 378"/>
                <a:gd name="T26" fmla="*/ 16 w 34"/>
                <a:gd name="T27" fmla="*/ 0 h 378"/>
                <a:gd name="T28" fmla="*/ 10 w 34"/>
                <a:gd name="T29" fmla="*/ 1 h 378"/>
                <a:gd name="T30" fmla="*/ 5 w 34"/>
                <a:gd name="T31" fmla="*/ 4 h 378"/>
                <a:gd name="T32" fmla="*/ 2 w 34"/>
                <a:gd name="T33" fmla="*/ 9 h 378"/>
                <a:gd name="T34" fmla="*/ 0 w 34"/>
                <a:gd name="T35" fmla="*/ 15 h 378"/>
                <a:gd name="T36" fmla="*/ 0 w 34"/>
                <a:gd name="T37" fmla="*/ 141 h 378"/>
                <a:gd name="T38" fmla="*/ 2 w 34"/>
                <a:gd name="T39" fmla="*/ 194 h 378"/>
                <a:gd name="T40" fmla="*/ 2 w 34"/>
                <a:gd name="T41" fmla="*/ 245 h 378"/>
                <a:gd name="T42" fmla="*/ 2 w 34"/>
                <a:gd name="T43" fmla="*/ 300 h 378"/>
                <a:gd name="T44" fmla="*/ 0 w 34"/>
                <a:gd name="T45" fmla="*/ 360 h 378"/>
                <a:gd name="T46" fmla="*/ 0 w 34"/>
                <a:gd name="T47" fmla="*/ 367 h 378"/>
                <a:gd name="T48" fmla="*/ 3 w 34"/>
                <a:gd name="T49" fmla="*/ 373 h 378"/>
                <a:gd name="T50" fmla="*/ 10 w 34"/>
                <a:gd name="T51" fmla="*/ 376 h 378"/>
                <a:gd name="T52" fmla="*/ 16 w 34"/>
                <a:gd name="T53"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78">
                  <a:moveTo>
                    <a:pt x="16" y="378"/>
                  </a:moveTo>
                  <a:lnTo>
                    <a:pt x="22" y="376"/>
                  </a:lnTo>
                  <a:lnTo>
                    <a:pt x="27" y="373"/>
                  </a:lnTo>
                  <a:lnTo>
                    <a:pt x="30" y="368"/>
                  </a:lnTo>
                  <a:lnTo>
                    <a:pt x="31" y="362"/>
                  </a:lnTo>
                  <a:lnTo>
                    <a:pt x="33" y="301"/>
                  </a:lnTo>
                  <a:lnTo>
                    <a:pt x="34" y="245"/>
                  </a:lnTo>
                  <a:lnTo>
                    <a:pt x="34" y="194"/>
                  </a:lnTo>
                  <a:lnTo>
                    <a:pt x="33" y="141"/>
                  </a:lnTo>
                  <a:lnTo>
                    <a:pt x="31" y="15"/>
                  </a:lnTo>
                  <a:lnTo>
                    <a:pt x="30" y="9"/>
                  </a:lnTo>
                  <a:lnTo>
                    <a:pt x="27" y="4"/>
                  </a:lnTo>
                  <a:lnTo>
                    <a:pt x="22" y="1"/>
                  </a:lnTo>
                  <a:lnTo>
                    <a:pt x="16" y="0"/>
                  </a:lnTo>
                  <a:lnTo>
                    <a:pt x="10" y="1"/>
                  </a:lnTo>
                  <a:lnTo>
                    <a:pt x="5" y="4"/>
                  </a:lnTo>
                  <a:lnTo>
                    <a:pt x="2" y="9"/>
                  </a:lnTo>
                  <a:lnTo>
                    <a:pt x="0" y="15"/>
                  </a:lnTo>
                  <a:lnTo>
                    <a:pt x="0" y="141"/>
                  </a:lnTo>
                  <a:lnTo>
                    <a:pt x="2" y="194"/>
                  </a:lnTo>
                  <a:lnTo>
                    <a:pt x="2" y="245"/>
                  </a:lnTo>
                  <a:lnTo>
                    <a:pt x="2" y="300"/>
                  </a:lnTo>
                  <a:lnTo>
                    <a:pt x="0" y="360"/>
                  </a:lnTo>
                  <a:lnTo>
                    <a:pt x="0" y="367"/>
                  </a:lnTo>
                  <a:lnTo>
                    <a:pt x="3" y="373"/>
                  </a:lnTo>
                  <a:lnTo>
                    <a:pt x="10" y="376"/>
                  </a:lnTo>
                  <a:lnTo>
                    <a:pt x="16" y="378"/>
                  </a:lnTo>
                  <a:close/>
                </a:path>
              </a:pathLst>
            </a:custGeom>
            <a:solidFill>
              <a:srgbClr val="000000"/>
            </a:solidFill>
            <a:ln>
              <a:noFill/>
            </a:ln>
            <a:extLst/>
          </p:spPr>
          <p:txBody>
            <a:bodyPr/>
            <a:lstStyle/>
            <a:p>
              <a:pPr>
                <a:defRPr/>
              </a:pPr>
              <a:endParaRPr lang="en-US">
                <a:latin typeface="Arial" charset="0"/>
                <a:cs typeface="+mn-cs"/>
              </a:endParaRPr>
            </a:p>
          </p:txBody>
        </p:sp>
      </p:grpSp>
      <p:sp>
        <p:nvSpPr>
          <p:cNvPr id="101379" name="TextBox 23"/>
          <p:cNvSpPr txBox="1">
            <a:spLocks noChangeArrowheads="1"/>
          </p:cNvSpPr>
          <p:nvPr/>
        </p:nvSpPr>
        <p:spPr bwMode="auto">
          <a:xfrm rot="-1358464">
            <a:off x="5221289" y="2205038"/>
            <a:ext cx="1690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chemeClr val="bg1"/>
                </a:solidFill>
              </a:rPr>
              <a:t>THE PROBLEM</a:t>
            </a:r>
          </a:p>
        </p:txBody>
      </p:sp>
      <p:sp>
        <p:nvSpPr>
          <p:cNvPr id="101380" name="PubOvalCallout" descr="40%"/>
          <p:cNvSpPr>
            <a:spLocks noEditPoints="1" noChangeArrowheads="1"/>
          </p:cNvSpPr>
          <p:nvPr/>
        </p:nvSpPr>
        <p:spPr bwMode="auto">
          <a:xfrm rot="9243948">
            <a:off x="5421314" y="3608389"/>
            <a:ext cx="3582987" cy="25098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pattFill prst="pct40">
            <a:fgClr>
              <a:srgbClr val="CCFFCC"/>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1381" name="TextBox 19"/>
          <p:cNvSpPr txBox="1">
            <a:spLocks noChangeArrowheads="1"/>
          </p:cNvSpPr>
          <p:nvPr/>
        </p:nvSpPr>
        <p:spPr bwMode="auto">
          <a:xfrm rot="-1604929">
            <a:off x="6070601" y="4738688"/>
            <a:ext cx="2589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000054"/>
                </a:solidFill>
              </a:rPr>
              <a:t>Real Needs and Valid Goals</a:t>
            </a:r>
          </a:p>
        </p:txBody>
      </p:sp>
    </p:spTree>
    <p:extLst>
      <p:ext uri="{BB962C8B-B14F-4D97-AF65-F5344CB8AC3E}">
        <p14:creationId xmlns:p14="http://schemas.microsoft.com/office/powerpoint/2010/main" val="666086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5"/>
          <p:cNvSpPr txBox="1">
            <a:spLocks noChangeArrowheads="1"/>
          </p:cNvSpPr>
          <p:nvPr/>
        </p:nvSpPr>
        <p:spPr bwMode="auto">
          <a:xfrm>
            <a:off x="6927982" y="517526"/>
            <a:ext cx="4789488" cy="2378075"/>
          </a:xfrm>
          <a:prstGeom prst="rect">
            <a:avLst/>
          </a:prstGeom>
          <a:noFill/>
          <a:ln>
            <a:noFill/>
          </a:ln>
          <a:effectLst>
            <a:outerShdw dist="35921" dir="2700000" algn="ctr" rotWithShape="0">
              <a:srgbClr val="80808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000" b="1">
                <a:solidFill>
                  <a:srgbClr val="FF0000"/>
                </a:solidFill>
              </a:rPr>
              <a:t>Look me in the eye when I talk to you!</a:t>
            </a:r>
          </a:p>
        </p:txBody>
      </p:sp>
      <p:grpSp>
        <p:nvGrpSpPr>
          <p:cNvPr id="102403" name="Group 2" descr="Picture of a very stern, angry teacher, and three pictures of students of different racial or ethnic groups, each looking upset."/>
          <p:cNvGrpSpPr>
            <a:grpSpLocks/>
          </p:cNvGrpSpPr>
          <p:nvPr/>
        </p:nvGrpSpPr>
        <p:grpSpPr bwMode="auto">
          <a:xfrm>
            <a:off x="2990983" y="698500"/>
            <a:ext cx="8512175" cy="5943600"/>
            <a:chOff x="254000" y="698499"/>
            <a:chExt cx="8512175" cy="5943601"/>
          </a:xfrm>
        </p:grpSpPr>
        <p:pic>
          <p:nvPicPr>
            <p:cNvPr id="102404" name="Picture 14" descr="MP90044374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3365500"/>
              <a:ext cx="21717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9" descr="MP9001828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3324225"/>
              <a:ext cx="22113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17" descr="MP900386224[1]"/>
            <p:cNvPicPr>
              <a:picLocks noChangeAspect="1" noChangeArrowheads="1"/>
            </p:cNvPicPr>
            <p:nvPr/>
          </p:nvPicPr>
          <p:blipFill>
            <a:blip r:embed="rId5">
              <a:extLst>
                <a:ext uri="{28A0092B-C50C-407E-A947-70E740481C1C}">
                  <a14:useLocalDpi xmlns:a14="http://schemas.microsoft.com/office/drawing/2010/main" val="0"/>
                </a:ext>
              </a:extLst>
            </a:blip>
            <a:srcRect l="22501"/>
            <a:stretch>
              <a:fillRect/>
            </a:stretch>
          </p:blipFill>
          <p:spPr bwMode="auto">
            <a:xfrm>
              <a:off x="1676400" y="698499"/>
              <a:ext cx="23495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19" descr="MP9001784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513" y="396875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801426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690328" y="37324"/>
            <a:ext cx="9144000" cy="639763"/>
          </a:xfrm>
        </p:spPr>
        <p:txBody>
          <a:bodyPr/>
          <a:lstStyle/>
          <a:p>
            <a:pPr eaLnBrk="1" hangingPunct="1"/>
            <a:r>
              <a:rPr lang="en-US" altLang="en-US" sz="2800" b="1" dirty="0">
                <a:solidFill>
                  <a:srgbClr val="0000FF"/>
                </a:solidFill>
              </a:rPr>
              <a:t>Two students enter the classroom before the bell.</a:t>
            </a:r>
          </a:p>
        </p:txBody>
      </p:sp>
      <p:sp>
        <p:nvSpPr>
          <p:cNvPr id="177156" name="Rectangle 4"/>
          <p:cNvSpPr>
            <a:spLocks noChangeArrowheads="1"/>
          </p:cNvSpPr>
          <p:nvPr/>
        </p:nvSpPr>
        <p:spPr bwMode="auto">
          <a:xfrm>
            <a:off x="2690328" y="64692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solidFill>
                  <a:srgbClr val="FF0000"/>
                </a:solidFill>
              </a:rPr>
              <a:t>One is black or brown, the other is white.</a:t>
            </a:r>
          </a:p>
        </p:txBody>
      </p:sp>
      <p:sp>
        <p:nvSpPr>
          <p:cNvPr id="177157" name="Rectangle 5"/>
          <p:cNvSpPr>
            <a:spLocks noChangeArrowheads="1"/>
          </p:cNvSpPr>
          <p:nvPr/>
        </p:nvSpPr>
        <p:spPr bwMode="auto">
          <a:xfrm>
            <a:off x="2690328" y="1104123"/>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solidFill>
                  <a:srgbClr val="0000FF"/>
                </a:solidFill>
              </a:rPr>
              <a:t>They are loud and their motions are very large.</a:t>
            </a:r>
          </a:p>
        </p:txBody>
      </p:sp>
      <p:sp>
        <p:nvSpPr>
          <p:cNvPr id="177159" name="Rectangle 7"/>
          <p:cNvSpPr>
            <a:spLocks noChangeArrowheads="1"/>
          </p:cNvSpPr>
          <p:nvPr/>
        </p:nvSpPr>
        <p:spPr bwMode="auto">
          <a:xfrm>
            <a:off x="2690328" y="1789924"/>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The teacher suspended both students and sent them to the office. She sent a note to the vice-principal suggesting that the black/brown student might be a gang member and that the white student might have ADHD.</a:t>
            </a:r>
          </a:p>
        </p:txBody>
      </p:sp>
      <p:sp>
        <p:nvSpPr>
          <p:cNvPr id="177160" name="Rectangle 8"/>
          <p:cNvSpPr>
            <a:spLocks noChangeArrowheads="1"/>
          </p:cNvSpPr>
          <p:nvPr/>
        </p:nvSpPr>
        <p:spPr bwMode="auto">
          <a:xfrm>
            <a:off x="2690328" y="3542525"/>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0000FF"/>
                </a:solidFill>
              </a:rPr>
              <a:t>The teacher needs to recognize that the students came to class - and on time.</a:t>
            </a:r>
          </a:p>
        </p:txBody>
      </p:sp>
      <p:sp>
        <p:nvSpPr>
          <p:cNvPr id="177161" name="Rectangle 9"/>
          <p:cNvSpPr>
            <a:spLocks noChangeArrowheads="1"/>
          </p:cNvSpPr>
          <p:nvPr/>
        </p:nvSpPr>
        <p:spPr bwMode="auto">
          <a:xfrm>
            <a:off x="2690328" y="4350562"/>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The teacher needs to recognize culturally supported behaviors – and understand about code switching.</a:t>
            </a:r>
          </a:p>
        </p:txBody>
      </p:sp>
      <p:sp>
        <p:nvSpPr>
          <p:cNvPr id="177163" name="Rectangle 11"/>
          <p:cNvSpPr>
            <a:spLocks noChangeArrowheads="1"/>
          </p:cNvSpPr>
          <p:nvPr/>
        </p:nvSpPr>
        <p:spPr bwMode="auto">
          <a:xfrm>
            <a:off x="2690328" y="5188762"/>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0000FF"/>
                </a:solidFill>
              </a:rPr>
              <a:t>The students need to recognize that the same behavior can be situationally appropriate or inappropriate.</a:t>
            </a:r>
          </a:p>
        </p:txBody>
      </p:sp>
      <p:sp>
        <p:nvSpPr>
          <p:cNvPr id="177164" name="Rectangle 12"/>
          <p:cNvSpPr>
            <a:spLocks noChangeArrowheads="1"/>
          </p:cNvSpPr>
          <p:nvPr/>
        </p:nvSpPr>
        <p:spPr bwMode="auto">
          <a:xfrm>
            <a:off x="2690328" y="6026962"/>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The students needs to understand about the impact of a storm before the calm.</a:t>
            </a:r>
          </a:p>
        </p:txBody>
      </p:sp>
    </p:spTree>
    <p:extLst>
      <p:ext uri="{BB962C8B-B14F-4D97-AF65-F5344CB8AC3E}">
        <p14:creationId xmlns:p14="http://schemas.microsoft.com/office/powerpoint/2010/main" val="153519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1000" fill="hold"/>
                                        <p:tgtEl>
                                          <p:spTgt spid="177154"/>
                                        </p:tgtEl>
                                        <p:attrNameLst>
                                          <p:attrName>ppt_w</p:attrName>
                                        </p:attrNameLst>
                                      </p:cBhvr>
                                      <p:tavLst>
                                        <p:tav tm="0">
                                          <p:val>
                                            <p:strVal val="#ppt_w*0.70"/>
                                          </p:val>
                                        </p:tav>
                                        <p:tav tm="100000">
                                          <p:val>
                                            <p:strVal val="#ppt_w"/>
                                          </p:val>
                                        </p:tav>
                                      </p:tavLst>
                                    </p:anim>
                                    <p:anim calcmode="lin" valueType="num">
                                      <p:cBhvr>
                                        <p:cTn id="8" dur="1000" fill="hold"/>
                                        <p:tgtEl>
                                          <p:spTgt spid="177154"/>
                                        </p:tgtEl>
                                        <p:attrNameLst>
                                          <p:attrName>ppt_h</p:attrName>
                                        </p:attrNameLst>
                                      </p:cBhvr>
                                      <p:tavLst>
                                        <p:tav tm="0">
                                          <p:val>
                                            <p:strVal val="#ppt_h"/>
                                          </p:val>
                                        </p:tav>
                                        <p:tav tm="100000">
                                          <p:val>
                                            <p:strVal val="#ppt_h"/>
                                          </p:val>
                                        </p:tav>
                                      </p:tavLst>
                                    </p:anim>
                                    <p:animEffect transition="in" filter="fade">
                                      <p:cBhvr>
                                        <p:cTn id="9" dur="1000"/>
                                        <p:tgtEl>
                                          <p:spTgt spid="177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7156"/>
                                        </p:tgtEl>
                                        <p:attrNameLst>
                                          <p:attrName>style.visibility</p:attrName>
                                        </p:attrNameLst>
                                      </p:cBhvr>
                                      <p:to>
                                        <p:strVal val="visible"/>
                                      </p:to>
                                    </p:set>
                                    <p:animEffect transition="in" filter="dissolve">
                                      <p:cBhvr>
                                        <p:cTn id="14" dur="500"/>
                                        <p:tgtEl>
                                          <p:spTgt spid="1771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7157"/>
                                        </p:tgtEl>
                                        <p:attrNameLst>
                                          <p:attrName>style.visibility</p:attrName>
                                        </p:attrNameLst>
                                      </p:cBhvr>
                                      <p:to>
                                        <p:strVal val="visible"/>
                                      </p:to>
                                    </p:set>
                                    <p:anim calcmode="lin" valueType="num">
                                      <p:cBhvr>
                                        <p:cTn id="19" dur="1000" fill="hold"/>
                                        <p:tgtEl>
                                          <p:spTgt spid="177157"/>
                                        </p:tgtEl>
                                        <p:attrNameLst>
                                          <p:attrName>ppt_w</p:attrName>
                                        </p:attrNameLst>
                                      </p:cBhvr>
                                      <p:tavLst>
                                        <p:tav tm="0">
                                          <p:val>
                                            <p:strVal val="#ppt_w*0.70"/>
                                          </p:val>
                                        </p:tav>
                                        <p:tav tm="100000">
                                          <p:val>
                                            <p:strVal val="#ppt_w"/>
                                          </p:val>
                                        </p:tav>
                                      </p:tavLst>
                                    </p:anim>
                                    <p:anim calcmode="lin" valueType="num">
                                      <p:cBhvr>
                                        <p:cTn id="20" dur="1000" fill="hold"/>
                                        <p:tgtEl>
                                          <p:spTgt spid="177157"/>
                                        </p:tgtEl>
                                        <p:attrNameLst>
                                          <p:attrName>ppt_h</p:attrName>
                                        </p:attrNameLst>
                                      </p:cBhvr>
                                      <p:tavLst>
                                        <p:tav tm="0">
                                          <p:val>
                                            <p:strVal val="#ppt_h"/>
                                          </p:val>
                                        </p:tav>
                                        <p:tav tm="100000">
                                          <p:val>
                                            <p:strVal val="#ppt_h"/>
                                          </p:val>
                                        </p:tav>
                                      </p:tavLst>
                                    </p:anim>
                                    <p:animEffect transition="in" filter="fade">
                                      <p:cBhvr>
                                        <p:cTn id="21" dur="1000"/>
                                        <p:tgtEl>
                                          <p:spTgt spid="1771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77159"/>
                                        </p:tgtEl>
                                        <p:attrNameLst>
                                          <p:attrName>style.visibility</p:attrName>
                                        </p:attrNameLst>
                                      </p:cBhvr>
                                      <p:to>
                                        <p:strVal val="visible"/>
                                      </p:to>
                                    </p:set>
                                    <p:animEffect transition="in" filter="diamond(in)">
                                      <p:cBhvr>
                                        <p:cTn id="26" dur="500"/>
                                        <p:tgtEl>
                                          <p:spTgt spid="1771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77160"/>
                                        </p:tgtEl>
                                        <p:attrNameLst>
                                          <p:attrName>style.visibility</p:attrName>
                                        </p:attrNameLst>
                                      </p:cBhvr>
                                      <p:to>
                                        <p:strVal val="visible"/>
                                      </p:to>
                                    </p:set>
                                    <p:animEffect transition="in" filter="diamond(in)">
                                      <p:cBhvr>
                                        <p:cTn id="31" dur="1000"/>
                                        <p:tgtEl>
                                          <p:spTgt spid="1771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77161"/>
                                        </p:tgtEl>
                                        <p:attrNameLst>
                                          <p:attrName>style.visibility</p:attrName>
                                        </p:attrNameLst>
                                      </p:cBhvr>
                                      <p:to>
                                        <p:strVal val="visible"/>
                                      </p:to>
                                    </p:set>
                                    <p:animEffect transition="in" filter="diamond(in)">
                                      <p:cBhvr>
                                        <p:cTn id="36" dur="1000"/>
                                        <p:tgtEl>
                                          <p:spTgt spid="1771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77163"/>
                                        </p:tgtEl>
                                        <p:attrNameLst>
                                          <p:attrName>style.visibility</p:attrName>
                                        </p:attrNameLst>
                                      </p:cBhvr>
                                      <p:to>
                                        <p:strVal val="visible"/>
                                      </p:to>
                                    </p:set>
                                    <p:animEffect transition="in" filter="diamond(in)">
                                      <p:cBhvr>
                                        <p:cTn id="41" dur="1000"/>
                                        <p:tgtEl>
                                          <p:spTgt spid="17716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77164"/>
                                        </p:tgtEl>
                                        <p:attrNameLst>
                                          <p:attrName>style.visibility</p:attrName>
                                        </p:attrNameLst>
                                      </p:cBhvr>
                                      <p:to>
                                        <p:strVal val="visible"/>
                                      </p:to>
                                    </p:set>
                                    <p:animEffect transition="in" filter="diamond(in)">
                                      <p:cBhvr>
                                        <p:cTn id="46" dur="1000"/>
                                        <p:tgtEl>
                                          <p:spTgt spid="17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6" grpId="0"/>
      <p:bldP spid="177157" grpId="0"/>
      <p:bldP spid="177159" grpId="0"/>
      <p:bldP spid="177160" grpId="0"/>
      <p:bldP spid="177161" grpId="0"/>
      <p:bldP spid="177163" grpId="0"/>
      <p:bldP spid="17716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4"/>
          <p:cNvSpPr>
            <a:spLocks noChangeArrowheads="1"/>
          </p:cNvSpPr>
          <p:nvPr/>
        </p:nvSpPr>
        <p:spPr bwMode="auto">
          <a:xfrm>
            <a:off x="3846514" y="1143000"/>
            <a:ext cx="6135687" cy="5018088"/>
          </a:xfrm>
          <a:prstGeom prst="rect">
            <a:avLst/>
          </a:prstGeom>
          <a:solidFill>
            <a:srgbClr val="FFFFFF"/>
          </a:solidFill>
          <a:ln w="9525" algn="ctr">
            <a:solidFill>
              <a:srgbClr val="000000"/>
            </a:solidFill>
            <a:miter lim="800000"/>
            <a:headEnd/>
            <a:tailEnd/>
          </a:ln>
          <a:effectLst>
            <a:outerShdw dist="35921" dir="2700000" algn="ctr" rotWithShape="0">
              <a:srgbClr val="808080">
                <a:alpha val="79999"/>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p>
        </p:txBody>
      </p:sp>
      <p:sp>
        <p:nvSpPr>
          <p:cNvPr id="106499" name="Rectangle 4"/>
          <p:cNvSpPr>
            <a:spLocks noChangeArrowheads="1"/>
          </p:cNvSpPr>
          <p:nvPr/>
        </p:nvSpPr>
        <p:spPr bwMode="auto">
          <a:xfrm>
            <a:off x="4648200" y="304800"/>
            <a:ext cx="4419600" cy="381000"/>
          </a:xfrm>
          <a:prstGeom prst="rect">
            <a:avLst/>
          </a:prstGeom>
          <a:solidFill>
            <a:srgbClr val="FFFFFF"/>
          </a:solidFill>
          <a:ln w="12700" algn="ctr">
            <a:solidFill>
              <a:srgbClr val="000000"/>
            </a:solidFill>
            <a:miter lim="800000"/>
            <a:headEnd/>
            <a:tailEnd/>
          </a:ln>
          <a:effectLst>
            <a:outerShdw dist="35921" dir="2700000" algn="ctr" rotWithShape="0">
              <a:srgbClr val="808080">
                <a:alpha val="79999"/>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00"/>
          </a:p>
        </p:txBody>
      </p:sp>
      <p:sp>
        <p:nvSpPr>
          <p:cNvPr id="106500" name="Rectangle 2"/>
          <p:cNvSpPr>
            <a:spLocks noGrp="1" noChangeArrowheads="1"/>
          </p:cNvSpPr>
          <p:nvPr>
            <p:ph type="title"/>
          </p:nvPr>
        </p:nvSpPr>
        <p:spPr>
          <a:xfrm>
            <a:off x="3846514" y="274638"/>
            <a:ext cx="6135687" cy="457200"/>
          </a:xfrm>
        </p:spPr>
        <p:txBody>
          <a:bodyPr/>
          <a:lstStyle/>
          <a:p>
            <a:pPr eaLnBrk="1" hangingPunct="1"/>
            <a:r>
              <a:rPr lang="en-US" altLang="en-US" sz="2400"/>
              <a:t>Exit Contract      Page 1</a:t>
            </a:r>
          </a:p>
        </p:txBody>
      </p:sp>
      <p:graphicFrame>
        <p:nvGraphicFramePr>
          <p:cNvPr id="184390" name="Group 70"/>
          <p:cNvGraphicFramePr>
            <a:graphicFrameLocks noGrp="1"/>
          </p:cNvGraphicFramePr>
          <p:nvPr/>
        </p:nvGraphicFramePr>
        <p:xfrm>
          <a:off x="3846514" y="1143000"/>
          <a:ext cx="6135687" cy="5029228"/>
        </p:xfrm>
        <a:graphic>
          <a:graphicData uri="http://schemas.openxmlformats.org/drawingml/2006/table">
            <a:tbl>
              <a:tblPr/>
              <a:tblGrid>
                <a:gridCol w="6135687">
                  <a:extLst>
                    <a:ext uri="{9D8B030D-6E8A-4147-A177-3AD203B41FA5}">
                      <a16:colId xmlns:a16="http://schemas.microsoft.com/office/drawing/2014/main" val="20000"/>
                    </a:ext>
                  </a:extLst>
                </a:gridCol>
              </a:tblGrid>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Name of Student                                                                               Date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Name of Referring School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Contact information</a:t>
                      </a:r>
                      <a:endParaRPr kumimoji="0" lang="en-US" sz="2400" b="0" i="0" u="none" strike="noStrike" cap="none" normalizeH="0" baseline="0" dirty="0" smtClean="0">
                        <a:ln>
                          <a:noFill/>
                        </a:ln>
                        <a:solidFill>
                          <a:schemeClr val="tx1"/>
                        </a:solidFill>
                        <a:effectLst/>
                        <a:latin typeface="+mn-lt"/>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Name of Receiving School (and type of school)</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Date of transition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Person who will greet student on first day</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Primary staff contact for student for monitoring and support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Schedule of follow-up meetings and list of anticipated participants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408225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00400" y="762000"/>
          <a:ext cx="7467600" cy="5943601"/>
        </p:xfrm>
        <a:graphic>
          <a:graphicData uri="http://schemas.openxmlformats.org/drawingml/2006/table">
            <a:tbl>
              <a:tblPr/>
              <a:tblGrid>
                <a:gridCol w="7467600">
                  <a:extLst>
                    <a:ext uri="{9D8B030D-6E8A-4147-A177-3AD203B41FA5}">
                      <a16:colId xmlns:a16="http://schemas.microsoft.com/office/drawing/2014/main" val="20000"/>
                    </a:ext>
                  </a:extLst>
                </a:gridCol>
              </a:tblGrid>
              <a:tr h="22859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Individual Learning Plan including: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Student’s Assets: </a:t>
                      </a:r>
                      <a:r>
                        <a:rPr kumimoji="0" lang="en-US" sz="2400" b="0" i="0" u="none" strike="noStrike" cap="none" normalizeH="0" baseline="0" dirty="0" smtClean="0">
                          <a:ln>
                            <a:noFill/>
                          </a:ln>
                          <a:solidFill>
                            <a:schemeClr val="tx1"/>
                          </a:solidFill>
                          <a:effectLst/>
                          <a:latin typeface="+mn-lt"/>
                          <a:cs typeface="Times New Roman" pitchFamily="18" charset="0"/>
                        </a:rPr>
                        <a:t>Academic, Social and Emotional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mn-lt"/>
                          <a:cs typeface="Times New Roman" pitchFamily="18" charset="0"/>
                        </a:rPr>
                        <a:t>Learning/unlearning challenges that remain and strategies and responsible individuals to address those challenges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22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Outline the specific counseling and other support services the student will receive.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22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How will the intervention educators serve as a resource for the next school?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22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What mechanisms are provided to support family during the transition period?</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88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charset="0"/>
                        </a:rPr>
                        <a:t>What specific plans are already in place to support a student to successfully get through and beyond any trouble time in the post-intervention placement?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08560" name="Rectangle 2"/>
          <p:cNvSpPr>
            <a:spLocks noGrp="1" noChangeArrowheads="1"/>
          </p:cNvSpPr>
          <p:nvPr>
            <p:ph type="title"/>
          </p:nvPr>
        </p:nvSpPr>
        <p:spPr>
          <a:xfrm>
            <a:off x="4648200" y="168275"/>
            <a:ext cx="4343400" cy="457200"/>
          </a:xfrm>
          <a:solidFill>
            <a:schemeClr val="bg1"/>
          </a:solidFill>
          <a:ln>
            <a:solidFill>
              <a:schemeClr val="tx1"/>
            </a:solidFill>
            <a:miter lim="800000"/>
            <a:headEnd/>
            <a:tailEnd/>
          </a:ln>
        </p:spPr>
        <p:txBody>
          <a:bodyPr/>
          <a:lstStyle/>
          <a:p>
            <a:pPr eaLnBrk="1" hangingPunct="1"/>
            <a:r>
              <a:rPr lang="en-US" altLang="en-US" sz="2400"/>
              <a:t>Exit Contract      Page 2</a:t>
            </a:r>
          </a:p>
        </p:txBody>
      </p:sp>
    </p:spTree>
    <p:extLst>
      <p:ext uri="{BB962C8B-B14F-4D97-AF65-F5344CB8AC3E}">
        <p14:creationId xmlns:p14="http://schemas.microsoft.com/office/powerpoint/2010/main" val="7776722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831772" y="1066800"/>
            <a:ext cx="7162800" cy="4724400"/>
          </a:xfrm>
          <a:solidFill>
            <a:schemeClr val="bg1"/>
          </a:solidFill>
        </p:spPr>
        <p:txBody>
          <a:bodyPr/>
          <a:lstStyle/>
          <a:p>
            <a:pPr algn="l"/>
            <a:r>
              <a:rPr lang="en-US" altLang="en-US" sz="6600" dirty="0">
                <a:solidFill>
                  <a:srgbClr val="FF0000"/>
                </a:solidFill>
                <a:latin typeface="Cooper Black" panose="0208090404030B020404" pitchFamily="18" charset="0"/>
              </a:rPr>
              <a:t>S</a:t>
            </a:r>
            <a:r>
              <a:rPr lang="en-US" altLang="en-US" sz="6600" dirty="0">
                <a:solidFill>
                  <a:srgbClr val="0033CC"/>
                </a:solidFill>
                <a:latin typeface="Cooper Black" panose="0208090404030B020404" pitchFamily="18" charset="0"/>
              </a:rPr>
              <a:t>chool </a:t>
            </a:r>
            <a:r>
              <a:rPr lang="en-US" altLang="en-US" sz="6600" dirty="0">
                <a:solidFill>
                  <a:srgbClr val="FF0000"/>
                </a:solidFill>
                <a:latin typeface="Cooper Black" panose="0208090404030B020404" pitchFamily="18" charset="0"/>
              </a:rPr>
              <a:t>A</a:t>
            </a:r>
            <a:r>
              <a:rPr lang="en-US" altLang="en-US" sz="6600" dirty="0">
                <a:solidFill>
                  <a:srgbClr val="0033CC"/>
                </a:solidFill>
                <a:latin typeface="Cooper Black" panose="0208090404030B020404" pitchFamily="18" charset="0"/>
              </a:rPr>
              <a:t>ttendance          (and Behavior)</a:t>
            </a:r>
            <a:br>
              <a:rPr lang="en-US" altLang="en-US" sz="6600" dirty="0">
                <a:solidFill>
                  <a:srgbClr val="0033CC"/>
                </a:solidFill>
                <a:latin typeface="Cooper Black" panose="0208090404030B020404" pitchFamily="18" charset="0"/>
              </a:rPr>
            </a:br>
            <a:r>
              <a:rPr lang="en-US" altLang="en-US" sz="6600" dirty="0">
                <a:solidFill>
                  <a:srgbClr val="FF0000"/>
                </a:solidFill>
                <a:latin typeface="Cooper Black" panose="0208090404030B020404" pitchFamily="18" charset="0"/>
              </a:rPr>
              <a:t>R</a:t>
            </a:r>
            <a:r>
              <a:rPr lang="en-US" altLang="en-US" sz="6600" dirty="0">
                <a:solidFill>
                  <a:srgbClr val="0033CC"/>
                </a:solidFill>
                <a:latin typeface="Cooper Black" panose="0208090404030B020404" pitchFamily="18" charset="0"/>
              </a:rPr>
              <a:t>eview </a:t>
            </a:r>
            <a:br>
              <a:rPr lang="en-US" altLang="en-US" sz="6600" dirty="0">
                <a:solidFill>
                  <a:srgbClr val="0033CC"/>
                </a:solidFill>
                <a:latin typeface="Cooper Black" panose="0208090404030B020404" pitchFamily="18" charset="0"/>
              </a:rPr>
            </a:br>
            <a:r>
              <a:rPr lang="en-US" altLang="en-US" sz="6600" dirty="0">
                <a:solidFill>
                  <a:srgbClr val="FF0000"/>
                </a:solidFill>
                <a:latin typeface="Cooper Black" panose="0208090404030B020404" pitchFamily="18" charset="0"/>
              </a:rPr>
              <a:t>B</a:t>
            </a:r>
            <a:r>
              <a:rPr lang="en-US" altLang="en-US" sz="6600" dirty="0">
                <a:solidFill>
                  <a:srgbClr val="0033CC"/>
                </a:solidFill>
                <a:latin typeface="Cooper Black" panose="0208090404030B020404" pitchFamily="18" charset="0"/>
              </a:rPr>
              <a:t>oards</a:t>
            </a:r>
          </a:p>
        </p:txBody>
      </p:sp>
    </p:spTree>
    <p:extLst>
      <p:ext uri="{BB962C8B-B14F-4D97-AF65-F5344CB8AC3E}">
        <p14:creationId xmlns:p14="http://schemas.microsoft.com/office/powerpoint/2010/main" val="32655642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65349664"/>
              </p:ext>
            </p:extLst>
          </p:nvPr>
        </p:nvGraphicFramePr>
        <p:xfrm>
          <a:off x="3993502" y="1264298"/>
          <a:ext cx="6629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059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1065D4-5E1C-41CA-8524-69400789776A}" type="slidenum">
              <a:rPr lang="en-US" altLang="en-US" sz="1200"/>
              <a:pPr>
                <a:spcBef>
                  <a:spcPct val="0"/>
                </a:spcBef>
                <a:buFontTx/>
                <a:buNone/>
              </a:pPr>
              <a:t>69</a:t>
            </a:fld>
            <a:endParaRPr lang="en-US" altLang="en-US" sz="1200"/>
          </a:p>
        </p:txBody>
      </p:sp>
      <p:sp>
        <p:nvSpPr>
          <p:cNvPr id="110596" name="Rectangle 1"/>
          <p:cNvSpPr>
            <a:spLocks noChangeArrowheads="1"/>
          </p:cNvSpPr>
          <p:nvPr/>
        </p:nvSpPr>
        <p:spPr bwMode="auto">
          <a:xfrm>
            <a:off x="3993503" y="1264298"/>
            <a:ext cx="6634163" cy="121920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sp>
        <p:nvSpPr>
          <p:cNvPr id="110597" name="Title 1"/>
          <p:cNvSpPr>
            <a:spLocks noGrp="1"/>
          </p:cNvSpPr>
          <p:nvPr>
            <p:ph type="title"/>
          </p:nvPr>
        </p:nvSpPr>
        <p:spPr>
          <a:xfrm>
            <a:off x="3709341" y="1492898"/>
            <a:ext cx="7202487" cy="762000"/>
          </a:xfrm>
        </p:spPr>
        <p:txBody>
          <a:bodyPr/>
          <a:lstStyle/>
          <a:p>
            <a:r>
              <a:rPr lang="en-US" altLang="en-US" sz="2800" b="1" dirty="0">
                <a:solidFill>
                  <a:schemeClr val="tx1"/>
                </a:solidFill>
              </a:rPr>
              <a:t>Roles of Local School Attendance Review Boards</a:t>
            </a:r>
          </a:p>
        </p:txBody>
      </p:sp>
    </p:spTree>
    <p:extLst>
      <p:ext uri="{BB962C8B-B14F-4D97-AF65-F5344CB8AC3E}">
        <p14:creationId xmlns:p14="http://schemas.microsoft.com/office/powerpoint/2010/main" val="642030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2877800" y="2438400"/>
            <a:ext cx="184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grpSp>
        <p:nvGrpSpPr>
          <p:cNvPr id="15363" name="Group 2" descr="There are three tiers of interventions, with prevention at the bottom, early intervention above that, and intensive intervention at the top. As you go up in tiers, the tiers get smaller and the cost gets larger. The students place on the continuum can move up or down over time. It all sits on a foundation, which is this student's community context, including social and economic positive and challenging conditions. "/>
          <p:cNvGrpSpPr>
            <a:grpSpLocks/>
          </p:cNvGrpSpPr>
          <p:nvPr/>
        </p:nvGrpSpPr>
        <p:grpSpPr bwMode="auto">
          <a:xfrm>
            <a:off x="3429001" y="762000"/>
            <a:ext cx="6977063" cy="5310188"/>
            <a:chOff x="1905000" y="762000"/>
            <a:chExt cx="6977063" cy="5310525"/>
          </a:xfrm>
        </p:grpSpPr>
        <p:sp>
          <p:nvSpPr>
            <p:cNvPr id="15364" name="Rectangle 13"/>
            <p:cNvSpPr>
              <a:spLocks noChangeArrowheads="1"/>
            </p:cNvSpPr>
            <p:nvPr/>
          </p:nvSpPr>
          <p:spPr bwMode="auto">
            <a:xfrm>
              <a:off x="1905000" y="4419600"/>
              <a:ext cx="6977063" cy="1652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a:solidFill>
                  <a:srgbClr val="000054"/>
                </a:solidFill>
              </a:endParaRPr>
            </a:p>
          </p:txBody>
        </p:sp>
        <p:pic>
          <p:nvPicPr>
            <p:cNvPr id="153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6977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66" name="Straight Arrow Connector 5"/>
            <p:cNvCxnSpPr>
              <a:cxnSpLocks noChangeShapeType="1"/>
            </p:cNvCxnSpPr>
            <p:nvPr/>
          </p:nvCxnSpPr>
          <p:spPr bwMode="auto">
            <a:xfrm>
              <a:off x="7354510" y="2032133"/>
              <a:ext cx="1371600" cy="1752600"/>
            </a:xfrm>
            <a:prstGeom prst="straightConnector1">
              <a:avLst/>
            </a:prstGeom>
            <a:noFill/>
            <a:ln w="50800"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7" name="TextBox 9"/>
            <p:cNvSpPr txBox="1">
              <a:spLocks noChangeArrowheads="1"/>
            </p:cNvSpPr>
            <p:nvPr/>
          </p:nvSpPr>
          <p:spPr bwMode="auto">
            <a:xfrm rot="3160144">
              <a:off x="7233505" y="2479677"/>
              <a:ext cx="1905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t>Student’s Place on this Continuum</a:t>
              </a:r>
            </a:p>
          </p:txBody>
        </p:sp>
        <p:sp>
          <p:nvSpPr>
            <p:cNvPr id="12" name="Rounded Rectangle 11"/>
            <p:cNvSpPr/>
            <p:nvPr/>
          </p:nvSpPr>
          <p:spPr bwMode="auto">
            <a:xfrm>
              <a:off x="2286000" y="4572242"/>
              <a:ext cx="6400800" cy="1219277"/>
            </a:xfrm>
            <a:prstGeom prst="round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endParaRPr lang="en-US">
                <a:latin typeface="Arial" charset="0"/>
              </a:endParaRPr>
            </a:p>
          </p:txBody>
        </p:sp>
        <p:sp>
          <p:nvSpPr>
            <p:cNvPr id="15369" name="TextBox 12"/>
            <p:cNvSpPr txBox="1">
              <a:spLocks noChangeArrowheads="1"/>
            </p:cNvSpPr>
            <p:nvPr/>
          </p:nvSpPr>
          <p:spPr bwMode="auto">
            <a:xfrm>
              <a:off x="2438400" y="4625975"/>
              <a:ext cx="6096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200" b="1"/>
                <a:t>“Foundation” – This student’s community context, including social and economic positive and challenging conditions.</a:t>
              </a:r>
            </a:p>
            <a:p>
              <a:pPr>
                <a:spcBef>
                  <a:spcPct val="0"/>
                </a:spcBef>
                <a:buFontTx/>
                <a:buNone/>
              </a:pPr>
              <a:endParaRPr lang="en-US" altLang="en-US" sz="2200">
                <a:solidFill>
                  <a:srgbClr val="000054"/>
                </a:solidFill>
              </a:endParaRPr>
            </a:p>
          </p:txBody>
        </p:sp>
      </p:grpSp>
    </p:spTree>
    <p:extLst>
      <p:ext uri="{BB962C8B-B14F-4D97-AF65-F5344CB8AC3E}">
        <p14:creationId xmlns:p14="http://schemas.microsoft.com/office/powerpoint/2010/main" val="33537081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3200400" y="544514"/>
            <a:ext cx="7467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t>We have so much to do</a:t>
            </a:r>
          </a:p>
          <a:p>
            <a:pPr algn="ctr" eaLnBrk="1" hangingPunct="1">
              <a:spcBef>
                <a:spcPct val="0"/>
              </a:spcBef>
              <a:buFontTx/>
              <a:buNone/>
            </a:pPr>
            <a:r>
              <a:rPr lang="en-US" altLang="en-US" sz="4400" b="1"/>
              <a:t>to teach to the standards</a:t>
            </a:r>
            <a:r>
              <a:rPr lang="en-US" altLang="en-US" sz="4800" b="1"/>
              <a:t>.</a:t>
            </a:r>
          </a:p>
        </p:txBody>
      </p:sp>
      <p:sp>
        <p:nvSpPr>
          <p:cNvPr id="3" name="TextBox 2"/>
          <p:cNvSpPr txBox="1">
            <a:spLocks noChangeArrowheads="1"/>
          </p:cNvSpPr>
          <p:nvPr/>
        </p:nvSpPr>
        <p:spPr bwMode="auto">
          <a:xfrm>
            <a:off x="3200400" y="2260601"/>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a:solidFill>
                  <a:srgbClr val="0000FF"/>
                </a:solidFill>
              </a:rPr>
              <a:t>How do we fit this in?</a:t>
            </a:r>
          </a:p>
        </p:txBody>
      </p:sp>
      <p:pic>
        <p:nvPicPr>
          <p:cNvPr id="4" name="Picture 19" descr="C:\Documents and Settings\Josh Bomberdanium\Local Settings\Temporary Internet Files\Content.IE5\YF23BDZJ\MCj0230446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3505201"/>
            <a:ext cx="2811462"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36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28600"/>
            <a:ext cx="6781800" cy="4572000"/>
          </a:xfrm>
          <a:prstGeom prst="rect">
            <a:avLst/>
          </a:prstGeom>
          <a:solidFill>
            <a:schemeClr val="bg1"/>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667" name="TextBox 1"/>
          <p:cNvSpPr txBox="1">
            <a:spLocks noChangeArrowheads="1"/>
          </p:cNvSpPr>
          <p:nvPr/>
        </p:nvSpPr>
        <p:spPr bwMode="auto">
          <a:xfrm>
            <a:off x="3657600" y="381001"/>
            <a:ext cx="65532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5000"/>
              </a:lnSpc>
              <a:spcBef>
                <a:spcPct val="0"/>
              </a:spcBef>
              <a:buFontTx/>
              <a:buNone/>
            </a:pPr>
            <a:r>
              <a:rPr lang="en-US" altLang="en-US" sz="6600" b="1" i="1">
                <a:solidFill>
                  <a:srgbClr val="0000FF"/>
                </a:solidFill>
              </a:rPr>
              <a:t>Positive School Climate</a:t>
            </a:r>
          </a:p>
          <a:p>
            <a:pPr algn="ctr">
              <a:lnSpc>
                <a:spcPct val="75000"/>
              </a:lnSpc>
              <a:spcBef>
                <a:spcPct val="0"/>
              </a:spcBef>
              <a:buFontTx/>
              <a:buNone/>
            </a:pPr>
            <a:r>
              <a:rPr lang="en-US" altLang="en-US" sz="12000" b="1">
                <a:solidFill>
                  <a:srgbClr val="0000FF"/>
                </a:solidFill>
              </a:rPr>
              <a:t>=</a:t>
            </a:r>
          </a:p>
          <a:p>
            <a:pPr algn="ctr">
              <a:lnSpc>
                <a:spcPct val="75000"/>
              </a:lnSpc>
              <a:spcBef>
                <a:spcPct val="0"/>
              </a:spcBef>
              <a:buFontTx/>
              <a:buNone/>
            </a:pPr>
            <a:r>
              <a:rPr lang="en-US" altLang="en-US" sz="6600" b="1" i="1">
                <a:solidFill>
                  <a:srgbClr val="0000FF"/>
                </a:solidFill>
              </a:rPr>
              <a:t>More Teachable Time</a:t>
            </a:r>
          </a:p>
        </p:txBody>
      </p:sp>
      <p:pic>
        <p:nvPicPr>
          <p:cNvPr id="113668" name="Picture 6" descr="http://t1.gstatic.com/images?q=tbn:ANd9GcT2ihO4BaZZ8XV-PADpjnG85lbz-N_a5469RSJAXqGeuO5MqP5HOg"/>
          <p:cNvPicPr>
            <a:picLocks noChangeAspect="1" noChangeArrowheads="1"/>
          </p:cNvPicPr>
          <p:nvPr/>
        </p:nvPicPr>
        <p:blipFill>
          <a:blip r:embed="rId2">
            <a:extLst>
              <a:ext uri="{28A0092B-C50C-407E-A947-70E740481C1C}">
                <a14:useLocalDpi xmlns:a14="http://schemas.microsoft.com/office/drawing/2010/main" val="0"/>
              </a:ext>
            </a:extLst>
          </a:blip>
          <a:srcRect b="5096"/>
          <a:stretch>
            <a:fillRect/>
          </a:stretch>
        </p:blipFill>
        <p:spPr bwMode="auto">
          <a:xfrm>
            <a:off x="6172200" y="5110164"/>
            <a:ext cx="1524000" cy="1519237"/>
          </a:xfrm>
          <a:prstGeom prst="rect">
            <a:avLst/>
          </a:prstGeom>
          <a:noFill/>
          <a:ln w="762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580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5"/>
          <p:cNvSpPr txBox="1">
            <a:spLocks noChangeArrowheads="1"/>
          </p:cNvSpPr>
          <p:nvPr/>
        </p:nvSpPr>
        <p:spPr bwMode="auto">
          <a:xfrm>
            <a:off x="2957611" y="3076576"/>
            <a:ext cx="24955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800" dirty="0">
                <a:solidFill>
                  <a:srgbClr val="000054"/>
                </a:solidFill>
              </a:rPr>
              <a:t>Pass</a:t>
            </a:r>
            <a:r>
              <a:rPr lang="en-US" altLang="en-US" sz="4800" u="sng" dirty="0">
                <a:solidFill>
                  <a:srgbClr val="FF0000"/>
                </a:solidFill>
              </a:rPr>
              <a:t>ive</a:t>
            </a:r>
          </a:p>
        </p:txBody>
      </p:sp>
      <p:pic>
        <p:nvPicPr>
          <p:cNvPr id="114691" name="Picture 6" descr="MCj043156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049" y="2806701"/>
            <a:ext cx="1503362"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WordArt 7"/>
          <p:cNvSpPr>
            <a:spLocks noChangeArrowheads="1" noChangeShapeType="1" noTextEdit="1"/>
          </p:cNvSpPr>
          <p:nvPr/>
        </p:nvSpPr>
        <p:spPr bwMode="auto">
          <a:xfrm>
            <a:off x="7131150" y="2236788"/>
            <a:ext cx="4041775" cy="241935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Passion</a:t>
            </a:r>
          </a:p>
        </p:txBody>
      </p:sp>
      <p:sp>
        <p:nvSpPr>
          <p:cNvPr id="114693" name="Line 8"/>
          <p:cNvSpPr>
            <a:spLocks noChangeShapeType="1"/>
          </p:cNvSpPr>
          <p:nvPr/>
        </p:nvSpPr>
        <p:spPr bwMode="auto">
          <a:xfrm>
            <a:off x="9629875" y="4935538"/>
            <a:ext cx="1654175" cy="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21775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429000" y="304800"/>
            <a:ext cx="6858000" cy="1752600"/>
          </a:xfrm>
        </p:spPr>
        <p:txBody>
          <a:bodyPr/>
          <a:lstStyle/>
          <a:p>
            <a:r>
              <a:rPr lang="en-US" altLang="en-US" sz="3200" b="1"/>
              <a:t>Improved Behavior and Attendance:</a:t>
            </a:r>
            <a:br>
              <a:rPr lang="en-US" altLang="en-US" sz="3200" b="1"/>
            </a:br>
            <a:r>
              <a:rPr lang="en-US" altLang="en-US" sz="800" b="1"/>
              <a:t/>
            </a:r>
            <a:br>
              <a:rPr lang="en-US" altLang="en-US" sz="800" b="1"/>
            </a:br>
            <a:r>
              <a:rPr lang="en-US" altLang="en-US" sz="3200" b="1">
                <a:solidFill>
                  <a:srgbClr val="0000FF"/>
                </a:solidFill>
              </a:rPr>
              <a:t>You can make it happen!</a:t>
            </a:r>
            <a:r>
              <a:rPr lang="en-US" altLang="en-US" sz="3200" b="1"/>
              <a:t> </a:t>
            </a:r>
          </a:p>
        </p:txBody>
      </p:sp>
      <p:pic>
        <p:nvPicPr>
          <p:cNvPr id="11571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48200" y="2438400"/>
            <a:ext cx="4114800" cy="2744788"/>
          </a:xfrm>
        </p:spPr>
      </p:pic>
      <p:sp>
        <p:nvSpPr>
          <p:cNvPr id="115716" name="TextBox 1"/>
          <p:cNvSpPr txBox="1">
            <a:spLocks noChangeArrowheads="1"/>
          </p:cNvSpPr>
          <p:nvPr/>
        </p:nvSpPr>
        <p:spPr bwMode="auto">
          <a:xfrm>
            <a:off x="4572000" y="5210175"/>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solidFill>
                  <a:srgbClr val="000054"/>
                </a:solidFill>
              </a:rPr>
              <a:t>Photo by Max Flanery </a:t>
            </a:r>
          </a:p>
          <a:p>
            <a:pPr>
              <a:spcBef>
                <a:spcPct val="0"/>
              </a:spcBef>
              <a:buFontTx/>
              <a:buNone/>
            </a:pPr>
            <a:r>
              <a:rPr lang="en-US" altLang="en-US" sz="1000">
                <a:solidFill>
                  <a:srgbClr val="000054"/>
                </a:solidFill>
              </a:rPr>
              <a:t>Courtesy of California Geological Survey</a:t>
            </a:r>
          </a:p>
        </p:txBody>
      </p:sp>
    </p:spTree>
    <p:extLst>
      <p:ext uri="{BB962C8B-B14F-4D97-AF65-F5344CB8AC3E}">
        <p14:creationId xmlns:p14="http://schemas.microsoft.com/office/powerpoint/2010/main" val="20608918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MPj04007170000[1]"/>
          <p:cNvPicPr>
            <a:picLocks noChangeAspect="1" noChangeArrowheads="1"/>
          </p:cNvPicPr>
          <p:nvPr/>
        </p:nvPicPr>
        <p:blipFill>
          <a:blip r:embed="rId3">
            <a:extLst>
              <a:ext uri="{28A0092B-C50C-407E-A947-70E740481C1C}">
                <a14:useLocalDpi xmlns:a14="http://schemas.microsoft.com/office/drawing/2010/main" val="0"/>
              </a:ext>
            </a:extLst>
          </a:blip>
          <a:srcRect l="3514" b="18164"/>
          <a:stretch>
            <a:fillRect/>
          </a:stretch>
        </p:blipFill>
        <p:spPr bwMode="auto">
          <a:xfrm>
            <a:off x="3048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12"/>
          <p:cNvSpPr>
            <a:spLocks noChangeArrowheads="1"/>
          </p:cNvSpPr>
          <p:nvPr/>
        </p:nvSpPr>
        <p:spPr bwMode="auto">
          <a:xfrm>
            <a:off x="4267200" y="1249364"/>
            <a:ext cx="56388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i="1"/>
              <a:t>How wonderful it is</a:t>
            </a:r>
          </a:p>
          <a:p>
            <a:pPr algn="ctr">
              <a:spcBef>
                <a:spcPct val="0"/>
              </a:spcBef>
              <a:buFontTx/>
              <a:buNone/>
            </a:pPr>
            <a:r>
              <a:rPr lang="en-US" altLang="en-US" sz="4000" b="1" i="1"/>
              <a:t>that nobody need wait</a:t>
            </a:r>
          </a:p>
          <a:p>
            <a:pPr algn="ctr">
              <a:spcBef>
                <a:spcPct val="0"/>
              </a:spcBef>
              <a:buFontTx/>
              <a:buNone/>
            </a:pPr>
            <a:r>
              <a:rPr lang="en-US" altLang="en-US" sz="4000" b="1" i="1"/>
              <a:t>a single moment</a:t>
            </a:r>
          </a:p>
          <a:p>
            <a:pPr algn="ctr">
              <a:spcBef>
                <a:spcPct val="0"/>
              </a:spcBef>
              <a:buFontTx/>
              <a:buNone/>
            </a:pPr>
            <a:r>
              <a:rPr lang="en-US" altLang="en-US" sz="4000" b="1" i="1"/>
              <a:t>before starting to improve the world.</a:t>
            </a:r>
          </a:p>
        </p:txBody>
      </p:sp>
      <p:sp>
        <p:nvSpPr>
          <p:cNvPr id="117764" name="Text Box 13"/>
          <p:cNvSpPr txBox="1">
            <a:spLocks noChangeArrowheads="1"/>
          </p:cNvSpPr>
          <p:nvPr/>
        </p:nvSpPr>
        <p:spPr bwMode="auto">
          <a:xfrm>
            <a:off x="6029325" y="4724400"/>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i="1">
                <a:solidFill>
                  <a:srgbClr val="0000FF"/>
                </a:solidFill>
              </a:rPr>
              <a:t>- Anne Frank</a:t>
            </a:r>
          </a:p>
        </p:txBody>
      </p:sp>
    </p:spTree>
    <p:extLst>
      <p:ext uri="{BB962C8B-B14F-4D97-AF65-F5344CB8AC3E}">
        <p14:creationId xmlns:p14="http://schemas.microsoft.com/office/powerpoint/2010/main" val="4000611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1" descr="Pictures of two people shaking hands and forming a partnership, A teacher and a student together building a bridge over a canyon of challenges, and a school bus arriving at school. "/>
          <p:cNvGrpSpPr>
            <a:grpSpLocks/>
          </p:cNvGrpSpPr>
          <p:nvPr/>
        </p:nvGrpSpPr>
        <p:grpSpPr bwMode="auto">
          <a:xfrm>
            <a:off x="6408738" y="935038"/>
            <a:ext cx="4030662" cy="5618162"/>
            <a:chOff x="4884738" y="749300"/>
            <a:chExt cx="4030662" cy="5618163"/>
          </a:xfrm>
        </p:grpSpPr>
        <p:graphicFrame>
          <p:nvGraphicFramePr>
            <p:cNvPr id="119813" name="Object 3" descr="Pictures of two people shaking hands and forming a partnership, A teacher and a student together building a bridge over a canyon of challenges, and a school bus arriving at school. "/>
            <p:cNvGraphicFramePr>
              <a:graphicFrameLocks noChangeAspect="1"/>
            </p:cNvGraphicFramePr>
            <p:nvPr/>
          </p:nvGraphicFramePr>
          <p:xfrm>
            <a:off x="4884738" y="5429250"/>
            <a:ext cx="2362200" cy="938213"/>
          </p:xfrm>
          <a:graphic>
            <a:graphicData uri="http://schemas.openxmlformats.org/presentationml/2006/ole">
              <mc:AlternateContent xmlns:mc="http://schemas.openxmlformats.org/markup-compatibility/2006">
                <mc:Choice xmlns:v="urn:schemas-microsoft-com:vml" Requires="v">
                  <p:oleObj spid="_x0000_s1038" name="Clip" r:id="rId4" imgW="1399032" imgH="555955" progId="MS_ClipArt_Gallery.2">
                    <p:embed/>
                  </p:oleObj>
                </mc:Choice>
                <mc:Fallback>
                  <p:oleObj name="Clip" r:id="rId4" imgW="1399032" imgH="55595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738" y="5429250"/>
                          <a:ext cx="23622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4" name="Object 4" descr="Pictures of two people shaking hands and forming a partnership, A teacher and a student together building a bridge over a canyon of challenges, and a school bus arriving at school. "/>
            <p:cNvGraphicFramePr>
              <a:graphicFrameLocks noChangeAspect="1"/>
            </p:cNvGraphicFramePr>
            <p:nvPr/>
          </p:nvGraphicFramePr>
          <p:xfrm>
            <a:off x="7210425" y="749300"/>
            <a:ext cx="1524000" cy="1389063"/>
          </p:xfrm>
          <a:graphic>
            <a:graphicData uri="http://schemas.openxmlformats.org/presentationml/2006/ole">
              <mc:AlternateContent xmlns:mc="http://schemas.openxmlformats.org/markup-compatibility/2006">
                <mc:Choice xmlns:v="urn:schemas-microsoft-com:vml" Requires="v">
                  <p:oleObj spid="_x0000_s1039" name="Clip" r:id="rId6" imgW="4313238" imgH="3929063" progId="MS_ClipArt_Gallery.2">
                    <p:embed/>
                  </p:oleObj>
                </mc:Choice>
                <mc:Fallback>
                  <p:oleObj name="Clip" r:id="rId6" imgW="4313238" imgH="392906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0425" y="749300"/>
                          <a:ext cx="1524000" cy="1389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5" name="Object 5" descr="Pictures of two people shaking hands and forming a partnership, A teacher and a student together building a bridge over a canyon of challenges, and a school bus arriving at school. "/>
            <p:cNvGraphicFramePr>
              <a:graphicFrameLocks noChangeAspect="1"/>
            </p:cNvGraphicFramePr>
            <p:nvPr/>
          </p:nvGraphicFramePr>
          <p:xfrm>
            <a:off x="7381875" y="4787900"/>
            <a:ext cx="1227138" cy="1538288"/>
          </p:xfrm>
          <a:graphic>
            <a:graphicData uri="http://schemas.openxmlformats.org/presentationml/2006/ole">
              <mc:AlternateContent xmlns:mc="http://schemas.openxmlformats.org/markup-compatibility/2006">
                <mc:Choice xmlns:v="urn:schemas-microsoft-com:vml" Requires="v">
                  <p:oleObj spid="_x0000_s1040" name="Clip" r:id="rId8" imgW="619049" imgH="777240" progId="MS_ClipArt_Gallery.2">
                    <p:embed/>
                  </p:oleObj>
                </mc:Choice>
                <mc:Fallback>
                  <p:oleObj name="Clip" r:id="rId8" imgW="619049" imgH="777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1875" y="4787900"/>
                          <a:ext cx="1227138" cy="153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6" descr="Pictures of two people shaking hands and forming a partnership, A teacher and a student together building a bridge over a canyon of challenges, and a school bus arriving at school. " title="Contact info page images"/>
            <p:cNvPicPr>
              <a:picLocks noChangeAspect="1" noChangeArrowheads="1"/>
            </p:cNvPicPr>
            <p:nvPr/>
          </p:nvPicPr>
          <p:blipFill>
            <a:blip r:embed="rId10"/>
            <a:srcRect/>
            <a:stretch>
              <a:fillRect/>
            </a:stretch>
          </p:blipFill>
          <p:spPr bwMode="auto">
            <a:xfrm>
              <a:off x="7077075" y="2743200"/>
              <a:ext cx="18383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9811" name="Text Box 6"/>
          <p:cNvSpPr txBox="1">
            <a:spLocks noChangeArrowheads="1"/>
          </p:cNvSpPr>
          <p:nvPr/>
        </p:nvSpPr>
        <p:spPr bwMode="auto">
          <a:xfrm>
            <a:off x="3276600" y="1143000"/>
            <a:ext cx="48768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t>Dan Sackheim</a:t>
            </a:r>
          </a:p>
          <a:p>
            <a:pPr algn="ctr" eaLnBrk="1" hangingPunct="1">
              <a:spcBef>
                <a:spcPct val="0"/>
              </a:spcBef>
              <a:buFontTx/>
              <a:buNone/>
            </a:pPr>
            <a:r>
              <a:rPr lang="en-US" altLang="en-US" sz="2400" b="1" dirty="0"/>
              <a:t>Education Programs Consultant</a:t>
            </a:r>
          </a:p>
          <a:p>
            <a:pPr algn="ctr" eaLnBrk="1" hangingPunct="1">
              <a:spcBef>
                <a:spcPct val="0"/>
              </a:spcBef>
              <a:buFontTx/>
              <a:buNone/>
            </a:pPr>
            <a:endParaRPr lang="en-US" altLang="en-US" sz="1400" b="1" dirty="0"/>
          </a:p>
          <a:p>
            <a:pPr algn="ctr" eaLnBrk="1" hangingPunct="1">
              <a:spcBef>
                <a:spcPct val="0"/>
              </a:spcBef>
              <a:buFontTx/>
              <a:buNone/>
            </a:pPr>
            <a:r>
              <a:rPr lang="en-US" altLang="en-US" sz="2400" b="1" dirty="0"/>
              <a:t>Educational </a:t>
            </a:r>
            <a:r>
              <a:rPr lang="en-US" altLang="en-US" sz="2400" b="1" dirty="0" smtClean="0"/>
              <a:t>Options </a:t>
            </a:r>
            <a:r>
              <a:rPr lang="en-US" altLang="en-US" sz="2400" b="1" dirty="0"/>
              <a:t>Office</a:t>
            </a:r>
          </a:p>
          <a:p>
            <a:pPr algn="ctr" eaLnBrk="1" hangingPunct="1">
              <a:spcBef>
                <a:spcPct val="0"/>
              </a:spcBef>
              <a:buFontTx/>
              <a:buNone/>
            </a:pPr>
            <a:r>
              <a:rPr lang="en-US" altLang="en-US" sz="2400" b="1" dirty="0"/>
              <a:t>California Department of Education</a:t>
            </a:r>
            <a:endParaRPr lang="en-US" altLang="en-US" sz="1400" b="1" dirty="0"/>
          </a:p>
          <a:p>
            <a:pPr algn="ctr" eaLnBrk="1" hangingPunct="1">
              <a:spcBef>
                <a:spcPct val="0"/>
              </a:spcBef>
              <a:buFontTx/>
              <a:buNone/>
            </a:pPr>
            <a:endParaRPr lang="en-US" altLang="en-US" sz="1400" b="1" dirty="0"/>
          </a:p>
          <a:p>
            <a:pPr algn="ctr" eaLnBrk="1" hangingPunct="1">
              <a:spcBef>
                <a:spcPct val="0"/>
              </a:spcBef>
              <a:buFontTx/>
              <a:buNone/>
            </a:pPr>
            <a:r>
              <a:rPr lang="en-US" altLang="en-US" sz="2400" b="1" dirty="0"/>
              <a:t>(916) 445-5595</a:t>
            </a:r>
          </a:p>
          <a:p>
            <a:pPr algn="ctr" eaLnBrk="1" hangingPunct="1">
              <a:spcBef>
                <a:spcPct val="0"/>
              </a:spcBef>
              <a:buFontTx/>
              <a:buNone/>
            </a:pPr>
            <a:r>
              <a:rPr lang="en-US" altLang="en-US" sz="2400" b="1" dirty="0">
                <a:solidFill>
                  <a:srgbClr val="0000FF"/>
                </a:solidFill>
                <a:hlinkClick r:id="rId11"/>
              </a:rPr>
              <a:t>dsackheim@cde.ca.gov</a:t>
            </a:r>
            <a:endParaRPr lang="en-US" altLang="en-US" sz="2400" b="1" dirty="0">
              <a:solidFill>
                <a:srgbClr val="0000FF"/>
              </a:solidFill>
            </a:endParaRPr>
          </a:p>
          <a:p>
            <a:pPr algn="ctr" eaLnBrk="1" hangingPunct="1">
              <a:spcBef>
                <a:spcPct val="0"/>
              </a:spcBef>
              <a:buFontTx/>
              <a:buNone/>
            </a:pPr>
            <a:endParaRPr lang="en-US" altLang="en-US" sz="1600" b="1" dirty="0">
              <a:solidFill>
                <a:srgbClr val="0000FF"/>
              </a:solidFill>
            </a:endParaRPr>
          </a:p>
        </p:txBody>
      </p:sp>
      <p:sp>
        <p:nvSpPr>
          <p:cNvPr id="119812" name="WordArt 7"/>
          <p:cNvSpPr>
            <a:spLocks noChangeArrowheads="1" noChangeShapeType="1" noTextEdit="1"/>
          </p:cNvSpPr>
          <p:nvPr/>
        </p:nvSpPr>
        <p:spPr bwMode="auto">
          <a:xfrm>
            <a:off x="4191000" y="381000"/>
            <a:ext cx="3276600" cy="685800"/>
          </a:xfrm>
          <a:prstGeom prst="rect">
            <a:avLst/>
          </a:prstGeom>
        </p:spPr>
        <p:txBody>
          <a:bodyPr wrap="none" fromWordArt="1">
            <a:prstTxWarp prst="textPlain">
              <a:avLst>
                <a:gd name="adj" fmla="val 50000"/>
              </a:avLst>
            </a:prstTxWarp>
          </a:bodyPr>
          <a:lstStyle/>
          <a:p>
            <a:r>
              <a:rPr lang="en-US" sz="2400" b="1" kern="10">
                <a:ln w="9525">
                  <a:solidFill>
                    <a:srgbClr val="0000FF"/>
                  </a:solidFill>
                  <a:round/>
                  <a:headEnd/>
                  <a:tailEnd/>
                </a:ln>
                <a:solidFill>
                  <a:srgbClr val="0000FF"/>
                </a:solidFill>
              </a:rPr>
              <a:t>Thank you!</a:t>
            </a:r>
          </a:p>
        </p:txBody>
      </p:sp>
    </p:spTree>
    <p:extLst>
      <p:ext uri="{BB962C8B-B14F-4D97-AF65-F5344CB8AC3E}">
        <p14:creationId xmlns:p14="http://schemas.microsoft.com/office/powerpoint/2010/main" val="20651171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 descr="Picture of a volcano erupting and two people being flung out of the top with the caption, Do what we say, or you will be subject to punishment and or expulsion from our lands!"/>
          <p:cNvGrpSpPr>
            <a:grpSpLocks/>
          </p:cNvGrpSpPr>
          <p:nvPr/>
        </p:nvGrpSpPr>
        <p:grpSpPr bwMode="auto">
          <a:xfrm>
            <a:off x="3132138" y="6350"/>
            <a:ext cx="7535862" cy="6858000"/>
            <a:chOff x="259" y="-37274"/>
            <a:chExt cx="9144000" cy="6858000"/>
          </a:xfrm>
        </p:grpSpPr>
        <p:pic>
          <p:nvPicPr>
            <p:cNvPr id="174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 y="-3727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rot="399769">
              <a:off x="4783185" y="-11874"/>
              <a:ext cx="4336033" cy="2501900"/>
            </a:xfrm>
            <a:prstGeom prst="wedgeEllipse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75">
                <a:blipFill>
                  <a:blip r:embed="rId3"/>
                  <a:tile tx="0" ty="0" sx="100000" sy="100000" flip="none" algn="tl"/>
                </a:blipFill>
              </a:endParaRPr>
            </a:p>
          </p:txBody>
        </p:sp>
        <p:sp>
          <p:nvSpPr>
            <p:cNvPr id="17413" name="TextBox 3"/>
            <p:cNvSpPr txBox="1">
              <a:spLocks noChangeArrowheads="1"/>
            </p:cNvSpPr>
            <p:nvPr/>
          </p:nvSpPr>
          <p:spPr bwMode="auto">
            <a:xfrm rot="210684">
              <a:off x="5136273" y="384017"/>
              <a:ext cx="36298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000054"/>
                  </a:solidFill>
                </a:rPr>
                <a:t>Do what we say, or you will be subject to punishment and/or expulsion from our lands!!!!! </a:t>
              </a:r>
            </a:p>
          </p:txBody>
        </p:sp>
        <p:pic>
          <p:nvPicPr>
            <p:cNvPr id="174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49053">
              <a:off x="7357513" y="1770886"/>
              <a:ext cx="1110157" cy="66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668451" flipV="1">
              <a:off x="6099419" y="1860828"/>
              <a:ext cx="1037173" cy="64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227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4159251" y="2405063"/>
            <a:ext cx="5565775" cy="3490912"/>
          </a:xfrm>
        </p:spPr>
        <p:txBody>
          <a:bodyPr/>
          <a:lstStyle/>
          <a:p>
            <a:pPr algn="ctr">
              <a:buFontTx/>
              <a:buNone/>
            </a:pPr>
            <a:r>
              <a:rPr lang="en-US" altLang="en-US" sz="4000" b="1">
                <a:solidFill>
                  <a:srgbClr val="0000FF"/>
                </a:solidFill>
              </a:rPr>
              <a:t>What works for one student, school, or district may not be appropriate or effective for another.</a:t>
            </a:r>
          </a:p>
        </p:txBody>
      </p:sp>
      <p:sp>
        <p:nvSpPr>
          <p:cNvPr id="18435" name="Rectangle 3"/>
          <p:cNvSpPr>
            <a:spLocks noGrp="1" noChangeArrowheads="1"/>
          </p:cNvSpPr>
          <p:nvPr>
            <p:ph type="title" idx="4294967295"/>
          </p:nvPr>
        </p:nvSpPr>
        <p:spPr>
          <a:xfrm>
            <a:off x="3810001" y="1574800"/>
            <a:ext cx="6429375" cy="698500"/>
          </a:xfrm>
        </p:spPr>
        <p:txBody>
          <a:bodyPr/>
          <a:lstStyle/>
          <a:p>
            <a:r>
              <a:rPr lang="en-US" altLang="en-US" sz="4000" b="1"/>
              <a:t>One Size Does Not Fit All!</a:t>
            </a:r>
          </a:p>
        </p:txBody>
      </p:sp>
      <p:sp>
        <p:nvSpPr>
          <p:cNvPr id="18436" name="Text Box 4"/>
          <p:cNvSpPr txBox="1">
            <a:spLocks noChangeArrowheads="1"/>
          </p:cNvSpPr>
          <p:nvPr/>
        </p:nvSpPr>
        <p:spPr bwMode="auto">
          <a:xfrm>
            <a:off x="3841750" y="609600"/>
            <a:ext cx="6369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5400" b="1">
                <a:solidFill>
                  <a:srgbClr val="0000FF"/>
                </a:solidFill>
              </a:rPr>
              <a:t>Solutions</a:t>
            </a:r>
          </a:p>
        </p:txBody>
      </p:sp>
    </p:spTree>
    <p:extLst>
      <p:ext uri="{BB962C8B-B14F-4D97-AF65-F5344CB8AC3E}">
        <p14:creationId xmlns:p14="http://schemas.microsoft.com/office/powerpoint/2010/main" val="398677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1918</Words>
  <Application>Microsoft Office PowerPoint</Application>
  <PresentationFormat>Widescreen</PresentationFormat>
  <Paragraphs>388</Paragraphs>
  <Slides>75</Slides>
  <Notes>39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90" baseType="lpstr">
      <vt:lpstr>Aharoni</vt:lpstr>
      <vt:lpstr>Algerian</vt:lpstr>
      <vt:lpstr>Arial</vt:lpstr>
      <vt:lpstr>Arial Black</vt:lpstr>
      <vt:lpstr>Arial Rounded MT Bold</vt:lpstr>
      <vt:lpstr>Calibri</vt:lpstr>
      <vt:lpstr>Cooper Black</vt:lpstr>
      <vt:lpstr>Impact</vt:lpstr>
      <vt:lpstr>Maiandra GD</vt:lpstr>
      <vt:lpstr>Rockwell</vt:lpstr>
      <vt:lpstr>Times</vt:lpstr>
      <vt:lpstr>Times New Roman</vt:lpstr>
      <vt:lpstr>Wingdings</vt:lpstr>
      <vt:lpstr>Blank Presentation</vt:lpstr>
      <vt:lpstr>Clip</vt:lpstr>
      <vt:lpstr>  We Need to Keep “Those Kids” in School!  “The Pyramid Scheme”  Dan Sackheim Educational Options Consultant Educational Options Office    </vt:lpstr>
      <vt:lpstr>PowerPoint Presentation</vt:lpstr>
      <vt:lpstr>Every student needs and deserves…</vt:lpstr>
      <vt:lpstr>Our guiding question:</vt:lpstr>
      <vt:lpstr>Asset Development Based</vt:lpstr>
      <vt:lpstr>Local Control and Accountability Plan</vt:lpstr>
      <vt:lpstr>PowerPoint Presentation</vt:lpstr>
      <vt:lpstr>PowerPoint Presentation</vt:lpstr>
      <vt:lpstr>One Size Does Not Fit All!</vt:lpstr>
      <vt:lpstr>Educational Options…</vt:lpstr>
      <vt:lpstr>See each student as an individual!</vt:lpstr>
      <vt:lpstr>Educational Options Support   At-Risk/At-Promise Youth</vt:lpstr>
      <vt:lpstr>It’s about students learning and developing.</vt:lpstr>
      <vt:lpstr>PowerPoint Presentation</vt:lpstr>
      <vt:lpstr>The 3 Rs</vt:lpstr>
      <vt:lpstr>PowerPoint Presentation</vt:lpstr>
      <vt:lpstr>Are we supporting or undermining students’ resiliency?</vt:lpstr>
      <vt:lpstr>PowerPoint Presentation</vt:lpstr>
      <vt:lpstr>Who Drops Out? Risk Factors for Dropping Out</vt:lpstr>
      <vt:lpstr>Drop Aways</vt:lpstr>
      <vt:lpstr>We need to ask:  What are they dropping away from?</vt:lpstr>
      <vt:lpstr>PowerPoint Presentation</vt:lpstr>
      <vt:lpstr>Attendance</vt:lpstr>
      <vt:lpstr>Definition of  “Chronic Absentee” </vt:lpstr>
      <vt:lpstr>The Value of Chronic Absence Data  Compared to Truancy Data</vt:lpstr>
      <vt:lpstr>PowerPoint Presentation</vt:lpstr>
      <vt:lpstr>PowerPoint Presentation</vt:lpstr>
      <vt:lpstr>Futures at Risk: Absence as an Early Indicator</vt:lpstr>
      <vt:lpstr>Early Identification System</vt:lpstr>
      <vt:lpstr>PowerPoint Presentation</vt:lpstr>
      <vt:lpstr>Intervention/Transfer Recommendation Form</vt:lpstr>
      <vt:lpstr>PowerPoint Presentation</vt:lpstr>
      <vt:lpstr>PowerPoint Presentation</vt:lpstr>
      <vt:lpstr>Infusing Social-Emotional Curriculum vs Extra Time</vt:lpstr>
      <vt:lpstr>Character-Based Curriculum</vt:lpstr>
      <vt:lpstr>PowerPoint Presentation</vt:lpstr>
      <vt:lpstr>Dad’s Question:</vt:lpstr>
      <vt:lpstr>PowerPoint Presentation</vt:lpstr>
      <vt:lpstr>Listen Through Their Ears!</vt:lpstr>
      <vt:lpstr>PowerPoint Presentation</vt:lpstr>
      <vt:lpstr>PowerPoint Presentation</vt:lpstr>
      <vt:lpstr>PowerPoint Presentation</vt:lpstr>
      <vt:lpstr>PowerPoint Presentation</vt:lpstr>
      <vt:lpstr>Keep kids in?</vt:lpstr>
      <vt:lpstr>1st draft…2nd draft…3rd draft…</vt:lpstr>
      <vt:lpstr>PowerPoint Presentation</vt:lpstr>
      <vt:lpstr>PowerPoint Presentation</vt:lpstr>
      <vt:lpstr>PowerPoint Presentation</vt:lpstr>
      <vt:lpstr>Zero tolerance  commits us to intervention  to support the successful development of the student  ―not punishment.</vt:lpstr>
      <vt:lpstr>Automatic</vt:lpstr>
      <vt:lpstr>Other Means of Correction</vt:lpstr>
      <vt:lpstr>48900.5(b) Other means of correction include, but are not limited to:</vt:lpstr>
      <vt:lpstr>48900.5(b) Other means of correction include, but are not limited to:</vt:lpstr>
      <vt:lpstr>Respond as an educator!</vt:lpstr>
      <vt:lpstr>Mission Statement blah blah blah blah blah blah blah blah blah blah blah blah   blah PUNISH blah blah blah blah  blah blah blah  blah   blah blah CASTIGATE blah blah  blah blah blah blah blah blah  blah REBUKE blah  blah blah blah  blah blah  blah blah blah blah  blah  blah blah REPRIMAND blah  blah blah blah blah blah blah  blah CHASTISE blah blah blah  blah blah blah blah blah blah  blah blah blah blah blah  blah blah blah blah  blah blah PENALIZE blah blah </vt:lpstr>
      <vt:lpstr>PowerPoint Presentation</vt:lpstr>
      <vt:lpstr>PowerPoint Presentation</vt:lpstr>
      <vt:lpstr>PowerPoint Presentation</vt:lpstr>
      <vt:lpstr>Suspension Can Be Counterproductive</vt:lpstr>
      <vt:lpstr>Externalizing the Problem</vt:lpstr>
      <vt:lpstr>PowerPoint Presentation</vt:lpstr>
      <vt:lpstr>Externalizing the Problem</vt:lpstr>
      <vt:lpstr>PowerPoint Presentation</vt:lpstr>
      <vt:lpstr>PowerPoint Presentation</vt:lpstr>
      <vt:lpstr>Two students enter the classroom before the bell.</vt:lpstr>
      <vt:lpstr>Exit Contract      Page 1</vt:lpstr>
      <vt:lpstr>Exit Contract      Page 2</vt:lpstr>
      <vt:lpstr>School Attendance          (and Behavior) Review  Boards</vt:lpstr>
      <vt:lpstr>Roles of Local School Attendance Review Boards</vt:lpstr>
      <vt:lpstr>PowerPoint Presentation</vt:lpstr>
      <vt:lpstr>PowerPoint Presentation</vt:lpstr>
      <vt:lpstr>PowerPoint Presentation</vt:lpstr>
      <vt:lpstr>Improved Behavior and Attendance:  You can make it happen! </vt:lpstr>
      <vt:lpstr>PowerPoint Presentation</vt:lpstr>
      <vt:lpstr>PowerPoint Presentation</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Dept of Education Presentation</dc:title>
  <dc:creator>Debbie Carriker</dc:creator>
  <cp:lastModifiedBy>Hector Molina</cp:lastModifiedBy>
  <cp:revision>18</cp:revision>
  <dcterms:created xsi:type="dcterms:W3CDTF">2016-12-13T00:20:38Z</dcterms:created>
  <dcterms:modified xsi:type="dcterms:W3CDTF">2019-01-11T22:38:26Z</dcterms:modified>
</cp:coreProperties>
</file>