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40" r:id="rId5"/>
  </p:sldMasterIdLst>
  <p:notesMasterIdLst>
    <p:notesMasterId r:id="rId82"/>
  </p:notesMasterIdLst>
  <p:sldIdLst>
    <p:sldId id="258" r:id="rId6"/>
    <p:sldId id="372" r:id="rId7"/>
    <p:sldId id="373" r:id="rId8"/>
    <p:sldId id="374" r:id="rId9"/>
    <p:sldId id="375" r:id="rId10"/>
    <p:sldId id="376" r:id="rId11"/>
    <p:sldId id="377" r:id="rId12"/>
    <p:sldId id="379" r:id="rId13"/>
    <p:sldId id="380" r:id="rId14"/>
    <p:sldId id="381" r:id="rId15"/>
    <p:sldId id="382" r:id="rId16"/>
    <p:sldId id="438" r:id="rId17"/>
    <p:sldId id="383" r:id="rId18"/>
    <p:sldId id="386" r:id="rId19"/>
    <p:sldId id="387" r:id="rId20"/>
    <p:sldId id="388" r:id="rId21"/>
    <p:sldId id="389" r:id="rId22"/>
    <p:sldId id="390" r:id="rId23"/>
    <p:sldId id="391" r:id="rId24"/>
    <p:sldId id="392" r:id="rId25"/>
    <p:sldId id="393" r:id="rId26"/>
    <p:sldId id="397" r:id="rId27"/>
    <p:sldId id="394" r:id="rId28"/>
    <p:sldId id="395" r:id="rId29"/>
    <p:sldId id="396" r:id="rId30"/>
    <p:sldId id="398" r:id="rId31"/>
    <p:sldId id="399" r:id="rId32"/>
    <p:sldId id="400" r:id="rId33"/>
    <p:sldId id="401" r:id="rId34"/>
    <p:sldId id="402" r:id="rId35"/>
    <p:sldId id="403" r:id="rId36"/>
    <p:sldId id="404" r:id="rId37"/>
    <p:sldId id="405" r:id="rId38"/>
    <p:sldId id="406" r:id="rId39"/>
    <p:sldId id="407" r:id="rId40"/>
    <p:sldId id="408" r:id="rId41"/>
    <p:sldId id="409" r:id="rId42"/>
    <p:sldId id="410" r:id="rId43"/>
    <p:sldId id="411" r:id="rId44"/>
    <p:sldId id="412" r:id="rId45"/>
    <p:sldId id="413" r:id="rId46"/>
    <p:sldId id="414" r:id="rId47"/>
    <p:sldId id="415" r:id="rId48"/>
    <p:sldId id="416" r:id="rId49"/>
    <p:sldId id="417" r:id="rId50"/>
    <p:sldId id="418" r:id="rId51"/>
    <p:sldId id="420" r:id="rId52"/>
    <p:sldId id="421" r:id="rId53"/>
    <p:sldId id="422" r:id="rId54"/>
    <p:sldId id="423" r:id="rId55"/>
    <p:sldId id="424" r:id="rId56"/>
    <p:sldId id="425" r:id="rId57"/>
    <p:sldId id="426" r:id="rId58"/>
    <p:sldId id="427" r:id="rId59"/>
    <p:sldId id="428" r:id="rId60"/>
    <p:sldId id="429" r:id="rId61"/>
    <p:sldId id="430" r:id="rId62"/>
    <p:sldId id="431" r:id="rId63"/>
    <p:sldId id="432" r:id="rId64"/>
    <p:sldId id="433" r:id="rId65"/>
    <p:sldId id="346" r:id="rId66"/>
    <p:sldId id="347" r:id="rId67"/>
    <p:sldId id="296" r:id="rId68"/>
    <p:sldId id="351" r:id="rId69"/>
    <p:sldId id="349" r:id="rId70"/>
    <p:sldId id="434" r:id="rId71"/>
    <p:sldId id="283" r:id="rId72"/>
    <p:sldId id="356" r:id="rId73"/>
    <p:sldId id="284" r:id="rId74"/>
    <p:sldId id="435" r:id="rId75"/>
    <p:sldId id="436" r:id="rId76"/>
    <p:sldId id="292" r:id="rId77"/>
    <p:sldId id="437" r:id="rId78"/>
    <p:sldId id="360" r:id="rId79"/>
    <p:sldId id="298" r:id="rId80"/>
    <p:sldId id="359" r:id="rId8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rice Barefield" initials="D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3908" autoAdjust="0"/>
    <p:restoredTop sz="93883" autoAdjust="0"/>
  </p:normalViewPr>
  <p:slideViewPr>
    <p:cSldViewPr snapToGrid="0">
      <p:cViewPr varScale="1">
        <p:scale>
          <a:sx n="73" d="100"/>
          <a:sy n="73" d="100"/>
        </p:scale>
        <p:origin x="642"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presProps" Target="presProps.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2.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tableStyles" Target="tableStyles.xml"/><Relationship Id="rId61" Type="http://schemas.openxmlformats.org/officeDocument/2006/relationships/slide" Target="slides/slide56.xml"/><Relationship Id="rId82"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7-28T08:44:10.199" idx="2">
    <p:pos x="6134" y="3348"/>
    <p:text>added "to fall"; is this appropriate?</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79D7EC-1507-4249-9993-0BA623ECFFE0}" type="datetimeFigureOut">
              <a:rPr lang="en-US" smtClean="0"/>
              <a:t>2/23/2021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8EADF2-4246-48D5-9AF4-DB2FCC9B28D3}" type="slidenum">
              <a:rPr lang="en-US" smtClean="0"/>
              <a:t>‹#›</a:t>
            </a:fld>
            <a:endParaRPr lang="en-US" dirty="0"/>
          </a:p>
        </p:txBody>
      </p:sp>
    </p:spTree>
    <p:extLst>
      <p:ext uri="{BB962C8B-B14F-4D97-AF65-F5344CB8AC3E}">
        <p14:creationId xmlns:p14="http://schemas.microsoft.com/office/powerpoint/2010/main" val="2455492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55CD26-DE40-44F3-8921-8D8FEC3EB76F}" type="slidenum">
              <a:rPr lang="en-US" altLang="en-US" smtClean="0"/>
              <a:pPr>
                <a:defRPr/>
              </a:pPr>
              <a:t>1</a:t>
            </a:fld>
            <a:endParaRPr lang="en-US" altLang="en-US" dirty="0"/>
          </a:p>
        </p:txBody>
      </p:sp>
    </p:spTree>
    <p:extLst>
      <p:ext uri="{BB962C8B-B14F-4D97-AF65-F5344CB8AC3E}">
        <p14:creationId xmlns:p14="http://schemas.microsoft.com/office/powerpoint/2010/main" val="1157384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55CD26-DE40-44F3-8921-8D8FEC3EB76F}" type="slidenum">
              <a:rPr kumimoji="0" lang="en-US" altLang="en-US" sz="1200" b="0" i="0" u="none" strike="noStrike" kern="1200" cap="none" spc="0" normalizeH="0" baseline="0" noProof="0" smtClean="0">
                <a:ln>
                  <a:noFill/>
                </a:ln>
                <a:solidFill>
                  <a:srgbClr val="000054"/>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73</a:t>
            </a:fld>
            <a:endParaRPr kumimoji="0" lang="en-US" altLang="en-US" sz="1200" b="0" i="0" u="none" strike="noStrike" kern="1200" cap="none" spc="0" normalizeH="0" baseline="0" noProof="0">
              <a:ln>
                <a:noFill/>
              </a:ln>
              <a:solidFill>
                <a:srgbClr val="000054"/>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61138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55CD26-DE40-44F3-8921-8D8FEC3EB76F}" type="slidenum">
              <a:rPr lang="en-US" altLang="en-US" smtClean="0"/>
              <a:pPr>
                <a:defRPr/>
              </a:pPr>
              <a:t>75</a:t>
            </a:fld>
            <a:endParaRPr lang="en-US" altLang="en-US" dirty="0"/>
          </a:p>
        </p:txBody>
      </p:sp>
    </p:spTree>
    <p:extLst>
      <p:ext uri="{BB962C8B-B14F-4D97-AF65-F5344CB8AC3E}">
        <p14:creationId xmlns:p14="http://schemas.microsoft.com/office/powerpoint/2010/main" val="988247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55CD26-DE40-44F3-8921-8D8FEC3EB76F}" type="slidenum">
              <a:rPr lang="en-US" altLang="en-US" smtClean="0"/>
              <a:pPr>
                <a:defRPr/>
              </a:pPr>
              <a:t>2</a:t>
            </a:fld>
            <a:endParaRPr lang="en-US" altLang="en-US" dirty="0"/>
          </a:p>
        </p:txBody>
      </p:sp>
    </p:spTree>
    <p:extLst>
      <p:ext uri="{BB962C8B-B14F-4D97-AF65-F5344CB8AC3E}">
        <p14:creationId xmlns:p14="http://schemas.microsoft.com/office/powerpoint/2010/main" val="2910024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55CD26-DE40-44F3-8921-8D8FEC3EB76F}" type="slidenum">
              <a:rPr lang="en-US" altLang="en-US" smtClean="0"/>
              <a:pPr>
                <a:defRPr/>
              </a:pPr>
              <a:t>61</a:t>
            </a:fld>
            <a:endParaRPr lang="en-US" altLang="en-US" dirty="0"/>
          </a:p>
        </p:txBody>
      </p:sp>
    </p:spTree>
    <p:extLst>
      <p:ext uri="{BB962C8B-B14F-4D97-AF65-F5344CB8AC3E}">
        <p14:creationId xmlns:p14="http://schemas.microsoft.com/office/powerpoint/2010/main" val="1144640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55CD26-DE40-44F3-8921-8D8FEC3EB76F}" type="slidenum">
              <a:rPr lang="en-US" altLang="en-US" smtClean="0"/>
              <a:pPr>
                <a:defRPr/>
              </a:pPr>
              <a:t>62</a:t>
            </a:fld>
            <a:endParaRPr lang="en-US" altLang="en-US" dirty="0"/>
          </a:p>
        </p:txBody>
      </p:sp>
    </p:spTree>
    <p:extLst>
      <p:ext uri="{BB962C8B-B14F-4D97-AF65-F5344CB8AC3E}">
        <p14:creationId xmlns:p14="http://schemas.microsoft.com/office/powerpoint/2010/main" val="285836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55CD26-DE40-44F3-8921-8D8FEC3EB76F}" type="slidenum">
              <a:rPr lang="en-US" altLang="en-US" smtClean="0"/>
              <a:pPr>
                <a:defRPr/>
              </a:pPr>
              <a:t>63</a:t>
            </a:fld>
            <a:endParaRPr lang="en-US" altLang="en-US" dirty="0"/>
          </a:p>
        </p:txBody>
      </p:sp>
    </p:spTree>
    <p:extLst>
      <p:ext uri="{BB962C8B-B14F-4D97-AF65-F5344CB8AC3E}">
        <p14:creationId xmlns:p14="http://schemas.microsoft.com/office/powerpoint/2010/main" val="2687086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55CD26-DE40-44F3-8921-8D8FEC3EB76F}" type="slidenum">
              <a:rPr lang="en-US" altLang="en-US" smtClean="0"/>
              <a:pPr>
                <a:defRPr/>
              </a:pPr>
              <a:t>67</a:t>
            </a:fld>
            <a:endParaRPr lang="en-US" altLang="en-US" dirty="0"/>
          </a:p>
        </p:txBody>
      </p:sp>
    </p:spTree>
    <p:extLst>
      <p:ext uri="{BB962C8B-B14F-4D97-AF65-F5344CB8AC3E}">
        <p14:creationId xmlns:p14="http://schemas.microsoft.com/office/powerpoint/2010/main" val="2389346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55CD26-DE40-44F3-8921-8D8FEC3EB76F}" type="slidenum">
              <a:rPr lang="en-US" altLang="en-US" smtClean="0"/>
              <a:pPr>
                <a:defRPr/>
              </a:pPr>
              <a:t>69</a:t>
            </a:fld>
            <a:endParaRPr lang="en-US" altLang="en-US" dirty="0"/>
          </a:p>
        </p:txBody>
      </p:sp>
    </p:spTree>
    <p:extLst>
      <p:ext uri="{BB962C8B-B14F-4D97-AF65-F5344CB8AC3E}">
        <p14:creationId xmlns:p14="http://schemas.microsoft.com/office/powerpoint/2010/main" val="2027300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55CD26-DE40-44F3-8921-8D8FEC3EB76F}" type="slidenum">
              <a:rPr lang="en-US" altLang="en-US" smtClean="0"/>
              <a:pPr>
                <a:defRPr/>
              </a:pPr>
              <a:t>70</a:t>
            </a:fld>
            <a:endParaRPr lang="en-US" altLang="en-US" dirty="0"/>
          </a:p>
        </p:txBody>
      </p:sp>
    </p:spTree>
    <p:extLst>
      <p:ext uri="{BB962C8B-B14F-4D97-AF65-F5344CB8AC3E}">
        <p14:creationId xmlns:p14="http://schemas.microsoft.com/office/powerpoint/2010/main" val="1737741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55CD26-DE40-44F3-8921-8D8FEC3EB76F}" type="slidenum">
              <a:rPr lang="en-US" altLang="en-US" smtClean="0"/>
              <a:pPr>
                <a:defRPr/>
              </a:pPr>
              <a:t>72</a:t>
            </a:fld>
            <a:endParaRPr lang="en-US" altLang="en-US" dirty="0"/>
          </a:p>
        </p:txBody>
      </p:sp>
    </p:spTree>
    <p:extLst>
      <p:ext uri="{BB962C8B-B14F-4D97-AF65-F5344CB8AC3E}">
        <p14:creationId xmlns:p14="http://schemas.microsoft.com/office/powerpoint/2010/main" val="17404181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00" y="1981200"/>
            <a:ext cx="9144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Tree>
    <p:extLst>
      <p:ext uri="{BB962C8B-B14F-4D97-AF65-F5344CB8AC3E}">
        <p14:creationId xmlns:p14="http://schemas.microsoft.com/office/powerpoint/2010/main" val="254281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0" y="1981200"/>
            <a:ext cx="9144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Tree>
    <p:extLst>
      <p:ext uri="{BB962C8B-B14F-4D97-AF65-F5344CB8AC3E}">
        <p14:creationId xmlns:p14="http://schemas.microsoft.com/office/powerpoint/2010/main" val="577672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0" y="1981200"/>
            <a:ext cx="9144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Tree>
    <p:extLst>
      <p:ext uri="{BB962C8B-B14F-4D97-AF65-F5344CB8AC3E}">
        <p14:creationId xmlns:p14="http://schemas.microsoft.com/office/powerpoint/2010/main" val="563168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0" y="1981200"/>
            <a:ext cx="9144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Tree>
    <p:extLst>
      <p:ext uri="{BB962C8B-B14F-4D97-AF65-F5344CB8AC3E}">
        <p14:creationId xmlns:p14="http://schemas.microsoft.com/office/powerpoint/2010/main" val="128411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0" y="1981200"/>
            <a:ext cx="9144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Tree>
    <p:extLst>
      <p:ext uri="{BB962C8B-B14F-4D97-AF65-F5344CB8AC3E}">
        <p14:creationId xmlns:p14="http://schemas.microsoft.com/office/powerpoint/2010/main" val="2407760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0" y="1981200"/>
            <a:ext cx="9144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Tree>
    <p:extLst>
      <p:ext uri="{BB962C8B-B14F-4D97-AF65-F5344CB8AC3E}">
        <p14:creationId xmlns:p14="http://schemas.microsoft.com/office/powerpoint/2010/main" val="4177634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0" y="1981200"/>
            <a:ext cx="9144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Tree>
    <p:extLst>
      <p:ext uri="{BB962C8B-B14F-4D97-AF65-F5344CB8AC3E}">
        <p14:creationId xmlns:p14="http://schemas.microsoft.com/office/powerpoint/2010/main" val="2658321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0" y="1981200"/>
            <a:ext cx="9144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Tree>
    <p:extLst>
      <p:ext uri="{BB962C8B-B14F-4D97-AF65-F5344CB8AC3E}">
        <p14:creationId xmlns:p14="http://schemas.microsoft.com/office/powerpoint/2010/main" val="2513327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0" y="1981200"/>
            <a:ext cx="9144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Tree>
    <p:extLst>
      <p:ext uri="{BB962C8B-B14F-4D97-AF65-F5344CB8AC3E}">
        <p14:creationId xmlns:p14="http://schemas.microsoft.com/office/powerpoint/2010/main" val="1312224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0" y="1981200"/>
            <a:ext cx="9144000" cy="2667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
        <p:nvSpPr>
          <p:cNvPr id="14" name="Content Placeholder 13"/>
          <p:cNvSpPr>
            <a:spLocks noGrp="1"/>
          </p:cNvSpPr>
          <p:nvPr>
            <p:ph sz="quarter" idx="14"/>
          </p:nvPr>
        </p:nvSpPr>
        <p:spPr>
          <a:xfrm>
            <a:off x="7473951" y="4876800"/>
            <a:ext cx="4267200" cy="129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5"/>
          </p:nvPr>
        </p:nvSpPr>
        <p:spPr>
          <a:xfrm>
            <a:off x="2540000" y="4876800"/>
            <a:ext cx="4673600" cy="129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925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_2">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
        <p:nvSpPr>
          <p:cNvPr id="10" name="Content Placeholder 9">
            <a:extLst>
              <a:ext uri="{FF2B5EF4-FFF2-40B4-BE49-F238E27FC236}">
                <a16:creationId xmlns:a16="http://schemas.microsoft.com/office/drawing/2014/main" id="{CC6EEA2C-B8C8-4854-A5F8-B37EBEADB830}"/>
              </a:ext>
            </a:extLst>
          </p:cNvPr>
          <p:cNvSpPr>
            <a:spLocks noGrp="1"/>
          </p:cNvSpPr>
          <p:nvPr>
            <p:ph sz="quarter" idx="10"/>
          </p:nvPr>
        </p:nvSpPr>
        <p:spPr>
          <a:xfrm>
            <a:off x="2641600" y="4694238"/>
            <a:ext cx="9245600" cy="10366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73195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sz="1300" dirty="0">
                <a:solidFill>
                  <a:schemeClr val="tx1"/>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sz="1300"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sz="1300" dirty="0"/>
            </a:p>
          </p:txBody>
        </p:sp>
        <p:pic>
          <p:nvPicPr>
            <p:cNvPr id="7" name="Picture 16" descr="Official Seal of the California Department of Education"/>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63500" dir="3187806" algn="ctr" rotWithShape="0">
                      <a:srgbClr val="A4A4A4">
                        <a:alpha val="50000"/>
                      </a:srgbClr>
                    </a:outerShdw>
                  </a:effectLst>
                </a14:hiddenEffects>
              </a:ext>
            </a:extLst>
          </p:spPr>
        </p:pic>
      </p:grpSp>
      <p:sp>
        <p:nvSpPr>
          <p:cNvPr id="8" name="Rectangle 17"/>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Tom </a:t>
            </a:r>
            <a:r>
              <a:rPr lang="en-US" altLang="en-US" sz="1100" dirty="0" err="1">
                <a:solidFill>
                  <a:srgbClr val="070C51"/>
                </a:solidFill>
                <a:latin typeface="Arial" panose="020B0604020202020204" pitchFamily="34" charset="0"/>
              </a:rPr>
              <a:t>Torlakson</a:t>
            </a:r>
            <a:r>
              <a:rPr lang="en-US" altLang="en-US" sz="1100" dirty="0">
                <a:solidFill>
                  <a:srgbClr val="070C51"/>
                </a:solidFill>
                <a:latin typeface="Arial" panose="020B0604020202020204" pitchFamily="34" charset="0"/>
              </a:rPr>
              <a:t>, State Superintendent of Public Instruction</a:t>
            </a:r>
            <a:endParaRPr lang="en-US" altLang="en-US" sz="1200" b="1" dirty="0">
              <a:solidFill>
                <a:schemeClr val="tx2"/>
              </a:solidFill>
              <a:latin typeface="Arial" panose="020B0604020202020204" pitchFamily="34" charset="0"/>
            </a:endParaRPr>
          </a:p>
        </p:txBody>
      </p:sp>
      <p:sp>
        <p:nvSpPr>
          <p:cNvPr id="25607" name="Rectangle 7"/>
          <p:cNvSpPr>
            <a:spLocks noGrp="1" noChangeArrowheads="1"/>
          </p:cNvSpPr>
          <p:nvPr>
            <p:ph type="ctrTitle"/>
          </p:nvPr>
        </p:nvSpPr>
        <p:spPr>
          <a:xfrm>
            <a:off x="2641600" y="2760664"/>
            <a:ext cx="9042400" cy="2420937"/>
          </a:xfrm>
        </p:spPr>
        <p:txBody>
          <a:bodyPr/>
          <a:lstStyle>
            <a:lvl1pPr>
              <a:defRPr/>
            </a:lvl1pPr>
          </a:lstStyle>
          <a:p>
            <a:pPr lvl="0"/>
            <a:r>
              <a:rPr lang="en-US" altLang="en-US" noProof="0"/>
              <a:t>Click to edit Master title style</a:t>
            </a:r>
          </a:p>
        </p:txBody>
      </p:sp>
    </p:spTree>
    <p:extLst>
      <p:ext uri="{BB962C8B-B14F-4D97-AF65-F5344CB8AC3E}">
        <p14:creationId xmlns:p14="http://schemas.microsoft.com/office/powerpoint/2010/main" val="39223274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0" y="1981200"/>
            <a:ext cx="9144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Tree>
    <p:extLst>
      <p:ext uri="{BB962C8B-B14F-4D97-AF65-F5344CB8AC3E}">
        <p14:creationId xmlns:p14="http://schemas.microsoft.com/office/powerpoint/2010/main" val="248903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8BAAD8-C081-4439-9204-92F987F3D462}" type="slidenum">
              <a:rPr lang="en-US" altLang="en-US"/>
              <a:pPr>
                <a:defRPr/>
              </a:pPr>
              <a:t>‹#›</a:t>
            </a:fld>
            <a:endParaRPr lang="en-US" altLang="en-US"/>
          </a:p>
        </p:txBody>
      </p:sp>
    </p:spTree>
    <p:extLst>
      <p:ext uri="{BB962C8B-B14F-4D97-AF65-F5344CB8AC3E}">
        <p14:creationId xmlns:p14="http://schemas.microsoft.com/office/powerpoint/2010/main" val="4199447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ABB3A6A-34C2-4648-917C-84D2520139DB}" type="slidenum">
              <a:rPr lang="en-US" altLang="en-US"/>
              <a:pPr>
                <a:defRPr/>
              </a:pPr>
              <a:t>‹#›</a:t>
            </a:fld>
            <a:endParaRPr lang="en-US" altLang="en-US"/>
          </a:p>
        </p:txBody>
      </p:sp>
    </p:spTree>
    <p:extLst>
      <p:ext uri="{BB962C8B-B14F-4D97-AF65-F5344CB8AC3E}">
        <p14:creationId xmlns:p14="http://schemas.microsoft.com/office/powerpoint/2010/main" val="2684262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144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144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C51289D-6BD6-4149-99E2-788AAEBBDAB8}" type="slidenum">
              <a:rPr lang="en-US" altLang="en-US"/>
              <a:pPr>
                <a:defRPr/>
              </a:pPr>
              <a:t>‹#›</a:t>
            </a:fld>
            <a:endParaRPr lang="en-US" altLang="en-US"/>
          </a:p>
        </p:txBody>
      </p:sp>
      <p:sp>
        <p:nvSpPr>
          <p:cNvPr id="13" name="Content Placeholder 12"/>
          <p:cNvSpPr>
            <a:spLocks noGrp="1"/>
          </p:cNvSpPr>
          <p:nvPr>
            <p:ph sz="quarter" idx="13"/>
          </p:nvPr>
        </p:nvSpPr>
        <p:spPr>
          <a:xfrm>
            <a:off x="3149600" y="5649914"/>
            <a:ext cx="7416800" cy="4460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129020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9A148C5-0EF3-4C6B-8250-95032C58CB27}" type="slidenum">
              <a:rPr lang="en-US" altLang="en-US"/>
              <a:pPr>
                <a:defRPr/>
              </a:pPr>
              <a:t>‹#›</a:t>
            </a:fld>
            <a:endParaRPr lang="en-US" altLang="en-US"/>
          </a:p>
        </p:txBody>
      </p:sp>
    </p:spTree>
    <p:extLst>
      <p:ext uri="{BB962C8B-B14F-4D97-AF65-F5344CB8AC3E}">
        <p14:creationId xmlns:p14="http://schemas.microsoft.com/office/powerpoint/2010/main" val="33593875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27E9AA7-64FA-4268-B9A2-BDC32C3A82D5}" type="slidenum">
              <a:rPr lang="en-US" altLang="en-US"/>
              <a:pPr>
                <a:defRPr/>
              </a:pPr>
              <a:t>‹#›</a:t>
            </a:fld>
            <a:endParaRPr lang="en-US" altLang="en-US"/>
          </a:p>
        </p:txBody>
      </p:sp>
    </p:spTree>
    <p:extLst>
      <p:ext uri="{BB962C8B-B14F-4D97-AF65-F5344CB8AC3E}">
        <p14:creationId xmlns:p14="http://schemas.microsoft.com/office/powerpoint/2010/main" val="1672088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86AE6AB-4161-4691-BDC7-961CA7B3B998}" type="slidenum">
              <a:rPr lang="en-US" altLang="en-US"/>
              <a:pPr>
                <a:defRPr/>
              </a:pPr>
              <a:t>‹#›</a:t>
            </a:fld>
            <a:endParaRPr lang="en-US" altLang="en-US"/>
          </a:p>
        </p:txBody>
      </p:sp>
    </p:spTree>
    <p:extLst>
      <p:ext uri="{BB962C8B-B14F-4D97-AF65-F5344CB8AC3E}">
        <p14:creationId xmlns:p14="http://schemas.microsoft.com/office/powerpoint/2010/main" val="13718896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0465037-D785-4B1F-8FD8-918D7B5855E1}" type="slidenum">
              <a:rPr lang="en-US" altLang="en-US"/>
              <a:pPr>
                <a:defRPr/>
              </a:pPr>
              <a:t>‹#›</a:t>
            </a:fld>
            <a:endParaRPr lang="en-US" altLang="en-US"/>
          </a:p>
        </p:txBody>
      </p:sp>
    </p:spTree>
    <p:extLst>
      <p:ext uri="{BB962C8B-B14F-4D97-AF65-F5344CB8AC3E}">
        <p14:creationId xmlns:p14="http://schemas.microsoft.com/office/powerpoint/2010/main" val="11804161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98000" y="609600"/>
            <a:ext cx="2286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40000" y="609600"/>
            <a:ext cx="66548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8667D2F-197E-484D-818F-E3EA99B54412}" type="slidenum">
              <a:rPr lang="en-US" altLang="en-US"/>
              <a:pPr>
                <a:defRPr/>
              </a:pPr>
              <a:t>‹#›</a:t>
            </a:fld>
            <a:endParaRPr lang="en-US" altLang="en-US"/>
          </a:p>
        </p:txBody>
      </p:sp>
    </p:spTree>
    <p:extLst>
      <p:ext uri="{BB962C8B-B14F-4D97-AF65-F5344CB8AC3E}">
        <p14:creationId xmlns:p14="http://schemas.microsoft.com/office/powerpoint/2010/main" val="3688982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no middle bar">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2395483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6"/>
          <p:cNvSpPr>
            <a:spLocks noGrp="1" noChangeArrowheads="1"/>
          </p:cNvSpPr>
          <p:nvPr>
            <p:ph type="sldNum" sz="quarter" idx="12"/>
          </p:nvPr>
        </p:nvSpPr>
        <p:spPr>
          <a:xfrm>
            <a:off x="9455150" y="6248400"/>
            <a:ext cx="2235200" cy="457200"/>
          </a:xfrm>
        </p:spPr>
        <p:txBody>
          <a:bodyPr/>
          <a:lstStyle>
            <a:lvl1pPr eaLnBrk="1" fontAlgn="auto" hangingPunct="1">
              <a:spcBef>
                <a:spcPts val="0"/>
              </a:spcBef>
              <a:spcAft>
                <a:spcPts val="0"/>
              </a:spcAft>
              <a:defRPr sz="2400"/>
            </a:lvl1pPr>
          </a:lstStyle>
          <a:p>
            <a:pPr>
              <a:defRPr/>
            </a:pPr>
            <a:fld id="{D6029DA4-09B0-4A2D-AA4B-CC45A202471A}" type="slidenum">
              <a:rPr lang="en-US" altLang="en-US" smtClean="0"/>
              <a:pPr>
                <a:defRPr/>
              </a:pPr>
              <a:t>‹#›</a:t>
            </a:fld>
            <a:endParaRPr lang="en-US" altLang="en-US" dirty="0"/>
          </a:p>
        </p:txBody>
      </p:sp>
    </p:spTree>
    <p:extLst>
      <p:ext uri="{BB962C8B-B14F-4D97-AF65-F5344CB8AC3E}">
        <p14:creationId xmlns:p14="http://schemas.microsoft.com/office/powerpoint/2010/main" val="115194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dirty="0"/>
          </a:p>
        </p:txBody>
      </p:sp>
    </p:spTree>
    <p:extLst>
      <p:ext uri="{BB962C8B-B14F-4D97-AF65-F5344CB8AC3E}">
        <p14:creationId xmlns:p14="http://schemas.microsoft.com/office/powerpoint/2010/main" val="1277856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9150350" cy="20421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540000" y="4396740"/>
            <a:ext cx="2699385" cy="17703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dirty="0"/>
          </a:p>
        </p:txBody>
      </p:sp>
      <p:sp>
        <p:nvSpPr>
          <p:cNvPr id="8" name="Content Placeholder 3">
            <a:extLst>
              <a:ext uri="{FF2B5EF4-FFF2-40B4-BE49-F238E27FC236}">
                <a16:creationId xmlns:a16="http://schemas.microsoft.com/office/drawing/2014/main" id="{DBD05C00-8F1F-4213-A207-2322E3AA1AB1}"/>
              </a:ext>
            </a:extLst>
          </p:cNvPr>
          <p:cNvSpPr>
            <a:spLocks noGrp="1"/>
          </p:cNvSpPr>
          <p:nvPr>
            <p:ph sz="half" idx="13"/>
          </p:nvPr>
        </p:nvSpPr>
        <p:spPr>
          <a:xfrm>
            <a:off x="5842000" y="4396740"/>
            <a:ext cx="2699385" cy="17703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C29A1408-BC04-4A07-98C1-11441C651C18}"/>
              </a:ext>
            </a:extLst>
          </p:cNvPr>
          <p:cNvSpPr>
            <a:spLocks noGrp="1"/>
          </p:cNvSpPr>
          <p:nvPr>
            <p:ph sz="half" idx="14"/>
          </p:nvPr>
        </p:nvSpPr>
        <p:spPr>
          <a:xfrm>
            <a:off x="9144000" y="4396740"/>
            <a:ext cx="2699385" cy="17703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3529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dirty="0"/>
          </a:p>
        </p:txBody>
      </p:sp>
    </p:spTree>
    <p:extLst>
      <p:ext uri="{BB962C8B-B14F-4D97-AF65-F5344CB8AC3E}">
        <p14:creationId xmlns:p14="http://schemas.microsoft.com/office/powerpoint/2010/main" val="318001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endParaRPr lang="en-US" dirty="0"/>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dirty="0"/>
          </a:p>
        </p:txBody>
      </p:sp>
    </p:spTree>
    <p:extLst>
      <p:ext uri="{BB962C8B-B14F-4D97-AF65-F5344CB8AC3E}">
        <p14:creationId xmlns:p14="http://schemas.microsoft.com/office/powerpoint/2010/main" val="3495609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0" y="1981200"/>
            <a:ext cx="9144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07EB6D-4BC5-4CF1-A063-34594D1A6A81}" type="slidenum">
              <a:rPr lang="en-US" altLang="en-US"/>
              <a:pPr>
                <a:defRPr/>
              </a:pPr>
              <a:t>‹#›</a:t>
            </a:fld>
            <a:endParaRPr lang="en-US" altLang="en-US" dirty="0"/>
          </a:p>
        </p:txBody>
      </p:sp>
    </p:spTree>
    <p:extLst>
      <p:ext uri="{BB962C8B-B14F-4D97-AF65-F5344CB8AC3E}">
        <p14:creationId xmlns:p14="http://schemas.microsoft.com/office/powerpoint/2010/main" val="811515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2.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1027" name="Rectangle 2"/>
          <p:cNvSpPr>
            <a:spLocks noGrp="1" noChangeArrowheads="1"/>
          </p:cNvSpPr>
          <p:nvPr>
            <p:ph type="title"/>
          </p:nvPr>
        </p:nvSpPr>
        <p:spPr bwMode="auto">
          <a:xfrm>
            <a:off x="2537619" y="4191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Rectangle 3"/>
          <p:cNvSpPr>
            <a:spLocks noGrp="1" noChangeArrowheads="1"/>
          </p:cNvSpPr>
          <p:nvPr>
            <p:ph type="body" idx="1"/>
          </p:nvPr>
        </p:nvSpPr>
        <p:spPr bwMode="auto">
          <a:xfrm>
            <a:off x="2540000" y="1881809"/>
            <a:ext cx="9144000" cy="4214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dirty="0"/>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400">
                <a:solidFill>
                  <a:srgbClr val="000000"/>
                </a:solidFill>
                <a:latin typeface="+mn-lt"/>
              </a:defRPr>
            </a:lvl1pPr>
          </a:lstStyle>
          <a:p>
            <a:pPr>
              <a:defRPr/>
            </a:pPr>
            <a:fld id="{845CA088-98AF-4DF2-8493-E1610DC2B74C}" type="slidenum">
              <a:rPr lang="en-US" altLang="en-US" smtClean="0"/>
              <a:pPr>
                <a:defRPr/>
              </a:pPr>
              <a:t>‹#›</a:t>
            </a:fld>
            <a:endParaRPr lang="en-US" altLang="en-US" dirty="0"/>
          </a:p>
        </p:txBody>
      </p:sp>
      <p:pic>
        <p:nvPicPr>
          <p:cNvPr id="1032" name="Picture 11" descr="Official Seal of the California Department of Education"/>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739" r:id="rId2"/>
    <p:sldLayoutId id="2147483736" r:id="rId3"/>
    <p:sldLayoutId id="2147483680" r:id="rId4"/>
    <p:sldLayoutId id="2147483681" r:id="rId5"/>
    <p:sldLayoutId id="2147483737" r:id="rId6"/>
    <p:sldLayoutId id="2147483682" r:id="rId7"/>
    <p:sldLayoutId id="2147483684" r:id="rId8"/>
    <p:sldLayoutId id="2147483726" r:id="rId9"/>
    <p:sldLayoutId id="2147483738" r:id="rId10"/>
    <p:sldLayoutId id="2147483727" r:id="rId11"/>
    <p:sldLayoutId id="2147483728" r:id="rId12"/>
    <p:sldLayoutId id="2147483729" r:id="rId13"/>
    <p:sldLayoutId id="2147483730" r:id="rId14"/>
    <p:sldLayoutId id="2147483731" r:id="rId15"/>
    <p:sldLayoutId id="2147483732" r:id="rId16"/>
    <p:sldLayoutId id="2147483734" r:id="rId17"/>
    <p:sldLayoutId id="2147483735" r:id="rId18"/>
  </p:sldLayoutIdLst>
  <p:hf hdr="0" ftr="0" dt="0"/>
  <p:txStyles>
    <p:titleStyle>
      <a:lvl1pPr algn="ctr" rtl="0" eaLnBrk="0" fontAlgn="base" hangingPunct="0">
        <a:spcBef>
          <a:spcPct val="0"/>
        </a:spcBef>
        <a:spcAft>
          <a:spcPct val="0"/>
        </a:spcAft>
        <a:defRPr sz="3600" b="1"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sz="1300"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sz="1300" dirty="0"/>
            </a:p>
          </p:txBody>
        </p:sp>
        <p:pic>
          <p:nvPicPr>
            <p:cNvPr id="2" name="Picture 10" descr="Color-ppt3"/>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 name="Rectangle 11"/>
          <p:cNvSpPr>
            <a:spLocks noChangeArrowheads="1"/>
          </p:cNvSpPr>
          <p:nvPr/>
        </p:nvSpPr>
        <p:spPr bwMode="auto">
          <a:xfrm>
            <a:off x="101600" y="1752600"/>
            <a:ext cx="2032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altLang="en-US" sz="1000" b="1" dirty="0">
                <a:solidFill>
                  <a:srgbClr val="070C51"/>
                </a:solidFill>
                <a:latin typeface="Arial" panose="020B0604020202020204" pitchFamily="34" charset="0"/>
              </a:rPr>
              <a:t>TOM TORLAKSON</a:t>
            </a:r>
            <a:br>
              <a:rPr lang="en-US" altLang="en-US" sz="1000" b="1" dirty="0">
                <a:solidFill>
                  <a:srgbClr val="070C51"/>
                </a:solidFill>
                <a:latin typeface="Arial" panose="020B0604020202020204" pitchFamily="34" charset="0"/>
              </a:rPr>
            </a:br>
            <a:r>
              <a:rPr lang="en-US" altLang="en-US" sz="800" dirty="0">
                <a:solidFill>
                  <a:srgbClr val="070C51"/>
                </a:solidFill>
                <a:latin typeface="Arial" panose="020B0604020202020204" pitchFamily="34" charset="0"/>
              </a:rPr>
              <a:t>State Superintendent </a:t>
            </a:r>
            <a:br>
              <a:rPr lang="en-US" altLang="en-US" sz="800" dirty="0">
                <a:solidFill>
                  <a:srgbClr val="070C51"/>
                </a:solidFill>
                <a:latin typeface="Arial" panose="020B0604020202020204" pitchFamily="34" charset="0"/>
              </a:rPr>
            </a:br>
            <a:r>
              <a:rPr lang="en-US" altLang="en-US" sz="800" dirty="0">
                <a:solidFill>
                  <a:srgbClr val="070C51"/>
                </a:solidFill>
                <a:latin typeface="Arial" panose="020B0604020202020204" pitchFamily="34" charset="0"/>
              </a:rPr>
              <a:t>of Public Instruction</a:t>
            </a:r>
            <a:endParaRPr lang="en-US" altLang="en-US" sz="4400" dirty="0">
              <a:solidFill>
                <a:schemeClr val="tx2"/>
              </a:solidFill>
            </a:endParaRPr>
          </a:p>
        </p:txBody>
      </p:sp>
      <p:sp>
        <p:nvSpPr>
          <p:cNvPr id="1028"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defRPr/>
            </a:pPr>
            <a:endParaRPr lang="en-US" altLang="en-US" dirty="0"/>
          </a:p>
        </p:txBody>
      </p:sp>
      <p:sp>
        <p:nvSpPr>
          <p:cNvPr id="4" name="Rectangle 5"/>
          <p:cNvSpPr>
            <a:spLocks noGrp="1" noChangeArrowheads="1"/>
          </p:cNvSpPr>
          <p:nvPr>
            <p:ph type="ftr" sz="quarter" idx="3"/>
          </p:nvPr>
        </p:nvSpPr>
        <p:spPr bwMode="auto">
          <a:xfrm>
            <a:off x="5075768" y="6254750"/>
            <a:ext cx="406823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1"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a:defRPr/>
            </a:pPr>
            <a:fld id="{05C63E2C-B3F6-4A64-8B36-745612F65642}" type="slidenum">
              <a:rPr lang="en-US" altLang="en-US"/>
              <a:pPr>
                <a:defRPr/>
              </a:pPr>
              <a:t>‹#›</a:t>
            </a:fld>
            <a:endParaRPr lang="en-US" altLang="en-US" dirty="0"/>
          </a:p>
        </p:txBody>
      </p:sp>
    </p:spTree>
    <p:extLst>
      <p:ext uri="{BB962C8B-B14F-4D97-AF65-F5344CB8AC3E}">
        <p14:creationId xmlns:p14="http://schemas.microsoft.com/office/powerpoint/2010/main" val="424931217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cwa@cde.ca.gov" TargetMode="External"/><Relationship Id="rId2" Type="http://schemas.openxmlformats.org/officeDocument/2006/relationships/hyperlink" Target="mailto:Dkopperud@cde.ca.gov"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dq.cde.ca.gov/dataquest/"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hyperlink" Target="http://www.attendanceworks.org/resources/data-tools/california-data-tools/" TargetMode="Externa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hyperlink" Target="https://www.cde.ca.gov/ds/sp/cl/calpadsupdflash132.asp" TargetMode="Externa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3" Type="http://schemas.openxmlformats.org/officeDocument/2006/relationships/hyperlink" Target="https://www.cde.ca.gov/ls/ai/sb/modelrecognition.asp"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3" Type="http://schemas.openxmlformats.org/officeDocument/2006/relationships/hyperlink" Target="mailto:dkopperud@cde.ca.gov"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hyperlink" Target="mailto:dsackheim@cde.ca.gov"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814320" y="2438400"/>
            <a:ext cx="9144000" cy="1981200"/>
          </a:xfrm>
        </p:spPr>
        <p:txBody>
          <a:bodyPr/>
          <a:lstStyle/>
          <a:p>
            <a:r>
              <a:rPr lang="en-US" altLang="en-US" dirty="0"/>
              <a:t>Data-Driven, </a:t>
            </a:r>
            <a:br>
              <a:rPr lang="en-US" altLang="en-US" dirty="0"/>
            </a:br>
            <a:r>
              <a:rPr lang="en-US" altLang="en-US" dirty="0"/>
              <a:t>Three-tiered Approach to Supervising Attendance </a:t>
            </a:r>
            <a:endParaRPr lang="en-US" altLang="en-US" sz="3600" b="0" dirty="0"/>
          </a:p>
        </p:txBody>
      </p:sp>
      <p:sp>
        <p:nvSpPr>
          <p:cNvPr id="2" name="Content Placeholder 1">
            <a:extLst>
              <a:ext uri="{FF2B5EF4-FFF2-40B4-BE49-F238E27FC236}">
                <a16:creationId xmlns:a16="http://schemas.microsoft.com/office/drawing/2014/main" id="{0176743F-0661-45F8-B438-F3E1E4A8600A}"/>
              </a:ext>
            </a:extLst>
          </p:cNvPr>
          <p:cNvSpPr>
            <a:spLocks noGrp="1"/>
          </p:cNvSpPr>
          <p:nvPr>
            <p:ph sz="quarter" idx="10"/>
          </p:nvPr>
        </p:nvSpPr>
        <p:spPr/>
        <p:txBody>
          <a:bodyPr/>
          <a:lstStyle/>
          <a:p>
            <a:pPr marL="0" indent="0" algn="ctr">
              <a:buNone/>
            </a:pPr>
            <a:r>
              <a:rPr lang="en-US" altLang="en-US" dirty="0"/>
              <a:t>California Association of Supervisors of Child Welfare and Attendance</a:t>
            </a:r>
            <a:br>
              <a:rPr lang="en-US" altLang="en-US" dirty="0"/>
            </a:br>
            <a:r>
              <a:rPr lang="en-US" altLang="en-US" dirty="0"/>
              <a:t>February 23, 2021</a:t>
            </a:r>
          </a:p>
          <a:p>
            <a:pPr marL="0" indent="0" algn="ctr">
              <a:buNone/>
            </a:pPr>
            <a:endParaRPr lang="en-US" dirty="0"/>
          </a:p>
        </p:txBody>
      </p:sp>
    </p:spTree>
    <p:extLst>
      <p:ext uri="{BB962C8B-B14F-4D97-AF65-F5344CB8AC3E}">
        <p14:creationId xmlns:p14="http://schemas.microsoft.com/office/powerpoint/2010/main" val="318516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DB472-1BB9-4524-88E0-F9D5A21C19E4}"/>
              </a:ext>
            </a:extLst>
          </p:cNvPr>
          <p:cNvSpPr>
            <a:spLocks noGrp="1"/>
          </p:cNvSpPr>
          <p:nvPr>
            <p:ph type="title"/>
          </p:nvPr>
        </p:nvSpPr>
        <p:spPr>
          <a:xfrm>
            <a:off x="2537619" y="533400"/>
            <a:ext cx="9144000" cy="1143000"/>
          </a:xfrm>
        </p:spPr>
        <p:txBody>
          <a:bodyPr/>
          <a:lstStyle/>
          <a:p>
            <a:r>
              <a:rPr lang="en-US" dirty="0"/>
              <a:t>6. What are some example strategies that an LEA can include in its Learning Continuity and Attendance Plan?</a:t>
            </a:r>
          </a:p>
        </p:txBody>
      </p:sp>
      <p:sp>
        <p:nvSpPr>
          <p:cNvPr id="3" name="Content Placeholder 2">
            <a:extLst>
              <a:ext uri="{FF2B5EF4-FFF2-40B4-BE49-F238E27FC236}">
                <a16:creationId xmlns:a16="http://schemas.microsoft.com/office/drawing/2014/main" id="{B441E134-76D8-4165-B105-531F7DA90B7B}"/>
              </a:ext>
            </a:extLst>
          </p:cNvPr>
          <p:cNvSpPr>
            <a:spLocks noGrp="1"/>
          </p:cNvSpPr>
          <p:nvPr>
            <p:ph idx="1"/>
          </p:nvPr>
        </p:nvSpPr>
        <p:spPr>
          <a:xfrm>
            <a:off x="2540000" y="1790700"/>
            <a:ext cx="9144000" cy="4305300"/>
          </a:xfrm>
        </p:spPr>
        <p:txBody>
          <a:bodyPr/>
          <a:lstStyle/>
          <a:p>
            <a:pPr marL="742950" lvl="2" indent="-342900"/>
            <a:endParaRPr lang="en-US" dirty="0"/>
          </a:p>
          <a:p>
            <a:pPr marL="742950" lvl="2" indent="-342900"/>
            <a:r>
              <a:rPr lang="en-US" dirty="0"/>
              <a:t>The first tier strategies must welcome students to whatever programs the LEA is offering and provide for social and emotional health/</a:t>
            </a:r>
          </a:p>
          <a:p>
            <a:pPr marL="742950" lvl="2" indent="-342900"/>
            <a:r>
              <a:rPr lang="en-US" dirty="0"/>
              <a:t>The second tier strategies must provide early intervention at the site level when a student first encounters barriers to participation or attendance.</a:t>
            </a:r>
          </a:p>
          <a:p>
            <a:pPr marL="742950" lvl="2" indent="-342900"/>
            <a:r>
              <a:rPr lang="en-US" dirty="0"/>
              <a:t>When site level interventions are exhausted, the third tier of intervention provides case management and intensive interventions involving community collaboration.</a:t>
            </a:r>
          </a:p>
        </p:txBody>
      </p:sp>
      <p:sp>
        <p:nvSpPr>
          <p:cNvPr id="4" name="Slide Number Placeholder 3">
            <a:extLst>
              <a:ext uri="{FF2B5EF4-FFF2-40B4-BE49-F238E27FC236}">
                <a16:creationId xmlns:a16="http://schemas.microsoft.com/office/drawing/2014/main" id="{71B5C05D-647B-4B76-8BC4-36A9DD6E24C1}"/>
              </a:ext>
            </a:extLst>
          </p:cNvPr>
          <p:cNvSpPr>
            <a:spLocks noGrp="1"/>
          </p:cNvSpPr>
          <p:nvPr>
            <p:ph type="sldNum" sz="quarter" idx="12"/>
          </p:nvPr>
        </p:nvSpPr>
        <p:spPr/>
        <p:txBody>
          <a:bodyPr/>
          <a:lstStyle/>
          <a:p>
            <a:pPr>
              <a:defRPr/>
            </a:pPr>
            <a:fld id="{D6029DA4-09B0-4A2D-AA4B-CC45A202471A}" type="slidenum">
              <a:rPr lang="en-US" altLang="en-US" smtClean="0"/>
              <a:pPr>
                <a:defRPr/>
              </a:pPr>
              <a:t>10</a:t>
            </a:fld>
            <a:endParaRPr lang="en-US" altLang="en-US" dirty="0"/>
          </a:p>
        </p:txBody>
      </p:sp>
    </p:spTree>
    <p:extLst>
      <p:ext uri="{BB962C8B-B14F-4D97-AF65-F5344CB8AC3E}">
        <p14:creationId xmlns:p14="http://schemas.microsoft.com/office/powerpoint/2010/main" val="47028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C8347-B935-49BE-954A-A5E02444AE17}"/>
              </a:ext>
            </a:extLst>
          </p:cNvPr>
          <p:cNvSpPr>
            <a:spLocks noGrp="1"/>
          </p:cNvSpPr>
          <p:nvPr>
            <p:ph type="title"/>
          </p:nvPr>
        </p:nvSpPr>
        <p:spPr/>
        <p:txBody>
          <a:bodyPr/>
          <a:lstStyle/>
          <a:p>
            <a:r>
              <a:rPr lang="en-US" dirty="0"/>
              <a:t>Tier 3 Interventions</a:t>
            </a:r>
          </a:p>
        </p:txBody>
      </p:sp>
      <p:sp>
        <p:nvSpPr>
          <p:cNvPr id="3" name="Content Placeholder 2">
            <a:extLst>
              <a:ext uri="{FF2B5EF4-FFF2-40B4-BE49-F238E27FC236}">
                <a16:creationId xmlns:a16="http://schemas.microsoft.com/office/drawing/2014/main" id="{FE2D0C54-D8F1-473D-8062-137A6B355DEF}"/>
              </a:ext>
            </a:extLst>
          </p:cNvPr>
          <p:cNvSpPr>
            <a:spLocks noGrp="1"/>
          </p:cNvSpPr>
          <p:nvPr>
            <p:ph idx="1"/>
          </p:nvPr>
        </p:nvSpPr>
        <p:spPr/>
        <p:txBody>
          <a:bodyPr/>
          <a:lstStyle/>
          <a:p>
            <a:r>
              <a:rPr lang="en-US" dirty="0"/>
              <a:t>The system of tiered re-engagement strategies adopted as part of the LEA’s Learning Continuity and Attendance Plan should include how SARB referrals are made and who are the participating members of the SARB. The plan should include the roles of school counselors, school social workers, or other district staff on the SARB as well as the role of community members, especially community mental health members.</a:t>
            </a:r>
          </a:p>
        </p:txBody>
      </p:sp>
      <p:sp>
        <p:nvSpPr>
          <p:cNvPr id="4" name="Slide Number Placeholder 3">
            <a:extLst>
              <a:ext uri="{FF2B5EF4-FFF2-40B4-BE49-F238E27FC236}">
                <a16:creationId xmlns:a16="http://schemas.microsoft.com/office/drawing/2014/main" id="{F942709E-903C-4312-A30D-45E5AA3F99FD}"/>
              </a:ext>
            </a:extLst>
          </p:cNvPr>
          <p:cNvSpPr>
            <a:spLocks noGrp="1"/>
          </p:cNvSpPr>
          <p:nvPr>
            <p:ph type="sldNum" sz="quarter" idx="12"/>
          </p:nvPr>
        </p:nvSpPr>
        <p:spPr/>
        <p:txBody>
          <a:bodyPr/>
          <a:lstStyle/>
          <a:p>
            <a:pPr>
              <a:defRPr/>
            </a:pPr>
            <a:fld id="{D6029DA4-09B0-4A2D-AA4B-CC45A202471A}" type="slidenum">
              <a:rPr lang="en-US" altLang="en-US" smtClean="0"/>
              <a:pPr>
                <a:defRPr/>
              </a:pPr>
              <a:t>11</a:t>
            </a:fld>
            <a:endParaRPr lang="en-US" altLang="en-US" dirty="0"/>
          </a:p>
        </p:txBody>
      </p:sp>
    </p:spTree>
    <p:extLst>
      <p:ext uri="{BB962C8B-B14F-4D97-AF65-F5344CB8AC3E}">
        <p14:creationId xmlns:p14="http://schemas.microsoft.com/office/powerpoint/2010/main" val="455171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DC4A3-BE97-42E3-A0D2-EDA22006137F}"/>
              </a:ext>
            </a:extLst>
          </p:cNvPr>
          <p:cNvSpPr>
            <a:spLocks noGrp="1"/>
          </p:cNvSpPr>
          <p:nvPr>
            <p:ph type="title"/>
          </p:nvPr>
        </p:nvSpPr>
        <p:spPr/>
        <p:txBody>
          <a:bodyPr/>
          <a:lstStyle/>
          <a:p>
            <a:r>
              <a:rPr lang="en-US" dirty="0"/>
              <a:t>Model SARBs in 2020-21</a:t>
            </a:r>
          </a:p>
        </p:txBody>
      </p:sp>
      <p:sp>
        <p:nvSpPr>
          <p:cNvPr id="3" name="Content Placeholder 2">
            <a:extLst>
              <a:ext uri="{FF2B5EF4-FFF2-40B4-BE49-F238E27FC236}">
                <a16:creationId xmlns:a16="http://schemas.microsoft.com/office/drawing/2014/main" id="{BDC0FE94-F52C-4F3A-A0AF-2AFF25159BE7}"/>
              </a:ext>
            </a:extLst>
          </p:cNvPr>
          <p:cNvSpPr>
            <a:spLocks noGrp="1"/>
          </p:cNvSpPr>
          <p:nvPr>
            <p:ph idx="1"/>
          </p:nvPr>
        </p:nvSpPr>
        <p:spPr/>
        <p:txBody>
          <a:bodyPr/>
          <a:lstStyle/>
          <a:p>
            <a:r>
              <a:rPr lang="en-US" dirty="0"/>
              <a:t>This year the Model SARB will only have three content areas:</a:t>
            </a:r>
          </a:p>
          <a:p>
            <a:r>
              <a:rPr lang="en-US" dirty="0"/>
              <a:t>1. Description of the Population Served</a:t>
            </a:r>
          </a:p>
          <a:p>
            <a:r>
              <a:rPr lang="en-US" dirty="0"/>
              <a:t>2. Attendance Plan for Distance Learning</a:t>
            </a:r>
          </a:p>
          <a:p>
            <a:r>
              <a:rPr lang="en-US" dirty="0"/>
              <a:t>3. Letters of Support</a:t>
            </a:r>
          </a:p>
          <a:p>
            <a:r>
              <a:rPr lang="en-US" dirty="0"/>
              <a:t>Intent to Submit in December</a:t>
            </a:r>
          </a:p>
          <a:p>
            <a:r>
              <a:rPr lang="en-US" dirty="0"/>
              <a:t>Applications due </a:t>
            </a:r>
            <a:r>
              <a:rPr lang="en-US"/>
              <a:t>on January 22, 2021</a:t>
            </a:r>
            <a:endParaRPr lang="en-US" dirty="0"/>
          </a:p>
        </p:txBody>
      </p:sp>
      <p:sp>
        <p:nvSpPr>
          <p:cNvPr id="4" name="Slide Number Placeholder 3">
            <a:extLst>
              <a:ext uri="{FF2B5EF4-FFF2-40B4-BE49-F238E27FC236}">
                <a16:creationId xmlns:a16="http://schemas.microsoft.com/office/drawing/2014/main" id="{C23636CC-8D01-4E88-8974-273EFB0D65DE}"/>
              </a:ext>
            </a:extLst>
          </p:cNvPr>
          <p:cNvSpPr>
            <a:spLocks noGrp="1"/>
          </p:cNvSpPr>
          <p:nvPr>
            <p:ph type="sldNum" sz="quarter" idx="12"/>
          </p:nvPr>
        </p:nvSpPr>
        <p:spPr/>
        <p:txBody>
          <a:bodyPr/>
          <a:lstStyle/>
          <a:p>
            <a:pPr>
              <a:defRPr/>
            </a:pPr>
            <a:fld id="{D6029DA4-09B0-4A2D-AA4B-CC45A202471A}" type="slidenum">
              <a:rPr lang="en-US" altLang="en-US" smtClean="0"/>
              <a:pPr>
                <a:defRPr/>
              </a:pPr>
              <a:t>12</a:t>
            </a:fld>
            <a:endParaRPr lang="en-US" altLang="en-US" dirty="0"/>
          </a:p>
        </p:txBody>
      </p:sp>
    </p:spTree>
    <p:extLst>
      <p:ext uri="{BB962C8B-B14F-4D97-AF65-F5344CB8AC3E}">
        <p14:creationId xmlns:p14="http://schemas.microsoft.com/office/powerpoint/2010/main" val="45374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DEDE7-B3ED-4A6D-80E1-74E5EA9E3729}"/>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8C6C04AE-E45A-4425-9B48-C71645A2BBA2}"/>
              </a:ext>
            </a:extLst>
          </p:cNvPr>
          <p:cNvSpPr>
            <a:spLocks noGrp="1"/>
          </p:cNvSpPr>
          <p:nvPr>
            <p:ph idx="1"/>
          </p:nvPr>
        </p:nvSpPr>
        <p:spPr/>
        <p:txBody>
          <a:bodyPr/>
          <a:lstStyle/>
          <a:p>
            <a:pPr marL="0" indent="0">
              <a:buNone/>
            </a:pPr>
            <a:r>
              <a:rPr lang="en-US" dirty="0"/>
              <a:t>David Kopperud</a:t>
            </a:r>
          </a:p>
          <a:p>
            <a:pPr marL="0" indent="0">
              <a:buNone/>
            </a:pPr>
            <a:r>
              <a:rPr lang="en-US" dirty="0"/>
              <a:t>Education Programs Consultant</a:t>
            </a:r>
          </a:p>
          <a:p>
            <a:pPr marL="0" indent="0">
              <a:buNone/>
            </a:pPr>
            <a:r>
              <a:rPr lang="en-US" dirty="0"/>
              <a:t>California Department of Education</a:t>
            </a:r>
          </a:p>
          <a:p>
            <a:pPr marL="0" indent="0">
              <a:buNone/>
            </a:pPr>
            <a:r>
              <a:rPr lang="en-US" dirty="0">
                <a:hlinkClick r:id="rId2"/>
              </a:rPr>
              <a:t>Dkopperud@cde.ca.gov</a:t>
            </a:r>
            <a:endParaRPr lang="en-US" dirty="0"/>
          </a:p>
          <a:p>
            <a:pPr marL="0" indent="0">
              <a:buNone/>
            </a:pPr>
            <a:r>
              <a:rPr lang="en-US" dirty="0">
                <a:hlinkClick r:id="rId3"/>
              </a:rPr>
              <a:t>cwa@cde.ca.gov</a:t>
            </a:r>
            <a:endParaRPr lang="en-US" dirty="0"/>
          </a:p>
          <a:p>
            <a:pPr marL="0" indent="0">
              <a:buNone/>
            </a:pPr>
            <a:r>
              <a:rPr lang="en-US" dirty="0"/>
              <a:t>916-717-1155</a:t>
            </a:r>
          </a:p>
        </p:txBody>
      </p:sp>
      <p:sp>
        <p:nvSpPr>
          <p:cNvPr id="4" name="Slide Number Placeholder 3">
            <a:extLst>
              <a:ext uri="{FF2B5EF4-FFF2-40B4-BE49-F238E27FC236}">
                <a16:creationId xmlns:a16="http://schemas.microsoft.com/office/drawing/2014/main" id="{D7D2C966-9A1B-4117-9BAA-5A3457ADDDF5}"/>
              </a:ext>
            </a:extLst>
          </p:cNvPr>
          <p:cNvSpPr>
            <a:spLocks noGrp="1"/>
          </p:cNvSpPr>
          <p:nvPr>
            <p:ph type="sldNum" sz="quarter" idx="12"/>
          </p:nvPr>
        </p:nvSpPr>
        <p:spPr/>
        <p:txBody>
          <a:bodyPr/>
          <a:lstStyle/>
          <a:p>
            <a:pPr>
              <a:defRPr/>
            </a:pPr>
            <a:fld id="{D6029DA4-09B0-4A2D-AA4B-CC45A202471A}" type="slidenum">
              <a:rPr lang="en-US" altLang="en-US" smtClean="0"/>
              <a:pPr>
                <a:defRPr/>
              </a:pPr>
              <a:t>13</a:t>
            </a:fld>
            <a:endParaRPr lang="en-US" altLang="en-US" dirty="0"/>
          </a:p>
        </p:txBody>
      </p:sp>
    </p:spTree>
    <p:extLst>
      <p:ext uri="{BB962C8B-B14F-4D97-AF65-F5344CB8AC3E}">
        <p14:creationId xmlns:p14="http://schemas.microsoft.com/office/powerpoint/2010/main" val="843257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D3715-19F4-4536-B025-61F28970B304}"/>
              </a:ext>
            </a:extLst>
          </p:cNvPr>
          <p:cNvSpPr>
            <a:spLocks noGrp="1"/>
          </p:cNvSpPr>
          <p:nvPr>
            <p:ph type="title"/>
          </p:nvPr>
        </p:nvSpPr>
        <p:spPr/>
        <p:txBody>
          <a:bodyPr/>
          <a:lstStyle/>
          <a:p>
            <a:r>
              <a:rPr lang="en-US" dirty="0"/>
              <a:t>Support Services and Interventions Specified in Statute (1)</a:t>
            </a:r>
          </a:p>
        </p:txBody>
      </p:sp>
      <p:sp>
        <p:nvSpPr>
          <p:cNvPr id="3" name="Content Placeholder 2">
            <a:extLst>
              <a:ext uri="{FF2B5EF4-FFF2-40B4-BE49-F238E27FC236}">
                <a16:creationId xmlns:a16="http://schemas.microsoft.com/office/drawing/2014/main" id="{7D65080E-4243-4BD4-B6CE-08F0B4EB9009}"/>
              </a:ext>
            </a:extLst>
          </p:cNvPr>
          <p:cNvSpPr>
            <a:spLocks noGrp="1"/>
          </p:cNvSpPr>
          <p:nvPr>
            <p:ph idx="1"/>
          </p:nvPr>
        </p:nvSpPr>
        <p:spPr/>
        <p:txBody>
          <a:bodyPr/>
          <a:lstStyle/>
          <a:p>
            <a:pPr marL="0" indent="0">
              <a:buNone/>
            </a:pPr>
            <a:r>
              <a:rPr lang="en-US" dirty="0">
                <a:solidFill>
                  <a:srgbClr val="000000"/>
                </a:solidFill>
              </a:rPr>
              <a:t>AB 2815 further amended </a:t>
            </a:r>
            <a:r>
              <a:rPr lang="en-US" i="1" dirty="0">
                <a:solidFill>
                  <a:srgbClr val="000000"/>
                </a:solidFill>
              </a:rPr>
              <a:t>EC</a:t>
            </a:r>
            <a:r>
              <a:rPr lang="en-US" dirty="0">
                <a:solidFill>
                  <a:srgbClr val="000000"/>
                </a:solidFill>
              </a:rPr>
              <a:t> Section 48240 by adding 48240(c) which specifies the potential tools—specific support services and interventions, that supervisors of attendance may use, including, but are not limited to, any or all of the following:</a:t>
            </a:r>
          </a:p>
        </p:txBody>
      </p:sp>
      <p:sp>
        <p:nvSpPr>
          <p:cNvPr id="4" name="Slide Number Placeholder 3">
            <a:extLst>
              <a:ext uri="{FF2B5EF4-FFF2-40B4-BE49-F238E27FC236}">
                <a16:creationId xmlns:a16="http://schemas.microsoft.com/office/drawing/2014/main" id="{9A92CDF0-29ED-4ED1-83EF-89553229A822}"/>
              </a:ext>
            </a:extLst>
          </p:cNvPr>
          <p:cNvSpPr>
            <a:spLocks noGrp="1"/>
          </p:cNvSpPr>
          <p:nvPr>
            <p:ph type="sldNum" sz="quarter" idx="12"/>
          </p:nvPr>
        </p:nvSpPr>
        <p:spPr/>
        <p:txBody>
          <a:bodyPr/>
          <a:lstStyle/>
          <a:p>
            <a:pPr>
              <a:defRPr/>
            </a:pPr>
            <a:fld id="{D6029DA4-09B0-4A2D-AA4B-CC45A202471A}" type="slidenum">
              <a:rPr lang="en-US" altLang="en-US" smtClean="0"/>
              <a:pPr>
                <a:defRPr/>
              </a:pPr>
              <a:t>14</a:t>
            </a:fld>
            <a:endParaRPr lang="en-US" altLang="en-US" dirty="0"/>
          </a:p>
        </p:txBody>
      </p:sp>
    </p:spTree>
    <p:extLst>
      <p:ext uri="{BB962C8B-B14F-4D97-AF65-F5344CB8AC3E}">
        <p14:creationId xmlns:p14="http://schemas.microsoft.com/office/powerpoint/2010/main" val="4258085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D3715-19F4-4536-B025-61F28970B304}"/>
              </a:ext>
            </a:extLst>
          </p:cNvPr>
          <p:cNvSpPr>
            <a:spLocks noGrp="1"/>
          </p:cNvSpPr>
          <p:nvPr>
            <p:ph type="title"/>
          </p:nvPr>
        </p:nvSpPr>
        <p:spPr/>
        <p:txBody>
          <a:bodyPr/>
          <a:lstStyle/>
          <a:p>
            <a:r>
              <a:rPr lang="en-US" dirty="0"/>
              <a:t>Support Services and Interventions Specified in Statute (2)</a:t>
            </a:r>
          </a:p>
        </p:txBody>
      </p:sp>
      <p:sp>
        <p:nvSpPr>
          <p:cNvPr id="3" name="Content Placeholder 2">
            <a:extLst>
              <a:ext uri="{FF2B5EF4-FFF2-40B4-BE49-F238E27FC236}">
                <a16:creationId xmlns:a16="http://schemas.microsoft.com/office/drawing/2014/main" id="{7D65080E-4243-4BD4-B6CE-08F0B4EB9009}"/>
              </a:ext>
            </a:extLst>
          </p:cNvPr>
          <p:cNvSpPr>
            <a:spLocks noGrp="1"/>
          </p:cNvSpPr>
          <p:nvPr>
            <p:ph idx="1"/>
          </p:nvPr>
        </p:nvSpPr>
        <p:spPr/>
        <p:txBody>
          <a:bodyPr/>
          <a:lstStyle/>
          <a:p>
            <a:pPr marL="0" indent="0">
              <a:spcAft>
                <a:spcPts val="600"/>
              </a:spcAft>
              <a:buNone/>
            </a:pPr>
            <a:r>
              <a:rPr lang="en-US" sz="2800" i="1" dirty="0">
                <a:solidFill>
                  <a:schemeClr val="tx2"/>
                </a:solidFill>
              </a:rPr>
              <a:t>“(1) A conference between school personnel, the pupil’s parent or guardian, and the pupil.</a:t>
            </a:r>
          </a:p>
          <a:p>
            <a:pPr marL="0" indent="0">
              <a:spcAft>
                <a:spcPts val="600"/>
              </a:spcAft>
              <a:buNone/>
            </a:pPr>
            <a:r>
              <a:rPr lang="en-US" sz="2800" i="1" dirty="0">
                <a:solidFill>
                  <a:schemeClr val="tx2"/>
                </a:solidFill>
              </a:rPr>
              <a:t>(2) Promoting co-curricular and extracurricular activities that increase pupil connectedness to school, such as tutoring, mentoring, the arts, service learning, or athletics.</a:t>
            </a:r>
          </a:p>
          <a:p>
            <a:pPr marL="0" indent="0">
              <a:spcAft>
                <a:spcPts val="600"/>
              </a:spcAft>
              <a:buNone/>
            </a:pPr>
            <a:r>
              <a:rPr lang="en-US" sz="2800" i="1" dirty="0">
                <a:solidFill>
                  <a:schemeClr val="tx2"/>
                </a:solidFill>
              </a:rPr>
              <a:t>(3) Recognizing pupils who achieve excellent attendance or demonstrate significant improvement in attendance.</a:t>
            </a:r>
          </a:p>
          <a:p>
            <a:pPr marL="0" indent="0">
              <a:buNone/>
            </a:pPr>
            <a:endParaRPr lang="en-US" sz="2800" dirty="0"/>
          </a:p>
        </p:txBody>
      </p:sp>
      <p:sp>
        <p:nvSpPr>
          <p:cNvPr id="4" name="Slide Number Placeholder 3">
            <a:extLst>
              <a:ext uri="{FF2B5EF4-FFF2-40B4-BE49-F238E27FC236}">
                <a16:creationId xmlns:a16="http://schemas.microsoft.com/office/drawing/2014/main" id="{F276BA51-A979-41AE-BB2A-32956F1B8A65}"/>
              </a:ext>
            </a:extLst>
          </p:cNvPr>
          <p:cNvSpPr>
            <a:spLocks noGrp="1"/>
          </p:cNvSpPr>
          <p:nvPr>
            <p:ph type="sldNum" sz="quarter" idx="12"/>
          </p:nvPr>
        </p:nvSpPr>
        <p:spPr/>
        <p:txBody>
          <a:bodyPr/>
          <a:lstStyle/>
          <a:p>
            <a:pPr>
              <a:defRPr/>
            </a:pPr>
            <a:fld id="{D6029DA4-09B0-4A2D-AA4B-CC45A202471A}" type="slidenum">
              <a:rPr lang="en-US" altLang="en-US" smtClean="0"/>
              <a:pPr>
                <a:defRPr/>
              </a:pPr>
              <a:t>15</a:t>
            </a:fld>
            <a:endParaRPr lang="en-US" altLang="en-US" dirty="0"/>
          </a:p>
        </p:txBody>
      </p:sp>
    </p:spTree>
    <p:extLst>
      <p:ext uri="{BB962C8B-B14F-4D97-AF65-F5344CB8AC3E}">
        <p14:creationId xmlns:p14="http://schemas.microsoft.com/office/powerpoint/2010/main" val="3379375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D3715-19F4-4536-B025-61F28970B304}"/>
              </a:ext>
            </a:extLst>
          </p:cNvPr>
          <p:cNvSpPr>
            <a:spLocks noGrp="1"/>
          </p:cNvSpPr>
          <p:nvPr>
            <p:ph type="title"/>
          </p:nvPr>
        </p:nvSpPr>
        <p:spPr/>
        <p:txBody>
          <a:bodyPr/>
          <a:lstStyle/>
          <a:p>
            <a:r>
              <a:rPr lang="en-US" dirty="0"/>
              <a:t>Support Services and Interventions Specified in Statute (3)</a:t>
            </a:r>
          </a:p>
        </p:txBody>
      </p:sp>
      <p:sp>
        <p:nvSpPr>
          <p:cNvPr id="3" name="Content Placeholder 2">
            <a:extLst>
              <a:ext uri="{FF2B5EF4-FFF2-40B4-BE49-F238E27FC236}">
                <a16:creationId xmlns:a16="http://schemas.microsoft.com/office/drawing/2014/main" id="{7D65080E-4243-4BD4-B6CE-08F0B4EB9009}"/>
              </a:ext>
            </a:extLst>
          </p:cNvPr>
          <p:cNvSpPr>
            <a:spLocks noGrp="1"/>
          </p:cNvSpPr>
          <p:nvPr>
            <p:ph idx="1"/>
          </p:nvPr>
        </p:nvSpPr>
        <p:spPr>
          <a:xfrm>
            <a:off x="2540000" y="1881809"/>
            <a:ext cx="9144000" cy="4557091"/>
          </a:xfrm>
        </p:spPr>
        <p:txBody>
          <a:bodyPr/>
          <a:lstStyle/>
          <a:p>
            <a:pPr marL="0" indent="0">
              <a:spcAft>
                <a:spcPts val="600"/>
              </a:spcAft>
              <a:buNone/>
            </a:pPr>
            <a:r>
              <a:rPr lang="en-US" sz="2400" i="1" dirty="0">
                <a:solidFill>
                  <a:schemeClr val="tx2"/>
                </a:solidFill>
              </a:rPr>
              <a:t>(4) Referral to a school nurse, school counselor, school psychologist, school social worker, or other pupil support personnel for case management and counseling.</a:t>
            </a:r>
          </a:p>
          <a:p>
            <a:pPr marL="0" indent="0">
              <a:spcAft>
                <a:spcPts val="600"/>
              </a:spcAft>
              <a:buNone/>
            </a:pPr>
            <a:r>
              <a:rPr lang="en-US" sz="2400" i="1" dirty="0">
                <a:solidFill>
                  <a:schemeClr val="tx2"/>
                </a:solidFill>
              </a:rPr>
              <a:t>(5) Collaboration with child welfare services, law enforcement, courts, public health care agencies, or government agencies, or medical, mental health, and oral health providers to receive necessary services.</a:t>
            </a:r>
          </a:p>
          <a:p>
            <a:pPr marL="0" indent="0">
              <a:spcAft>
                <a:spcPts val="600"/>
              </a:spcAft>
              <a:buNone/>
            </a:pPr>
            <a:r>
              <a:rPr lang="en-US" sz="2400" i="1" dirty="0">
                <a:solidFill>
                  <a:schemeClr val="tx2"/>
                </a:solidFill>
              </a:rPr>
              <a:t>(6) Collaborating with school study teams, guidance teams, school attendance review teams, or other intervention-related teams to assess the attendance or behavior problem in partnership with the pupil and his or her parents, guardians, or caregivers.</a:t>
            </a:r>
          </a:p>
          <a:p>
            <a:pPr marL="0" indent="0">
              <a:buNone/>
            </a:pPr>
            <a:endParaRPr lang="en-US" sz="2400" dirty="0"/>
          </a:p>
        </p:txBody>
      </p:sp>
      <p:sp>
        <p:nvSpPr>
          <p:cNvPr id="4" name="Slide Number Placeholder 3">
            <a:extLst>
              <a:ext uri="{FF2B5EF4-FFF2-40B4-BE49-F238E27FC236}">
                <a16:creationId xmlns:a16="http://schemas.microsoft.com/office/drawing/2014/main" id="{ED9FE52D-9FF8-497D-BC57-547385A12761}"/>
              </a:ext>
            </a:extLst>
          </p:cNvPr>
          <p:cNvSpPr>
            <a:spLocks noGrp="1"/>
          </p:cNvSpPr>
          <p:nvPr>
            <p:ph type="sldNum" sz="quarter" idx="12"/>
          </p:nvPr>
        </p:nvSpPr>
        <p:spPr/>
        <p:txBody>
          <a:bodyPr/>
          <a:lstStyle/>
          <a:p>
            <a:pPr>
              <a:defRPr/>
            </a:pPr>
            <a:fld id="{D6029DA4-09B0-4A2D-AA4B-CC45A202471A}" type="slidenum">
              <a:rPr lang="en-US" altLang="en-US" smtClean="0"/>
              <a:pPr>
                <a:defRPr/>
              </a:pPr>
              <a:t>16</a:t>
            </a:fld>
            <a:endParaRPr lang="en-US" altLang="en-US" dirty="0"/>
          </a:p>
        </p:txBody>
      </p:sp>
    </p:spTree>
    <p:extLst>
      <p:ext uri="{BB962C8B-B14F-4D97-AF65-F5344CB8AC3E}">
        <p14:creationId xmlns:p14="http://schemas.microsoft.com/office/powerpoint/2010/main" val="2798682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D3715-19F4-4536-B025-61F28970B304}"/>
              </a:ext>
            </a:extLst>
          </p:cNvPr>
          <p:cNvSpPr>
            <a:spLocks noGrp="1"/>
          </p:cNvSpPr>
          <p:nvPr>
            <p:ph type="title"/>
          </p:nvPr>
        </p:nvSpPr>
        <p:spPr/>
        <p:txBody>
          <a:bodyPr/>
          <a:lstStyle/>
          <a:p>
            <a:r>
              <a:rPr lang="en-US" dirty="0"/>
              <a:t>Support Services and Interventions Specified in Statute (4)</a:t>
            </a:r>
          </a:p>
        </p:txBody>
      </p:sp>
      <p:sp>
        <p:nvSpPr>
          <p:cNvPr id="3" name="Content Placeholder 2">
            <a:extLst>
              <a:ext uri="{FF2B5EF4-FFF2-40B4-BE49-F238E27FC236}">
                <a16:creationId xmlns:a16="http://schemas.microsoft.com/office/drawing/2014/main" id="{7D65080E-4243-4BD4-B6CE-08F0B4EB9009}"/>
              </a:ext>
            </a:extLst>
          </p:cNvPr>
          <p:cNvSpPr>
            <a:spLocks noGrp="1"/>
          </p:cNvSpPr>
          <p:nvPr>
            <p:ph idx="1"/>
          </p:nvPr>
        </p:nvSpPr>
        <p:spPr>
          <a:xfrm>
            <a:off x="2540000" y="1881809"/>
            <a:ext cx="9144000" cy="4557091"/>
          </a:xfrm>
        </p:spPr>
        <p:txBody>
          <a:bodyPr/>
          <a:lstStyle/>
          <a:p>
            <a:pPr marL="0" indent="0">
              <a:spcAft>
                <a:spcPts val="600"/>
              </a:spcAft>
              <a:buNone/>
            </a:pPr>
            <a:r>
              <a:rPr lang="en-US" sz="2400" i="1" dirty="0">
                <a:solidFill>
                  <a:srgbClr val="000000"/>
                </a:solidFill>
              </a:rPr>
              <a:t>(7) In schools with significantly higher rates of chronic absenteeism, identify barriers to attendance that may require schoolwide strategies rather than case management.</a:t>
            </a:r>
            <a:endParaRPr lang="en-US" sz="2400" i="1" dirty="0">
              <a:solidFill>
                <a:schemeClr val="tx2"/>
              </a:solidFill>
            </a:endParaRPr>
          </a:p>
          <a:p>
            <a:pPr marL="0" indent="0">
              <a:spcAft>
                <a:spcPts val="600"/>
              </a:spcAft>
              <a:buNone/>
            </a:pPr>
            <a:r>
              <a:rPr lang="en-US" sz="2400" i="1" dirty="0">
                <a:solidFill>
                  <a:schemeClr val="tx2"/>
                </a:solidFill>
              </a:rPr>
              <a:t>(8) Referral for a comprehensive psychosocial or psychoeducational assessment, including for purposes of creating an individualized educational education program for an individual with exceptional needs, as that term is defined in Section 56026, or plan adopted for a qualified handicapped person, as that term is defined in regulations promulgated by the United States Department of Education pursuant to Section 504 of the federal Rehabilitation Act of 1073 (29 U.S.C. Sec. 794).</a:t>
            </a:r>
          </a:p>
          <a:p>
            <a:pPr marL="0" indent="0">
              <a:buNone/>
            </a:pPr>
            <a:endParaRPr lang="en-US" sz="2400" dirty="0"/>
          </a:p>
        </p:txBody>
      </p:sp>
      <p:sp>
        <p:nvSpPr>
          <p:cNvPr id="4" name="Slide Number Placeholder 3">
            <a:extLst>
              <a:ext uri="{FF2B5EF4-FFF2-40B4-BE49-F238E27FC236}">
                <a16:creationId xmlns:a16="http://schemas.microsoft.com/office/drawing/2014/main" id="{0B0731B9-2DC1-4F1B-BCFC-C5CEC40AF7C9}"/>
              </a:ext>
            </a:extLst>
          </p:cNvPr>
          <p:cNvSpPr>
            <a:spLocks noGrp="1"/>
          </p:cNvSpPr>
          <p:nvPr>
            <p:ph type="sldNum" sz="quarter" idx="12"/>
          </p:nvPr>
        </p:nvSpPr>
        <p:spPr/>
        <p:txBody>
          <a:bodyPr/>
          <a:lstStyle/>
          <a:p>
            <a:pPr>
              <a:defRPr/>
            </a:pPr>
            <a:fld id="{D6029DA4-09B0-4A2D-AA4B-CC45A202471A}" type="slidenum">
              <a:rPr lang="en-US" altLang="en-US" smtClean="0"/>
              <a:pPr>
                <a:defRPr/>
              </a:pPr>
              <a:t>17</a:t>
            </a:fld>
            <a:endParaRPr lang="en-US" altLang="en-US" dirty="0"/>
          </a:p>
        </p:txBody>
      </p:sp>
    </p:spTree>
    <p:extLst>
      <p:ext uri="{BB962C8B-B14F-4D97-AF65-F5344CB8AC3E}">
        <p14:creationId xmlns:p14="http://schemas.microsoft.com/office/powerpoint/2010/main" val="3157732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D3715-19F4-4536-B025-61F28970B304}"/>
              </a:ext>
            </a:extLst>
          </p:cNvPr>
          <p:cNvSpPr>
            <a:spLocks noGrp="1"/>
          </p:cNvSpPr>
          <p:nvPr>
            <p:ph type="title"/>
          </p:nvPr>
        </p:nvSpPr>
        <p:spPr/>
        <p:txBody>
          <a:bodyPr/>
          <a:lstStyle/>
          <a:p>
            <a:r>
              <a:rPr lang="en-US" dirty="0"/>
              <a:t>Support Services and Interventions Specified in Statute (5)</a:t>
            </a:r>
          </a:p>
        </p:txBody>
      </p:sp>
      <p:sp>
        <p:nvSpPr>
          <p:cNvPr id="3" name="Content Placeholder 2">
            <a:extLst>
              <a:ext uri="{FF2B5EF4-FFF2-40B4-BE49-F238E27FC236}">
                <a16:creationId xmlns:a16="http://schemas.microsoft.com/office/drawing/2014/main" id="{7D65080E-4243-4BD4-B6CE-08F0B4EB9009}"/>
              </a:ext>
            </a:extLst>
          </p:cNvPr>
          <p:cNvSpPr>
            <a:spLocks noGrp="1"/>
          </p:cNvSpPr>
          <p:nvPr>
            <p:ph idx="1"/>
          </p:nvPr>
        </p:nvSpPr>
        <p:spPr>
          <a:xfrm>
            <a:off x="2540000" y="1881809"/>
            <a:ext cx="9144000" cy="4557091"/>
          </a:xfrm>
        </p:spPr>
        <p:txBody>
          <a:bodyPr/>
          <a:lstStyle/>
          <a:p>
            <a:pPr marL="0" indent="0">
              <a:spcAft>
                <a:spcPts val="600"/>
              </a:spcAft>
              <a:buNone/>
            </a:pPr>
            <a:r>
              <a:rPr lang="en-US" sz="2400" i="1" dirty="0">
                <a:solidFill>
                  <a:srgbClr val="000000"/>
                </a:solidFill>
              </a:rPr>
              <a:t>(9) Referral to a school attendance review board established by the county or by a school district pursuant to Section 48321 or to the probation department pursuant to Section 48263.</a:t>
            </a:r>
            <a:endParaRPr lang="en-US" sz="2400" i="1" dirty="0"/>
          </a:p>
          <a:p>
            <a:pPr marL="0" indent="0">
              <a:spcAft>
                <a:spcPts val="1800"/>
              </a:spcAft>
              <a:buNone/>
            </a:pPr>
            <a:r>
              <a:rPr lang="en-US" sz="2400" i="1" dirty="0">
                <a:solidFill>
                  <a:srgbClr val="000000"/>
                </a:solidFill>
              </a:rPr>
              <a:t>(10) Referral to a truancy mediation program operated by the county’s district attorney or probation officer pursuant to Section 48260.6.”</a:t>
            </a:r>
            <a:endParaRPr lang="en-US" sz="2400" i="1" dirty="0"/>
          </a:p>
          <a:p>
            <a:pPr marL="0" indent="0">
              <a:buNone/>
            </a:pPr>
            <a:r>
              <a:rPr lang="en-US" sz="2400" dirty="0"/>
              <a:t>Interventions may be modified for the instructional modes offered in each LEA's Learning Continuity and Attendance Plan. Written procedures may further define the roles and interventions used by each LEA’s supervisor of attendance.</a:t>
            </a:r>
          </a:p>
          <a:p>
            <a:pPr marL="0" indent="0">
              <a:buNone/>
            </a:pPr>
            <a:endParaRPr lang="en-US" sz="2400" dirty="0"/>
          </a:p>
        </p:txBody>
      </p:sp>
      <p:sp>
        <p:nvSpPr>
          <p:cNvPr id="4" name="Slide Number Placeholder 3">
            <a:extLst>
              <a:ext uri="{FF2B5EF4-FFF2-40B4-BE49-F238E27FC236}">
                <a16:creationId xmlns:a16="http://schemas.microsoft.com/office/drawing/2014/main" id="{90F28C90-A2EC-4C6E-8BEF-E21E0EA9FE79}"/>
              </a:ext>
            </a:extLst>
          </p:cNvPr>
          <p:cNvSpPr>
            <a:spLocks noGrp="1"/>
          </p:cNvSpPr>
          <p:nvPr>
            <p:ph type="sldNum" sz="quarter" idx="12"/>
          </p:nvPr>
        </p:nvSpPr>
        <p:spPr/>
        <p:txBody>
          <a:bodyPr/>
          <a:lstStyle/>
          <a:p>
            <a:pPr>
              <a:defRPr/>
            </a:pPr>
            <a:fld id="{D6029DA4-09B0-4A2D-AA4B-CC45A202471A}" type="slidenum">
              <a:rPr lang="en-US" altLang="en-US" smtClean="0"/>
              <a:pPr>
                <a:defRPr/>
              </a:pPr>
              <a:t>18</a:t>
            </a:fld>
            <a:endParaRPr lang="en-US" altLang="en-US" dirty="0"/>
          </a:p>
        </p:txBody>
      </p:sp>
    </p:spTree>
    <p:extLst>
      <p:ext uri="{BB962C8B-B14F-4D97-AF65-F5344CB8AC3E}">
        <p14:creationId xmlns:p14="http://schemas.microsoft.com/office/powerpoint/2010/main" val="3362424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6394E-24BA-41DE-9076-CF06E2686294}"/>
              </a:ext>
            </a:extLst>
          </p:cNvPr>
          <p:cNvSpPr>
            <a:spLocks noGrp="1"/>
          </p:cNvSpPr>
          <p:nvPr>
            <p:ph type="title"/>
          </p:nvPr>
        </p:nvSpPr>
        <p:spPr/>
        <p:txBody>
          <a:bodyPr/>
          <a:lstStyle/>
          <a:p>
            <a:r>
              <a:rPr lang="en-US" dirty="0"/>
              <a:t>To Do List for the </a:t>
            </a:r>
            <a:br>
              <a:rPr lang="en-US" dirty="0"/>
            </a:br>
            <a:r>
              <a:rPr lang="en-US" dirty="0"/>
              <a:t>Learning Continuity Plan</a:t>
            </a:r>
          </a:p>
        </p:txBody>
      </p:sp>
      <p:sp>
        <p:nvSpPr>
          <p:cNvPr id="3" name="Content Placeholder 2">
            <a:extLst>
              <a:ext uri="{FF2B5EF4-FFF2-40B4-BE49-F238E27FC236}">
                <a16:creationId xmlns:a16="http://schemas.microsoft.com/office/drawing/2014/main" id="{28C4D914-05C6-4557-A644-E7384618F246}"/>
              </a:ext>
            </a:extLst>
          </p:cNvPr>
          <p:cNvSpPr>
            <a:spLocks noGrp="1"/>
          </p:cNvSpPr>
          <p:nvPr>
            <p:ph idx="1"/>
          </p:nvPr>
        </p:nvSpPr>
        <p:spPr/>
        <p:txBody>
          <a:bodyPr/>
          <a:lstStyle/>
          <a:p>
            <a:pPr>
              <a:spcAft>
                <a:spcPts val="1200"/>
              </a:spcAft>
            </a:pPr>
            <a:r>
              <a:rPr lang="en-US" sz="2800" dirty="0"/>
              <a:t>Identify/build your team</a:t>
            </a:r>
          </a:p>
          <a:p>
            <a:pPr>
              <a:spcAft>
                <a:spcPts val="1200"/>
              </a:spcAft>
            </a:pPr>
            <a:r>
              <a:rPr lang="en-US" sz="2800" dirty="0"/>
              <a:t>Assess your data</a:t>
            </a:r>
          </a:p>
          <a:p>
            <a:pPr>
              <a:spcAft>
                <a:spcPts val="1200"/>
              </a:spcAft>
            </a:pPr>
            <a:r>
              <a:rPr lang="en-US" sz="2800" dirty="0"/>
              <a:t>Review/update policies and procedures</a:t>
            </a:r>
          </a:p>
          <a:p>
            <a:pPr>
              <a:spcAft>
                <a:spcPts val="1200"/>
              </a:spcAft>
            </a:pPr>
            <a:r>
              <a:rPr lang="en-US" sz="2800" dirty="0"/>
              <a:t>Implement Three-Tier System</a:t>
            </a:r>
          </a:p>
          <a:p>
            <a:pPr lvl="1">
              <a:spcAft>
                <a:spcPts val="0"/>
              </a:spcAft>
            </a:pPr>
            <a:r>
              <a:rPr lang="en-US" sz="2400" dirty="0"/>
              <a:t>Tier 1: Prevention</a:t>
            </a:r>
          </a:p>
          <a:p>
            <a:pPr lvl="1">
              <a:spcAft>
                <a:spcPts val="0"/>
              </a:spcAft>
              <a:buFont typeface="Courier New" panose="02070309020205020404" pitchFamily="49" charset="0"/>
              <a:buChar char="–"/>
            </a:pPr>
            <a:r>
              <a:rPr lang="en-US" sz="2400" dirty="0"/>
              <a:t>Tier 2: Early Intervention</a:t>
            </a:r>
          </a:p>
          <a:p>
            <a:pPr lvl="1">
              <a:spcAft>
                <a:spcPts val="0"/>
              </a:spcAft>
              <a:buFont typeface="Courier New" panose="02070309020205020404" pitchFamily="49" charset="0"/>
              <a:buChar char="–"/>
            </a:pPr>
            <a:r>
              <a:rPr lang="en-US" sz="2400" dirty="0"/>
              <a:t>Tier 3: Intensive Intervention</a:t>
            </a:r>
          </a:p>
        </p:txBody>
      </p:sp>
      <p:sp>
        <p:nvSpPr>
          <p:cNvPr id="4" name="Slide Number Placeholder 3">
            <a:extLst>
              <a:ext uri="{FF2B5EF4-FFF2-40B4-BE49-F238E27FC236}">
                <a16:creationId xmlns:a16="http://schemas.microsoft.com/office/drawing/2014/main" id="{FE1E4B27-60E4-4216-92E7-0792F201C322}"/>
              </a:ext>
            </a:extLst>
          </p:cNvPr>
          <p:cNvSpPr>
            <a:spLocks noGrp="1"/>
          </p:cNvSpPr>
          <p:nvPr>
            <p:ph type="sldNum" sz="quarter" idx="12"/>
          </p:nvPr>
        </p:nvSpPr>
        <p:spPr/>
        <p:txBody>
          <a:bodyPr/>
          <a:lstStyle/>
          <a:p>
            <a:pPr>
              <a:defRPr/>
            </a:pPr>
            <a:fld id="{D6029DA4-09B0-4A2D-AA4B-CC45A202471A}" type="slidenum">
              <a:rPr lang="en-US" altLang="en-US" smtClean="0"/>
              <a:pPr>
                <a:defRPr/>
              </a:pPr>
              <a:t>19</a:t>
            </a:fld>
            <a:endParaRPr lang="en-US" altLang="en-US" dirty="0"/>
          </a:p>
        </p:txBody>
      </p:sp>
    </p:spTree>
    <p:extLst>
      <p:ext uri="{BB962C8B-B14F-4D97-AF65-F5344CB8AC3E}">
        <p14:creationId xmlns:p14="http://schemas.microsoft.com/office/powerpoint/2010/main" val="1979462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8D935B5-7331-4874-B492-9AA5132E6B83}"/>
              </a:ext>
            </a:extLst>
          </p:cNvPr>
          <p:cNvSpPr>
            <a:spLocks noGrp="1"/>
          </p:cNvSpPr>
          <p:nvPr>
            <p:ph type="ctrTitle"/>
          </p:nvPr>
        </p:nvSpPr>
        <p:spPr/>
        <p:txBody>
          <a:bodyPr/>
          <a:lstStyle/>
          <a:p>
            <a:r>
              <a:rPr lang="en-US" b="1" dirty="0"/>
              <a:t>Agenda</a:t>
            </a:r>
          </a:p>
        </p:txBody>
      </p:sp>
      <p:sp>
        <p:nvSpPr>
          <p:cNvPr id="6" name="Content Placeholder 5">
            <a:extLst>
              <a:ext uri="{FF2B5EF4-FFF2-40B4-BE49-F238E27FC236}">
                <a16:creationId xmlns:a16="http://schemas.microsoft.com/office/drawing/2014/main" id="{CA4132C4-2A6B-413F-9956-19FD4C56D28F}"/>
              </a:ext>
            </a:extLst>
          </p:cNvPr>
          <p:cNvSpPr>
            <a:spLocks noGrp="1"/>
          </p:cNvSpPr>
          <p:nvPr>
            <p:ph type="subTitle" idx="1"/>
          </p:nvPr>
        </p:nvSpPr>
        <p:spPr>
          <a:xfrm>
            <a:off x="2508251" y="3451370"/>
            <a:ext cx="9144000" cy="1655762"/>
          </a:xfrm>
        </p:spPr>
        <p:txBody>
          <a:bodyPr/>
          <a:lstStyle/>
          <a:p>
            <a:pPr>
              <a:spcAft>
                <a:spcPts val="1200"/>
              </a:spcAft>
            </a:pPr>
            <a:r>
              <a:rPr lang="en-US" sz="4000" dirty="0"/>
              <a:t>Six Questions for Supervising Attendance During Distance Learning</a:t>
            </a:r>
          </a:p>
        </p:txBody>
      </p:sp>
      <p:sp>
        <p:nvSpPr>
          <p:cNvPr id="2" name="Slide Number Placeholder 1"/>
          <p:cNvSpPr>
            <a:spLocks noGrp="1"/>
          </p:cNvSpPr>
          <p:nvPr>
            <p:ph type="sldNum" sz="quarter" idx="12"/>
          </p:nvPr>
        </p:nvSpPr>
        <p:spPr/>
        <p:txBody>
          <a:bodyPr/>
          <a:lstStyle/>
          <a:p>
            <a:pPr>
              <a:defRPr/>
            </a:pPr>
            <a:fld id="{3F07EB6D-4BC5-4CF1-A063-34594D1A6A81}" type="slidenum">
              <a:rPr lang="en-US" altLang="en-US" smtClean="0"/>
              <a:pPr>
                <a:defRPr/>
              </a:pPr>
              <a:t>2</a:t>
            </a:fld>
            <a:endParaRPr lang="en-US" altLang="en-US" dirty="0"/>
          </a:p>
        </p:txBody>
      </p:sp>
    </p:spTree>
    <p:extLst>
      <p:ext uri="{BB962C8B-B14F-4D97-AF65-F5344CB8AC3E}">
        <p14:creationId xmlns:p14="http://schemas.microsoft.com/office/powerpoint/2010/main" val="125642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2D3E-E20C-4552-A6EC-90ECA30C673D}"/>
              </a:ext>
            </a:extLst>
          </p:cNvPr>
          <p:cNvSpPr>
            <a:spLocks noGrp="1"/>
          </p:cNvSpPr>
          <p:nvPr>
            <p:ph type="title"/>
          </p:nvPr>
        </p:nvSpPr>
        <p:spPr>
          <a:xfrm>
            <a:off x="2763651" y="2504754"/>
            <a:ext cx="9144000" cy="1143000"/>
          </a:xfrm>
        </p:spPr>
        <p:txBody>
          <a:bodyPr/>
          <a:lstStyle/>
          <a:p>
            <a:r>
              <a:rPr lang="en-US" sz="5400" dirty="0"/>
              <a:t>Identify/Build Your Team</a:t>
            </a:r>
          </a:p>
        </p:txBody>
      </p:sp>
      <p:sp>
        <p:nvSpPr>
          <p:cNvPr id="3" name="Slide Number Placeholder 2">
            <a:extLst>
              <a:ext uri="{FF2B5EF4-FFF2-40B4-BE49-F238E27FC236}">
                <a16:creationId xmlns:a16="http://schemas.microsoft.com/office/drawing/2014/main" id="{44C71C7A-A056-42F0-BE6C-F7B4B98BFCDC}"/>
              </a:ext>
            </a:extLst>
          </p:cNvPr>
          <p:cNvSpPr>
            <a:spLocks noGrp="1"/>
          </p:cNvSpPr>
          <p:nvPr>
            <p:ph type="sldNum" sz="quarter" idx="12"/>
          </p:nvPr>
        </p:nvSpPr>
        <p:spPr/>
        <p:txBody>
          <a:bodyPr/>
          <a:lstStyle/>
          <a:p>
            <a:pPr>
              <a:defRPr/>
            </a:pPr>
            <a:fld id="{3FDE3ABF-8AC6-4BCD-B555-3DAB003AA8A5}" type="slidenum">
              <a:rPr lang="en-US" altLang="en-US" smtClean="0"/>
              <a:pPr>
                <a:defRPr/>
              </a:pPr>
              <a:t>20</a:t>
            </a:fld>
            <a:endParaRPr lang="en-US" altLang="en-US" dirty="0"/>
          </a:p>
        </p:txBody>
      </p:sp>
    </p:spTree>
    <p:extLst>
      <p:ext uri="{BB962C8B-B14F-4D97-AF65-F5344CB8AC3E}">
        <p14:creationId xmlns:p14="http://schemas.microsoft.com/office/powerpoint/2010/main" val="1571915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BC794-41B8-4B7D-87DE-0E5EC71E2DE7}"/>
              </a:ext>
            </a:extLst>
          </p:cNvPr>
          <p:cNvSpPr>
            <a:spLocks noGrp="1"/>
          </p:cNvSpPr>
          <p:nvPr>
            <p:ph type="title"/>
          </p:nvPr>
        </p:nvSpPr>
        <p:spPr/>
        <p:txBody>
          <a:bodyPr/>
          <a:lstStyle/>
          <a:p>
            <a:r>
              <a:rPr lang="en-US" dirty="0"/>
              <a:t>Identify/Build Your Team (1)</a:t>
            </a:r>
          </a:p>
        </p:txBody>
      </p:sp>
      <p:sp>
        <p:nvSpPr>
          <p:cNvPr id="3" name="Content Placeholder 2">
            <a:extLst>
              <a:ext uri="{FF2B5EF4-FFF2-40B4-BE49-F238E27FC236}">
                <a16:creationId xmlns:a16="http://schemas.microsoft.com/office/drawing/2014/main" id="{9DAF3007-CBF1-4F56-BC7A-5387DF6630C0}"/>
              </a:ext>
            </a:extLst>
          </p:cNvPr>
          <p:cNvSpPr>
            <a:spLocks noGrp="1"/>
          </p:cNvSpPr>
          <p:nvPr>
            <p:ph idx="1"/>
          </p:nvPr>
        </p:nvSpPr>
        <p:spPr>
          <a:xfrm>
            <a:off x="2540000" y="1562100"/>
            <a:ext cx="9144000" cy="4876799"/>
          </a:xfrm>
        </p:spPr>
        <p:txBody>
          <a:bodyPr/>
          <a:lstStyle/>
          <a:p>
            <a:pPr>
              <a:spcAft>
                <a:spcPts val="1000"/>
              </a:spcAft>
            </a:pPr>
            <a:r>
              <a:rPr lang="en-US" sz="2800" dirty="0"/>
              <a:t>Identify your team at school and district levels.</a:t>
            </a:r>
          </a:p>
          <a:p>
            <a:pPr>
              <a:spcAft>
                <a:spcPts val="1000"/>
              </a:spcAft>
            </a:pPr>
            <a:r>
              <a:rPr lang="en-US" sz="2800" dirty="0"/>
              <a:t>Ensure your district supervisor(s) of attendance is certified and empowered.</a:t>
            </a:r>
          </a:p>
          <a:p>
            <a:pPr>
              <a:spcAft>
                <a:spcPts val="1000"/>
              </a:spcAft>
            </a:pPr>
            <a:r>
              <a:rPr lang="en-US" sz="2800" dirty="0"/>
              <a:t>If you need to beef up or enhance your team:</a:t>
            </a:r>
          </a:p>
          <a:p>
            <a:pPr lvl="1">
              <a:spcAft>
                <a:spcPts val="1200"/>
              </a:spcAft>
            </a:pPr>
            <a:r>
              <a:rPr lang="en-US" sz="2400" dirty="0"/>
              <a:t>Recommend attendance goals for the Local Continuity and Attendance Plan, and seek funding through the planning process to add team members and resources</a:t>
            </a:r>
          </a:p>
          <a:p>
            <a:pPr lvl="1">
              <a:spcAft>
                <a:spcPts val="1000"/>
              </a:spcAft>
              <a:buFont typeface="Courier New" panose="02070309020205020404" pitchFamily="49" charset="0"/>
              <a:buChar char="–"/>
            </a:pPr>
            <a:r>
              <a:rPr lang="en-US" sz="2400" dirty="0"/>
              <a:t>Work with your county office to review and enhance the supervisor of attendance certification process, and/or develop training for supervisors of attendance</a:t>
            </a:r>
          </a:p>
          <a:p>
            <a:endParaRPr lang="en-US" dirty="0"/>
          </a:p>
        </p:txBody>
      </p:sp>
      <p:sp>
        <p:nvSpPr>
          <p:cNvPr id="4" name="Slide Number Placeholder 3">
            <a:extLst>
              <a:ext uri="{FF2B5EF4-FFF2-40B4-BE49-F238E27FC236}">
                <a16:creationId xmlns:a16="http://schemas.microsoft.com/office/drawing/2014/main" id="{AEF9081D-F55A-4904-9024-D376F3C46504}"/>
              </a:ext>
            </a:extLst>
          </p:cNvPr>
          <p:cNvSpPr>
            <a:spLocks noGrp="1"/>
          </p:cNvSpPr>
          <p:nvPr>
            <p:ph type="sldNum" sz="quarter" idx="12"/>
          </p:nvPr>
        </p:nvSpPr>
        <p:spPr/>
        <p:txBody>
          <a:bodyPr/>
          <a:lstStyle/>
          <a:p>
            <a:pPr>
              <a:defRPr/>
            </a:pPr>
            <a:fld id="{D6029DA4-09B0-4A2D-AA4B-CC45A202471A}" type="slidenum">
              <a:rPr lang="en-US" altLang="en-US" smtClean="0"/>
              <a:pPr>
                <a:defRPr/>
              </a:pPr>
              <a:t>21</a:t>
            </a:fld>
            <a:endParaRPr lang="en-US" altLang="en-US" dirty="0"/>
          </a:p>
        </p:txBody>
      </p:sp>
    </p:spTree>
    <p:extLst>
      <p:ext uri="{BB962C8B-B14F-4D97-AF65-F5344CB8AC3E}">
        <p14:creationId xmlns:p14="http://schemas.microsoft.com/office/powerpoint/2010/main" val="1956763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3B9A1-18B8-47C8-9B00-3F7CB5B029C8}"/>
              </a:ext>
            </a:extLst>
          </p:cNvPr>
          <p:cNvSpPr>
            <a:spLocks noGrp="1"/>
          </p:cNvSpPr>
          <p:nvPr>
            <p:ph type="title"/>
          </p:nvPr>
        </p:nvSpPr>
        <p:spPr>
          <a:xfrm>
            <a:off x="2608739" y="2273300"/>
            <a:ext cx="9144000" cy="1155700"/>
          </a:xfrm>
        </p:spPr>
        <p:txBody>
          <a:bodyPr/>
          <a:lstStyle/>
          <a:p>
            <a:r>
              <a:rPr lang="en-US" sz="5400" dirty="0"/>
              <a:t>Assess Your Data</a:t>
            </a:r>
          </a:p>
        </p:txBody>
      </p:sp>
    </p:spTree>
    <p:extLst>
      <p:ext uri="{BB962C8B-B14F-4D97-AF65-F5344CB8AC3E}">
        <p14:creationId xmlns:p14="http://schemas.microsoft.com/office/powerpoint/2010/main" val="1794594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1E562-6A4A-4782-BAEE-0A5F1024B9D1}"/>
              </a:ext>
            </a:extLst>
          </p:cNvPr>
          <p:cNvSpPr>
            <a:spLocks noGrp="1"/>
          </p:cNvSpPr>
          <p:nvPr>
            <p:ph type="title"/>
          </p:nvPr>
        </p:nvSpPr>
        <p:spPr/>
        <p:txBody>
          <a:bodyPr/>
          <a:lstStyle/>
          <a:p>
            <a:r>
              <a:rPr lang="en-US" dirty="0"/>
              <a:t>Assess Your Data (1)</a:t>
            </a:r>
          </a:p>
        </p:txBody>
      </p:sp>
      <p:sp>
        <p:nvSpPr>
          <p:cNvPr id="3" name="Content Placeholder 2">
            <a:extLst>
              <a:ext uri="{FF2B5EF4-FFF2-40B4-BE49-F238E27FC236}">
                <a16:creationId xmlns:a16="http://schemas.microsoft.com/office/drawing/2014/main" id="{D2C6BDD6-19FA-4ABB-9FF2-60332EBD482C}"/>
              </a:ext>
            </a:extLst>
          </p:cNvPr>
          <p:cNvSpPr>
            <a:spLocks noGrp="1"/>
          </p:cNvSpPr>
          <p:nvPr>
            <p:ph idx="1"/>
          </p:nvPr>
        </p:nvSpPr>
        <p:spPr>
          <a:xfrm>
            <a:off x="2540000" y="1695237"/>
            <a:ext cx="9144000" cy="4400764"/>
          </a:xfrm>
        </p:spPr>
        <p:txBody>
          <a:bodyPr/>
          <a:lstStyle/>
          <a:p>
            <a:pPr>
              <a:spcAft>
                <a:spcPts val="1200"/>
              </a:spcAft>
            </a:pPr>
            <a:r>
              <a:rPr lang="en-US" sz="2400" dirty="0"/>
              <a:t>Does your local student information system (SIS) have a daily attendance dashboard?</a:t>
            </a:r>
          </a:p>
          <a:p>
            <a:pPr>
              <a:spcAft>
                <a:spcPts val="1200"/>
              </a:spcAft>
            </a:pPr>
            <a:r>
              <a:rPr lang="en-US" sz="2400" dirty="0"/>
              <a:t>If you do not, how do you track whether students are or are becoming chronically absent?</a:t>
            </a:r>
          </a:p>
          <a:p>
            <a:pPr>
              <a:spcAft>
                <a:spcPts val="1200"/>
              </a:spcAft>
            </a:pPr>
            <a:r>
              <a:rPr lang="en-US" sz="2400" dirty="0"/>
              <a:t>Do you have any local tools that allow attendance supervisors or site administrators to monitor student attendance on a daily basis?</a:t>
            </a:r>
          </a:p>
          <a:p>
            <a:pPr>
              <a:spcAft>
                <a:spcPts val="1200"/>
              </a:spcAft>
            </a:pPr>
            <a:r>
              <a:rPr lang="en-US" sz="2400" dirty="0"/>
              <a:t>Remember, CALPADS was not meant to be an early warning system for chronic absenteeism; rather it helps identify schools, districts, counties, regions that may need assistance.</a:t>
            </a:r>
          </a:p>
        </p:txBody>
      </p:sp>
      <p:sp>
        <p:nvSpPr>
          <p:cNvPr id="4" name="Slide Number Placeholder 3">
            <a:extLst>
              <a:ext uri="{FF2B5EF4-FFF2-40B4-BE49-F238E27FC236}">
                <a16:creationId xmlns:a16="http://schemas.microsoft.com/office/drawing/2014/main" id="{9D40ED21-8FAB-4756-8CC4-F05A4F395989}"/>
              </a:ext>
            </a:extLst>
          </p:cNvPr>
          <p:cNvSpPr>
            <a:spLocks noGrp="1"/>
          </p:cNvSpPr>
          <p:nvPr>
            <p:ph type="sldNum" sz="quarter" idx="12"/>
          </p:nvPr>
        </p:nvSpPr>
        <p:spPr/>
        <p:txBody>
          <a:bodyPr/>
          <a:lstStyle/>
          <a:p>
            <a:pPr>
              <a:defRPr/>
            </a:pPr>
            <a:fld id="{D6029DA4-09B0-4A2D-AA4B-CC45A202471A}" type="slidenum">
              <a:rPr lang="en-US" altLang="en-US" smtClean="0"/>
              <a:pPr>
                <a:defRPr/>
              </a:pPr>
              <a:t>23</a:t>
            </a:fld>
            <a:endParaRPr lang="en-US" altLang="en-US" dirty="0"/>
          </a:p>
        </p:txBody>
      </p:sp>
    </p:spTree>
    <p:extLst>
      <p:ext uri="{BB962C8B-B14F-4D97-AF65-F5344CB8AC3E}">
        <p14:creationId xmlns:p14="http://schemas.microsoft.com/office/powerpoint/2010/main" val="2502836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BDD29-C76B-4BC2-8A8C-D5CB70EE8310}"/>
              </a:ext>
            </a:extLst>
          </p:cNvPr>
          <p:cNvSpPr>
            <a:spLocks noGrp="1"/>
          </p:cNvSpPr>
          <p:nvPr>
            <p:ph type="title"/>
          </p:nvPr>
        </p:nvSpPr>
        <p:spPr/>
        <p:txBody>
          <a:bodyPr/>
          <a:lstStyle/>
          <a:p>
            <a:r>
              <a:rPr lang="en-US" dirty="0"/>
              <a:t>Assess Your Data (2)</a:t>
            </a:r>
          </a:p>
        </p:txBody>
      </p:sp>
      <p:sp>
        <p:nvSpPr>
          <p:cNvPr id="3" name="Content Placeholder 2">
            <a:extLst>
              <a:ext uri="{FF2B5EF4-FFF2-40B4-BE49-F238E27FC236}">
                <a16:creationId xmlns:a16="http://schemas.microsoft.com/office/drawing/2014/main" id="{C51ABF76-A4A1-42BE-BA3A-7BF5B95F5C5D}"/>
              </a:ext>
            </a:extLst>
          </p:cNvPr>
          <p:cNvSpPr>
            <a:spLocks noGrp="1"/>
          </p:cNvSpPr>
          <p:nvPr>
            <p:ph idx="1"/>
          </p:nvPr>
        </p:nvSpPr>
        <p:spPr/>
        <p:txBody>
          <a:bodyPr/>
          <a:lstStyle/>
          <a:p>
            <a:pPr>
              <a:spcAft>
                <a:spcPts val="1200"/>
              </a:spcAft>
            </a:pPr>
            <a:r>
              <a:rPr lang="en-US" sz="2800" dirty="0"/>
              <a:t>Review past year’s data</a:t>
            </a:r>
          </a:p>
          <a:p>
            <a:pPr lvl="1">
              <a:spcAft>
                <a:spcPts val="1200"/>
              </a:spcAft>
            </a:pPr>
            <a:r>
              <a:rPr lang="en-US" sz="2400" dirty="0"/>
              <a:t>The chronic absenteeism and suspension data collected through CALPADS is publicly posted on the DataQuest website at </a:t>
            </a:r>
            <a:r>
              <a:rPr lang="en-US" sz="2400" dirty="0">
                <a:hlinkClick r:id="rId2" tooltip="DataQuest website"/>
              </a:rPr>
              <a:t>https://dq.cde.ca.gov/dataquest/</a:t>
            </a:r>
            <a:endParaRPr lang="en-US" sz="2400" dirty="0"/>
          </a:p>
          <a:p>
            <a:pPr lvl="1">
              <a:spcAft>
                <a:spcPts val="1200"/>
              </a:spcAft>
            </a:pPr>
            <a:r>
              <a:rPr lang="en-US" sz="2400" dirty="0"/>
              <a:t>To find the chronic absenteeism and suspension data, after choosing your level (state, county, district, school, etc.) select subject “absenteeism”</a:t>
            </a:r>
          </a:p>
          <a:p>
            <a:endParaRPr lang="en-US" sz="2400" dirty="0"/>
          </a:p>
        </p:txBody>
      </p:sp>
      <p:sp>
        <p:nvSpPr>
          <p:cNvPr id="4" name="Slide Number Placeholder 3">
            <a:extLst>
              <a:ext uri="{FF2B5EF4-FFF2-40B4-BE49-F238E27FC236}">
                <a16:creationId xmlns:a16="http://schemas.microsoft.com/office/drawing/2014/main" id="{59A0A5C4-B2AD-4E60-A522-1AD6905A5551}"/>
              </a:ext>
            </a:extLst>
          </p:cNvPr>
          <p:cNvSpPr>
            <a:spLocks noGrp="1"/>
          </p:cNvSpPr>
          <p:nvPr>
            <p:ph type="sldNum" sz="quarter" idx="12"/>
          </p:nvPr>
        </p:nvSpPr>
        <p:spPr/>
        <p:txBody>
          <a:bodyPr/>
          <a:lstStyle/>
          <a:p>
            <a:pPr>
              <a:defRPr/>
            </a:pPr>
            <a:fld id="{D6029DA4-09B0-4A2D-AA4B-CC45A202471A}" type="slidenum">
              <a:rPr lang="en-US" altLang="en-US" smtClean="0"/>
              <a:pPr>
                <a:defRPr/>
              </a:pPr>
              <a:t>24</a:t>
            </a:fld>
            <a:endParaRPr lang="en-US" altLang="en-US" dirty="0"/>
          </a:p>
        </p:txBody>
      </p:sp>
    </p:spTree>
    <p:extLst>
      <p:ext uri="{BB962C8B-B14F-4D97-AF65-F5344CB8AC3E}">
        <p14:creationId xmlns:p14="http://schemas.microsoft.com/office/powerpoint/2010/main" val="4203664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BDD29-C76B-4BC2-8A8C-D5CB70EE8310}"/>
              </a:ext>
            </a:extLst>
          </p:cNvPr>
          <p:cNvSpPr>
            <a:spLocks noGrp="1"/>
          </p:cNvSpPr>
          <p:nvPr>
            <p:ph type="title"/>
          </p:nvPr>
        </p:nvSpPr>
        <p:spPr/>
        <p:txBody>
          <a:bodyPr/>
          <a:lstStyle/>
          <a:p>
            <a:r>
              <a:rPr lang="en-US" dirty="0"/>
              <a:t>Assess Your Data (3)</a:t>
            </a:r>
          </a:p>
        </p:txBody>
      </p:sp>
      <p:sp>
        <p:nvSpPr>
          <p:cNvPr id="3" name="Content Placeholder 2">
            <a:extLst>
              <a:ext uri="{FF2B5EF4-FFF2-40B4-BE49-F238E27FC236}">
                <a16:creationId xmlns:a16="http://schemas.microsoft.com/office/drawing/2014/main" id="{C51ABF76-A4A1-42BE-BA3A-7BF5B95F5C5D}"/>
              </a:ext>
            </a:extLst>
          </p:cNvPr>
          <p:cNvSpPr>
            <a:spLocks noGrp="1"/>
          </p:cNvSpPr>
          <p:nvPr>
            <p:ph idx="1"/>
          </p:nvPr>
        </p:nvSpPr>
        <p:spPr/>
        <p:txBody>
          <a:bodyPr/>
          <a:lstStyle/>
          <a:p>
            <a:pPr lvl="1">
              <a:spcAft>
                <a:spcPts val="1200"/>
              </a:spcAft>
            </a:pPr>
            <a:r>
              <a:rPr lang="en-US" sz="2400" dirty="0"/>
              <a:t>How does your school district compare to other districts in the county? How does your school compare to other schools in the district?</a:t>
            </a:r>
          </a:p>
          <a:p>
            <a:pPr lvl="1">
              <a:spcAft>
                <a:spcPts val="1200"/>
              </a:spcAft>
            </a:pPr>
            <a:r>
              <a:rPr lang="en-US" sz="2400" dirty="0"/>
              <a:t>Can our district collaborate with other districts in messaging, working with outside agencies, on SARBs, etc.?</a:t>
            </a:r>
          </a:p>
          <a:p>
            <a:pPr lvl="1">
              <a:spcAft>
                <a:spcPts val="1200"/>
              </a:spcAft>
            </a:pPr>
            <a:r>
              <a:rPr lang="en-US" sz="2400" dirty="0"/>
              <a:t>Train teachers and other school personnel how to collect and assess the new student participation data</a:t>
            </a:r>
          </a:p>
          <a:p>
            <a:endParaRPr lang="en-US" sz="2400" dirty="0"/>
          </a:p>
        </p:txBody>
      </p:sp>
      <p:sp>
        <p:nvSpPr>
          <p:cNvPr id="4" name="Slide Number Placeholder 3">
            <a:extLst>
              <a:ext uri="{FF2B5EF4-FFF2-40B4-BE49-F238E27FC236}">
                <a16:creationId xmlns:a16="http://schemas.microsoft.com/office/drawing/2014/main" id="{99B53793-264C-4BA6-8887-3B977174C01E}"/>
              </a:ext>
            </a:extLst>
          </p:cNvPr>
          <p:cNvSpPr>
            <a:spLocks noGrp="1"/>
          </p:cNvSpPr>
          <p:nvPr>
            <p:ph type="sldNum" sz="quarter" idx="12"/>
          </p:nvPr>
        </p:nvSpPr>
        <p:spPr/>
        <p:txBody>
          <a:bodyPr/>
          <a:lstStyle/>
          <a:p>
            <a:pPr>
              <a:defRPr/>
            </a:pPr>
            <a:fld id="{D6029DA4-09B0-4A2D-AA4B-CC45A202471A}" type="slidenum">
              <a:rPr lang="en-US" altLang="en-US" smtClean="0"/>
              <a:pPr>
                <a:defRPr/>
              </a:pPr>
              <a:t>25</a:t>
            </a:fld>
            <a:endParaRPr lang="en-US" altLang="en-US" dirty="0"/>
          </a:p>
        </p:txBody>
      </p:sp>
    </p:spTree>
    <p:extLst>
      <p:ext uri="{BB962C8B-B14F-4D97-AF65-F5344CB8AC3E}">
        <p14:creationId xmlns:p14="http://schemas.microsoft.com/office/powerpoint/2010/main" val="2998176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47459-4E5B-4302-ACE5-ACA5D020FA24}"/>
              </a:ext>
            </a:extLst>
          </p:cNvPr>
          <p:cNvSpPr>
            <a:spLocks noGrp="1"/>
          </p:cNvSpPr>
          <p:nvPr>
            <p:ph type="title"/>
          </p:nvPr>
        </p:nvSpPr>
        <p:spPr/>
        <p:txBody>
          <a:bodyPr/>
          <a:lstStyle/>
          <a:p>
            <a:r>
              <a:rPr lang="en-US" dirty="0"/>
              <a:t>What Past Statewide Data Says (1)</a:t>
            </a:r>
          </a:p>
        </p:txBody>
      </p:sp>
      <p:sp>
        <p:nvSpPr>
          <p:cNvPr id="3" name="Content Placeholder 2">
            <a:extLst>
              <a:ext uri="{FF2B5EF4-FFF2-40B4-BE49-F238E27FC236}">
                <a16:creationId xmlns:a16="http://schemas.microsoft.com/office/drawing/2014/main" id="{826BD211-B3E9-4D2B-8FB7-7054285F4BE5}"/>
              </a:ext>
            </a:extLst>
          </p:cNvPr>
          <p:cNvSpPr>
            <a:spLocks noGrp="1"/>
          </p:cNvSpPr>
          <p:nvPr>
            <p:ph idx="1"/>
          </p:nvPr>
        </p:nvSpPr>
        <p:spPr>
          <a:xfrm>
            <a:off x="2540000" y="1676401"/>
            <a:ext cx="9144000" cy="4419600"/>
          </a:xfrm>
        </p:spPr>
        <p:txBody>
          <a:bodyPr/>
          <a:lstStyle/>
          <a:p>
            <a:pPr>
              <a:spcAft>
                <a:spcPts val="1200"/>
              </a:spcAft>
            </a:pPr>
            <a:r>
              <a:rPr lang="en-US" sz="2800" dirty="0"/>
              <a:t>In nearly 1 in 10 traditional public schools in California, nearly 20 percent or more of students are chronically absent.</a:t>
            </a:r>
          </a:p>
          <a:p>
            <a:pPr>
              <a:spcAft>
                <a:spcPts val="1200"/>
              </a:spcAft>
            </a:pPr>
            <a:r>
              <a:rPr lang="en-US" sz="2800" dirty="0"/>
              <a:t>In nearly 1 in 5 traditional high schools in California, nearly 20 percent (based on daily attendance, </a:t>
            </a:r>
            <a:r>
              <a:rPr lang="en-US" sz="2800" b="1" dirty="0"/>
              <a:t>not </a:t>
            </a:r>
            <a:r>
              <a:rPr lang="en-US" sz="2800" dirty="0"/>
              <a:t>period-by-period attendance) or more of students are chronically absent.</a:t>
            </a:r>
          </a:p>
          <a:p>
            <a:pPr marL="0" indent="0">
              <a:spcAft>
                <a:spcPts val="1200"/>
              </a:spcAft>
              <a:buNone/>
            </a:pPr>
            <a:endParaRPr lang="en-US" sz="2800" dirty="0"/>
          </a:p>
        </p:txBody>
      </p:sp>
      <p:sp>
        <p:nvSpPr>
          <p:cNvPr id="4" name="Slide Number Placeholder 3">
            <a:extLst>
              <a:ext uri="{FF2B5EF4-FFF2-40B4-BE49-F238E27FC236}">
                <a16:creationId xmlns:a16="http://schemas.microsoft.com/office/drawing/2014/main" id="{65C0633C-D819-4B0A-B3E6-5D7B260D9F43}"/>
              </a:ext>
            </a:extLst>
          </p:cNvPr>
          <p:cNvSpPr>
            <a:spLocks noGrp="1"/>
          </p:cNvSpPr>
          <p:nvPr>
            <p:ph type="sldNum" sz="quarter" idx="12"/>
          </p:nvPr>
        </p:nvSpPr>
        <p:spPr/>
        <p:txBody>
          <a:bodyPr/>
          <a:lstStyle/>
          <a:p>
            <a:pPr>
              <a:defRPr/>
            </a:pPr>
            <a:fld id="{D6029DA4-09B0-4A2D-AA4B-CC45A202471A}" type="slidenum">
              <a:rPr lang="en-US" altLang="en-US" smtClean="0"/>
              <a:pPr>
                <a:defRPr/>
              </a:pPr>
              <a:t>26</a:t>
            </a:fld>
            <a:endParaRPr lang="en-US" altLang="en-US" dirty="0"/>
          </a:p>
        </p:txBody>
      </p:sp>
    </p:spTree>
    <p:extLst>
      <p:ext uri="{BB962C8B-B14F-4D97-AF65-F5344CB8AC3E}">
        <p14:creationId xmlns:p14="http://schemas.microsoft.com/office/powerpoint/2010/main" val="3186804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A8EC1-C9E7-49BB-9E20-1A03ED6462F0}"/>
              </a:ext>
            </a:extLst>
          </p:cNvPr>
          <p:cNvSpPr>
            <a:spLocks noGrp="1"/>
          </p:cNvSpPr>
          <p:nvPr>
            <p:ph type="title"/>
          </p:nvPr>
        </p:nvSpPr>
        <p:spPr/>
        <p:txBody>
          <a:bodyPr/>
          <a:lstStyle/>
          <a:p>
            <a:r>
              <a:rPr lang="en-US" dirty="0"/>
              <a:t>What the Statewide Data Says (2)</a:t>
            </a:r>
          </a:p>
        </p:txBody>
      </p:sp>
      <p:sp>
        <p:nvSpPr>
          <p:cNvPr id="3" name="Content Placeholder 2">
            <a:extLst>
              <a:ext uri="{FF2B5EF4-FFF2-40B4-BE49-F238E27FC236}">
                <a16:creationId xmlns:a16="http://schemas.microsoft.com/office/drawing/2014/main" id="{28E2EE8E-382D-48B4-A04A-7AA84DC0A598}"/>
              </a:ext>
            </a:extLst>
          </p:cNvPr>
          <p:cNvSpPr>
            <a:spLocks noGrp="1"/>
          </p:cNvSpPr>
          <p:nvPr>
            <p:ph idx="1"/>
          </p:nvPr>
        </p:nvSpPr>
        <p:spPr/>
        <p:txBody>
          <a:bodyPr/>
          <a:lstStyle/>
          <a:p>
            <a:pPr>
              <a:spcAft>
                <a:spcPts val="1200"/>
              </a:spcAft>
            </a:pPr>
            <a:r>
              <a:rPr lang="en-US" sz="2800" dirty="0"/>
              <a:t>The largest number of traditional schools with chronic absence rates of 20 percent or more are elementary schools.</a:t>
            </a:r>
          </a:p>
          <a:p>
            <a:pPr lvl="1">
              <a:spcAft>
                <a:spcPts val="1200"/>
              </a:spcAft>
            </a:pPr>
            <a:r>
              <a:rPr lang="en-US" sz="2400" dirty="0"/>
              <a:t>Do not assume chronic absenteeism is a problem only in high schools!</a:t>
            </a:r>
          </a:p>
          <a:p>
            <a:pPr>
              <a:spcAft>
                <a:spcPts val="1200"/>
              </a:spcAft>
            </a:pPr>
            <a:r>
              <a:rPr lang="en-US" sz="2800" dirty="0"/>
              <a:t>Chronic absence is especially high in alternative education settings, even though these schools have a more stringent approach to calculating chronic absence</a:t>
            </a:r>
          </a:p>
        </p:txBody>
      </p:sp>
      <p:sp>
        <p:nvSpPr>
          <p:cNvPr id="4" name="Slide Number Placeholder 3">
            <a:extLst>
              <a:ext uri="{FF2B5EF4-FFF2-40B4-BE49-F238E27FC236}">
                <a16:creationId xmlns:a16="http://schemas.microsoft.com/office/drawing/2014/main" id="{F31ECB48-2C72-4BD2-A826-8FA4DA0D03DE}"/>
              </a:ext>
            </a:extLst>
          </p:cNvPr>
          <p:cNvSpPr>
            <a:spLocks noGrp="1"/>
          </p:cNvSpPr>
          <p:nvPr>
            <p:ph type="sldNum" sz="quarter" idx="12"/>
          </p:nvPr>
        </p:nvSpPr>
        <p:spPr/>
        <p:txBody>
          <a:bodyPr/>
          <a:lstStyle/>
          <a:p>
            <a:pPr>
              <a:defRPr/>
            </a:pPr>
            <a:fld id="{D6029DA4-09B0-4A2D-AA4B-CC45A202471A}" type="slidenum">
              <a:rPr lang="en-US" altLang="en-US" smtClean="0"/>
              <a:pPr>
                <a:defRPr/>
              </a:pPr>
              <a:t>27</a:t>
            </a:fld>
            <a:endParaRPr lang="en-US" altLang="en-US" dirty="0"/>
          </a:p>
        </p:txBody>
      </p:sp>
    </p:spTree>
    <p:extLst>
      <p:ext uri="{BB962C8B-B14F-4D97-AF65-F5344CB8AC3E}">
        <p14:creationId xmlns:p14="http://schemas.microsoft.com/office/powerpoint/2010/main" val="1845419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A8EC1-C9E7-49BB-9E20-1A03ED6462F0}"/>
              </a:ext>
            </a:extLst>
          </p:cNvPr>
          <p:cNvSpPr>
            <a:spLocks noGrp="1"/>
          </p:cNvSpPr>
          <p:nvPr>
            <p:ph type="title"/>
          </p:nvPr>
        </p:nvSpPr>
        <p:spPr/>
        <p:txBody>
          <a:bodyPr/>
          <a:lstStyle/>
          <a:p>
            <a:r>
              <a:rPr lang="en-US" dirty="0"/>
              <a:t>What the Statewide Data Says (3)</a:t>
            </a:r>
          </a:p>
        </p:txBody>
      </p:sp>
      <p:sp>
        <p:nvSpPr>
          <p:cNvPr id="3" name="Content Placeholder 2">
            <a:extLst>
              <a:ext uri="{FF2B5EF4-FFF2-40B4-BE49-F238E27FC236}">
                <a16:creationId xmlns:a16="http://schemas.microsoft.com/office/drawing/2014/main" id="{28E2EE8E-382D-48B4-A04A-7AA84DC0A598}"/>
              </a:ext>
            </a:extLst>
          </p:cNvPr>
          <p:cNvSpPr>
            <a:spLocks noGrp="1"/>
          </p:cNvSpPr>
          <p:nvPr>
            <p:ph idx="1"/>
          </p:nvPr>
        </p:nvSpPr>
        <p:spPr/>
        <p:txBody>
          <a:bodyPr/>
          <a:lstStyle/>
          <a:p>
            <a:pPr>
              <a:spcAft>
                <a:spcPts val="1200"/>
              </a:spcAft>
            </a:pPr>
            <a:r>
              <a:rPr lang="en-US" sz="2800" dirty="0"/>
              <a:t>Rural northern California counties experience a high percentage of schools with 20 percent or higher rates of chronic absence</a:t>
            </a:r>
          </a:p>
          <a:p>
            <a:pPr lvl="1">
              <a:spcAft>
                <a:spcPts val="1200"/>
              </a:spcAft>
            </a:pPr>
            <a:r>
              <a:rPr lang="en-US" sz="2400" dirty="0"/>
              <a:t>Because there are fewer schools but high levels of chronic absence, county offices and partner agencies might consider regional approaches to pooling resources and strategies to improve attendance</a:t>
            </a:r>
          </a:p>
        </p:txBody>
      </p:sp>
      <p:sp>
        <p:nvSpPr>
          <p:cNvPr id="4" name="Slide Number Placeholder 3">
            <a:extLst>
              <a:ext uri="{FF2B5EF4-FFF2-40B4-BE49-F238E27FC236}">
                <a16:creationId xmlns:a16="http://schemas.microsoft.com/office/drawing/2014/main" id="{A2E2AE6B-4FF1-43D8-883D-2E37D241CFA4}"/>
              </a:ext>
            </a:extLst>
          </p:cNvPr>
          <p:cNvSpPr>
            <a:spLocks noGrp="1"/>
          </p:cNvSpPr>
          <p:nvPr>
            <p:ph type="sldNum" sz="quarter" idx="12"/>
          </p:nvPr>
        </p:nvSpPr>
        <p:spPr/>
        <p:txBody>
          <a:bodyPr/>
          <a:lstStyle/>
          <a:p>
            <a:pPr>
              <a:defRPr/>
            </a:pPr>
            <a:fld id="{D6029DA4-09B0-4A2D-AA4B-CC45A202471A}" type="slidenum">
              <a:rPr lang="en-US" altLang="en-US" smtClean="0"/>
              <a:pPr>
                <a:defRPr/>
              </a:pPr>
              <a:t>28</a:t>
            </a:fld>
            <a:endParaRPr lang="en-US" altLang="en-US" dirty="0"/>
          </a:p>
        </p:txBody>
      </p:sp>
    </p:spTree>
    <p:extLst>
      <p:ext uri="{BB962C8B-B14F-4D97-AF65-F5344CB8AC3E}">
        <p14:creationId xmlns:p14="http://schemas.microsoft.com/office/powerpoint/2010/main" val="3865299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A8EC1-C9E7-49BB-9E20-1A03ED6462F0}"/>
              </a:ext>
            </a:extLst>
          </p:cNvPr>
          <p:cNvSpPr>
            <a:spLocks noGrp="1"/>
          </p:cNvSpPr>
          <p:nvPr>
            <p:ph type="title"/>
          </p:nvPr>
        </p:nvSpPr>
        <p:spPr/>
        <p:txBody>
          <a:bodyPr/>
          <a:lstStyle/>
          <a:p>
            <a:r>
              <a:rPr lang="en-US" dirty="0"/>
              <a:t>What the Statewide Data Says (4)</a:t>
            </a:r>
          </a:p>
        </p:txBody>
      </p:sp>
      <p:sp>
        <p:nvSpPr>
          <p:cNvPr id="3" name="Content Placeholder 2">
            <a:extLst>
              <a:ext uri="{FF2B5EF4-FFF2-40B4-BE49-F238E27FC236}">
                <a16:creationId xmlns:a16="http://schemas.microsoft.com/office/drawing/2014/main" id="{28E2EE8E-382D-48B4-A04A-7AA84DC0A598}"/>
              </a:ext>
            </a:extLst>
          </p:cNvPr>
          <p:cNvSpPr>
            <a:spLocks noGrp="1"/>
          </p:cNvSpPr>
          <p:nvPr>
            <p:ph idx="1"/>
          </p:nvPr>
        </p:nvSpPr>
        <p:spPr/>
        <p:txBody>
          <a:bodyPr/>
          <a:lstStyle/>
          <a:p>
            <a:pPr>
              <a:spcAft>
                <a:spcPts val="1200"/>
              </a:spcAft>
            </a:pPr>
            <a:r>
              <a:rPr lang="en-US" sz="2800" dirty="0"/>
              <a:t>Southern California and the Central Valley counties, which have the largest student populations, are home to the largest number of schools with 20 percent or higher levels of chronic absence</a:t>
            </a:r>
          </a:p>
          <a:p>
            <a:pPr lvl="1">
              <a:spcAft>
                <a:spcPts val="1200"/>
              </a:spcAft>
            </a:pPr>
            <a:r>
              <a:rPr lang="en-US" sz="2400" dirty="0"/>
              <a:t>Information about where high percentages and large numbers of students struggle with school attendance can inform resource allocation decisions</a:t>
            </a:r>
          </a:p>
        </p:txBody>
      </p:sp>
      <p:sp>
        <p:nvSpPr>
          <p:cNvPr id="4" name="Slide Number Placeholder 3">
            <a:extLst>
              <a:ext uri="{FF2B5EF4-FFF2-40B4-BE49-F238E27FC236}">
                <a16:creationId xmlns:a16="http://schemas.microsoft.com/office/drawing/2014/main" id="{15F79860-8E13-4516-BFF3-C334B6DC798D}"/>
              </a:ext>
            </a:extLst>
          </p:cNvPr>
          <p:cNvSpPr>
            <a:spLocks noGrp="1"/>
          </p:cNvSpPr>
          <p:nvPr>
            <p:ph type="sldNum" sz="quarter" idx="12"/>
          </p:nvPr>
        </p:nvSpPr>
        <p:spPr/>
        <p:txBody>
          <a:bodyPr/>
          <a:lstStyle/>
          <a:p>
            <a:pPr>
              <a:defRPr/>
            </a:pPr>
            <a:fld id="{D6029DA4-09B0-4A2D-AA4B-CC45A202471A}" type="slidenum">
              <a:rPr lang="en-US" altLang="en-US" smtClean="0"/>
              <a:pPr>
                <a:defRPr/>
              </a:pPr>
              <a:t>29</a:t>
            </a:fld>
            <a:endParaRPr lang="en-US" altLang="en-US" dirty="0"/>
          </a:p>
        </p:txBody>
      </p:sp>
    </p:spTree>
    <p:extLst>
      <p:ext uri="{BB962C8B-B14F-4D97-AF65-F5344CB8AC3E}">
        <p14:creationId xmlns:p14="http://schemas.microsoft.com/office/powerpoint/2010/main" val="298652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4415C-AE08-4A53-A218-3E1C21DE0C5A}"/>
              </a:ext>
            </a:extLst>
          </p:cNvPr>
          <p:cNvSpPr>
            <a:spLocks noGrp="1"/>
          </p:cNvSpPr>
          <p:nvPr>
            <p:ph type="title"/>
          </p:nvPr>
        </p:nvSpPr>
        <p:spPr>
          <a:xfrm>
            <a:off x="2540000" y="647700"/>
            <a:ext cx="9144000" cy="5829300"/>
          </a:xfrm>
        </p:spPr>
        <p:txBody>
          <a:bodyPr/>
          <a:lstStyle/>
          <a:p>
            <a:pPr algn="l"/>
            <a:r>
              <a:rPr lang="en-US" sz="4000" dirty="0"/>
              <a:t>1. What is required if students are not participating in distance learning? </a:t>
            </a:r>
            <a:br>
              <a:rPr lang="en-US" sz="4000" dirty="0"/>
            </a:br>
            <a:br>
              <a:rPr lang="en-US" sz="4000" dirty="0"/>
            </a:br>
            <a:r>
              <a:rPr lang="en-US" sz="3200" b="0" i="1" dirty="0"/>
              <a:t>Education Code </a:t>
            </a:r>
            <a:r>
              <a:rPr lang="en-US" sz="3200" b="0" dirty="0"/>
              <a:t>Section 43504(f) requires each LEA to develop written procedures for tiered reengagement strategies for all students who are absent for more than three days or absent 60 percent of the instructional days in a school week.</a:t>
            </a:r>
            <a:endParaRPr lang="en-US" sz="4000" dirty="0"/>
          </a:p>
        </p:txBody>
      </p:sp>
      <p:sp>
        <p:nvSpPr>
          <p:cNvPr id="3" name="Slide Number Placeholder 2">
            <a:extLst>
              <a:ext uri="{FF2B5EF4-FFF2-40B4-BE49-F238E27FC236}">
                <a16:creationId xmlns:a16="http://schemas.microsoft.com/office/drawing/2014/main" id="{4E32E541-8BAE-464A-B4BB-47CE57F9045A}"/>
              </a:ext>
            </a:extLst>
          </p:cNvPr>
          <p:cNvSpPr>
            <a:spLocks noGrp="1"/>
          </p:cNvSpPr>
          <p:nvPr>
            <p:ph type="sldNum" sz="quarter" idx="12"/>
          </p:nvPr>
        </p:nvSpPr>
        <p:spPr/>
        <p:txBody>
          <a:bodyPr/>
          <a:lstStyle/>
          <a:p>
            <a:pPr>
              <a:defRPr/>
            </a:pPr>
            <a:fld id="{3FDE3ABF-8AC6-4BCD-B555-3DAB003AA8A5}" type="slidenum">
              <a:rPr lang="en-US" altLang="en-US" smtClean="0"/>
              <a:pPr>
                <a:defRPr/>
              </a:pPr>
              <a:t>3</a:t>
            </a:fld>
            <a:endParaRPr lang="en-US" altLang="en-US" dirty="0"/>
          </a:p>
        </p:txBody>
      </p:sp>
    </p:spTree>
    <p:extLst>
      <p:ext uri="{BB962C8B-B14F-4D97-AF65-F5344CB8AC3E}">
        <p14:creationId xmlns:p14="http://schemas.microsoft.com/office/powerpoint/2010/main" val="2223836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042FB-5525-4C72-BE80-9388B1605B6B}"/>
              </a:ext>
            </a:extLst>
          </p:cNvPr>
          <p:cNvSpPr>
            <a:spLocks noGrp="1"/>
          </p:cNvSpPr>
          <p:nvPr>
            <p:ph type="title"/>
          </p:nvPr>
        </p:nvSpPr>
        <p:spPr/>
        <p:txBody>
          <a:bodyPr/>
          <a:lstStyle/>
          <a:p>
            <a:r>
              <a:rPr lang="en-US" dirty="0"/>
              <a:t>What the Statewide Data Says (5)</a:t>
            </a:r>
          </a:p>
        </p:txBody>
      </p:sp>
      <p:sp>
        <p:nvSpPr>
          <p:cNvPr id="3" name="Content Placeholder 2">
            <a:extLst>
              <a:ext uri="{FF2B5EF4-FFF2-40B4-BE49-F238E27FC236}">
                <a16:creationId xmlns:a16="http://schemas.microsoft.com/office/drawing/2014/main" id="{2A2D0BB5-A05D-4106-A873-747400F67559}"/>
              </a:ext>
            </a:extLst>
          </p:cNvPr>
          <p:cNvSpPr>
            <a:spLocks noGrp="1"/>
          </p:cNvSpPr>
          <p:nvPr>
            <p:ph idx="1"/>
          </p:nvPr>
        </p:nvSpPr>
        <p:spPr/>
        <p:txBody>
          <a:bodyPr/>
          <a:lstStyle/>
          <a:p>
            <a:r>
              <a:rPr lang="en-US" sz="2800" b="1" dirty="0"/>
              <a:t>Race/Ethnicity Groups:</a:t>
            </a:r>
            <a:r>
              <a:rPr lang="en-US" sz="2800" dirty="0"/>
              <a:t> Statewide, about 10 percent of students are chronically absent. The race/ethnicity student groups with disproportionate levels of chronic absence are: American Indian (20.9 percent), African American (18.8 percent), Pacific Islander (15.5 percent)</a:t>
            </a:r>
          </a:p>
          <a:p>
            <a:pPr lvl="1"/>
            <a:r>
              <a:rPr lang="en-US" sz="2400" dirty="0"/>
              <a:t>Sometimes assessing the overall school climate, availability of extracurricular opportunities, and other school policies, such as discipline policies is helpful in addressing attendance issue</a:t>
            </a:r>
          </a:p>
        </p:txBody>
      </p:sp>
      <p:sp>
        <p:nvSpPr>
          <p:cNvPr id="4" name="Slide Number Placeholder 3">
            <a:extLst>
              <a:ext uri="{FF2B5EF4-FFF2-40B4-BE49-F238E27FC236}">
                <a16:creationId xmlns:a16="http://schemas.microsoft.com/office/drawing/2014/main" id="{97B8E526-7FF6-4188-9316-A4115FE915AA}"/>
              </a:ext>
            </a:extLst>
          </p:cNvPr>
          <p:cNvSpPr>
            <a:spLocks noGrp="1"/>
          </p:cNvSpPr>
          <p:nvPr>
            <p:ph type="sldNum" sz="quarter" idx="12"/>
          </p:nvPr>
        </p:nvSpPr>
        <p:spPr/>
        <p:txBody>
          <a:bodyPr/>
          <a:lstStyle/>
          <a:p>
            <a:pPr>
              <a:defRPr/>
            </a:pPr>
            <a:fld id="{D6029DA4-09B0-4A2D-AA4B-CC45A202471A}" type="slidenum">
              <a:rPr lang="en-US" altLang="en-US" smtClean="0"/>
              <a:pPr>
                <a:defRPr/>
              </a:pPr>
              <a:t>30</a:t>
            </a:fld>
            <a:endParaRPr lang="en-US" altLang="en-US" dirty="0"/>
          </a:p>
        </p:txBody>
      </p:sp>
    </p:spTree>
    <p:extLst>
      <p:ext uri="{BB962C8B-B14F-4D97-AF65-F5344CB8AC3E}">
        <p14:creationId xmlns:p14="http://schemas.microsoft.com/office/powerpoint/2010/main" val="1694318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1470A-7B20-453B-AA81-D55237ED1C25}"/>
              </a:ext>
            </a:extLst>
          </p:cNvPr>
          <p:cNvSpPr>
            <a:spLocks noGrp="1"/>
          </p:cNvSpPr>
          <p:nvPr>
            <p:ph type="title"/>
          </p:nvPr>
        </p:nvSpPr>
        <p:spPr/>
        <p:txBody>
          <a:bodyPr/>
          <a:lstStyle/>
          <a:p>
            <a:r>
              <a:rPr lang="en-US" dirty="0"/>
              <a:t>What the Statewide Data Says (6)</a:t>
            </a:r>
          </a:p>
        </p:txBody>
      </p:sp>
      <p:sp>
        <p:nvSpPr>
          <p:cNvPr id="3" name="Content Placeholder 2">
            <a:extLst>
              <a:ext uri="{FF2B5EF4-FFF2-40B4-BE49-F238E27FC236}">
                <a16:creationId xmlns:a16="http://schemas.microsoft.com/office/drawing/2014/main" id="{B6C0A489-2A7C-46EA-B776-93981826733D}"/>
              </a:ext>
            </a:extLst>
          </p:cNvPr>
          <p:cNvSpPr>
            <a:spLocks noGrp="1"/>
          </p:cNvSpPr>
          <p:nvPr>
            <p:ph idx="1"/>
          </p:nvPr>
        </p:nvSpPr>
        <p:spPr/>
        <p:txBody>
          <a:bodyPr/>
          <a:lstStyle/>
          <a:p>
            <a:pPr>
              <a:spcAft>
                <a:spcPts val="1200"/>
              </a:spcAft>
            </a:pPr>
            <a:r>
              <a:rPr lang="en-US" sz="2800" dirty="0"/>
              <a:t>The largest </a:t>
            </a:r>
            <a:r>
              <a:rPr lang="en-US" sz="2800" b="1" dirty="0"/>
              <a:t>number</a:t>
            </a:r>
            <a:r>
              <a:rPr lang="en-US" sz="2800" dirty="0"/>
              <a:t> of chronically absent students are Latino (407,181 students statewide)</a:t>
            </a:r>
          </a:p>
          <a:p>
            <a:pPr>
              <a:spcAft>
                <a:spcPts val="1200"/>
              </a:spcAft>
            </a:pPr>
            <a:r>
              <a:rPr lang="en-US" sz="2800" b="1" dirty="0"/>
              <a:t>Grade Level: </a:t>
            </a:r>
            <a:r>
              <a:rPr lang="en-US" sz="2800" dirty="0"/>
              <a:t>The highest levels of chronic absence is found in kindergarten (14 percent) and high school (15.4 percent)</a:t>
            </a:r>
          </a:p>
          <a:p>
            <a:pPr lvl="1">
              <a:spcAft>
                <a:spcPts val="1200"/>
              </a:spcAft>
            </a:pPr>
            <a:r>
              <a:rPr lang="en-US" sz="2400" dirty="0"/>
              <a:t>While kindergarten is not compulsory in California until age six, it is important that families understand the importance of kindergarten so that students do not begin to fall</a:t>
            </a:r>
            <a:r>
              <a:rPr lang="en-US" sz="3600" dirty="0">
                <a:solidFill>
                  <a:schemeClr val="bg1"/>
                </a:solidFill>
                <a:effectLst>
                  <a:outerShdw blurRad="38100" dist="38100" dir="2700000" algn="tl">
                    <a:srgbClr val="000000">
                      <a:alpha val="43137"/>
                    </a:srgbClr>
                  </a:outerShdw>
                </a:effectLst>
                <a:highlight>
                  <a:srgbClr val="FFFF00"/>
                </a:highlight>
              </a:rPr>
              <a:t> </a:t>
            </a:r>
            <a:r>
              <a:rPr lang="en-US" sz="2400" dirty="0"/>
              <a:t>behind</a:t>
            </a:r>
          </a:p>
          <a:p>
            <a:endParaRPr lang="en-US" sz="2800" dirty="0"/>
          </a:p>
        </p:txBody>
      </p:sp>
      <p:sp>
        <p:nvSpPr>
          <p:cNvPr id="4" name="Slide Number Placeholder 3">
            <a:extLst>
              <a:ext uri="{FF2B5EF4-FFF2-40B4-BE49-F238E27FC236}">
                <a16:creationId xmlns:a16="http://schemas.microsoft.com/office/drawing/2014/main" id="{1DD8AFEF-6546-4BEC-B11E-C2C3B4F98D9D}"/>
              </a:ext>
            </a:extLst>
          </p:cNvPr>
          <p:cNvSpPr>
            <a:spLocks noGrp="1"/>
          </p:cNvSpPr>
          <p:nvPr>
            <p:ph type="sldNum" sz="quarter" idx="12"/>
          </p:nvPr>
        </p:nvSpPr>
        <p:spPr/>
        <p:txBody>
          <a:bodyPr/>
          <a:lstStyle/>
          <a:p>
            <a:pPr>
              <a:defRPr/>
            </a:pPr>
            <a:fld id="{D6029DA4-09B0-4A2D-AA4B-CC45A202471A}" type="slidenum">
              <a:rPr lang="en-US" altLang="en-US" smtClean="0"/>
              <a:pPr>
                <a:defRPr/>
              </a:pPr>
              <a:t>31</a:t>
            </a:fld>
            <a:endParaRPr lang="en-US" altLang="en-US" dirty="0"/>
          </a:p>
        </p:txBody>
      </p:sp>
    </p:spTree>
    <p:extLst>
      <p:ext uri="{BB962C8B-B14F-4D97-AF65-F5344CB8AC3E}">
        <p14:creationId xmlns:p14="http://schemas.microsoft.com/office/powerpoint/2010/main" val="3988971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ECA08-12A3-45F7-BD1C-497B1D2AA71F}"/>
              </a:ext>
            </a:extLst>
          </p:cNvPr>
          <p:cNvSpPr>
            <a:spLocks noGrp="1"/>
          </p:cNvSpPr>
          <p:nvPr>
            <p:ph type="title"/>
          </p:nvPr>
        </p:nvSpPr>
        <p:spPr/>
        <p:txBody>
          <a:bodyPr/>
          <a:lstStyle/>
          <a:p>
            <a:r>
              <a:rPr lang="en-US" dirty="0"/>
              <a:t>What the Statewide Data Says (7)</a:t>
            </a:r>
          </a:p>
        </p:txBody>
      </p:sp>
      <p:sp>
        <p:nvSpPr>
          <p:cNvPr id="3" name="Content Placeholder 2">
            <a:extLst>
              <a:ext uri="{FF2B5EF4-FFF2-40B4-BE49-F238E27FC236}">
                <a16:creationId xmlns:a16="http://schemas.microsoft.com/office/drawing/2014/main" id="{1EE4C08C-4410-4DDC-BDEF-2AF6B5DDD5BE}"/>
              </a:ext>
            </a:extLst>
          </p:cNvPr>
          <p:cNvSpPr>
            <a:spLocks noGrp="1"/>
          </p:cNvSpPr>
          <p:nvPr>
            <p:ph idx="1"/>
          </p:nvPr>
        </p:nvSpPr>
        <p:spPr/>
        <p:txBody>
          <a:bodyPr/>
          <a:lstStyle/>
          <a:p>
            <a:pPr>
              <a:spcAft>
                <a:spcPts val="1200"/>
              </a:spcAft>
            </a:pPr>
            <a:r>
              <a:rPr lang="en-US" sz="2800" b="1" dirty="0"/>
              <a:t>Student Groups: </a:t>
            </a:r>
            <a:r>
              <a:rPr lang="en-US" sz="2800" dirty="0"/>
              <a:t>The student groups with disproportionate levels of chronic absence include: Foster youth (25.1 percent), Homeless youth (21.2 percent), Students with Disabilities (17.7 percent).</a:t>
            </a:r>
          </a:p>
          <a:p>
            <a:pPr lvl="1"/>
            <a:r>
              <a:rPr lang="en-US" sz="2400" dirty="0"/>
              <a:t> Different supports, strategies, interventions may be needed for these student groups. It will be helpful to collaborate with county offices to support foster and homeless youth.</a:t>
            </a:r>
          </a:p>
        </p:txBody>
      </p:sp>
      <p:sp>
        <p:nvSpPr>
          <p:cNvPr id="4" name="Slide Number Placeholder 3">
            <a:extLst>
              <a:ext uri="{FF2B5EF4-FFF2-40B4-BE49-F238E27FC236}">
                <a16:creationId xmlns:a16="http://schemas.microsoft.com/office/drawing/2014/main" id="{56027EB4-DA50-4CF0-9154-15F580C5A03A}"/>
              </a:ext>
            </a:extLst>
          </p:cNvPr>
          <p:cNvSpPr>
            <a:spLocks noGrp="1"/>
          </p:cNvSpPr>
          <p:nvPr>
            <p:ph type="sldNum" sz="quarter" idx="12"/>
          </p:nvPr>
        </p:nvSpPr>
        <p:spPr/>
        <p:txBody>
          <a:bodyPr/>
          <a:lstStyle/>
          <a:p>
            <a:pPr>
              <a:defRPr/>
            </a:pPr>
            <a:fld id="{D6029DA4-09B0-4A2D-AA4B-CC45A202471A}" type="slidenum">
              <a:rPr lang="en-US" altLang="en-US" smtClean="0"/>
              <a:pPr>
                <a:defRPr/>
              </a:pPr>
              <a:t>32</a:t>
            </a:fld>
            <a:endParaRPr lang="en-US" altLang="en-US" dirty="0"/>
          </a:p>
        </p:txBody>
      </p:sp>
    </p:spTree>
    <p:extLst>
      <p:ext uri="{BB962C8B-B14F-4D97-AF65-F5344CB8AC3E}">
        <p14:creationId xmlns:p14="http://schemas.microsoft.com/office/powerpoint/2010/main" val="1844369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03BE7-9425-409C-8569-D4F516A14421}"/>
              </a:ext>
            </a:extLst>
          </p:cNvPr>
          <p:cNvSpPr>
            <a:spLocks noGrp="1"/>
          </p:cNvSpPr>
          <p:nvPr>
            <p:ph type="title"/>
          </p:nvPr>
        </p:nvSpPr>
        <p:spPr/>
        <p:txBody>
          <a:bodyPr/>
          <a:lstStyle/>
          <a:p>
            <a:r>
              <a:rPr lang="en-US" dirty="0"/>
              <a:t>Current Conditions</a:t>
            </a:r>
          </a:p>
        </p:txBody>
      </p:sp>
      <p:sp>
        <p:nvSpPr>
          <p:cNvPr id="3" name="Content Placeholder 2">
            <a:extLst>
              <a:ext uri="{FF2B5EF4-FFF2-40B4-BE49-F238E27FC236}">
                <a16:creationId xmlns:a16="http://schemas.microsoft.com/office/drawing/2014/main" id="{82A6F890-EEDE-440E-B20F-DE30DDDF88DE}"/>
              </a:ext>
            </a:extLst>
          </p:cNvPr>
          <p:cNvSpPr>
            <a:spLocks noGrp="1"/>
          </p:cNvSpPr>
          <p:nvPr>
            <p:ph idx="1"/>
          </p:nvPr>
        </p:nvSpPr>
        <p:spPr/>
        <p:txBody>
          <a:bodyPr/>
          <a:lstStyle/>
          <a:p>
            <a:pPr>
              <a:spcAft>
                <a:spcPts val="1200"/>
              </a:spcAft>
            </a:pPr>
            <a:r>
              <a:rPr lang="en-US" sz="2800" dirty="0"/>
              <a:t>Current conditions caused by COVID-19 are likely to inflame all these chronic absenteeism rates.</a:t>
            </a:r>
          </a:p>
          <a:p>
            <a:r>
              <a:rPr lang="en-US" sz="2800" dirty="0"/>
              <a:t>Supervisors of attendance face a greater challenge than ever before to reduce chronic absenteeism rates for all student groups.</a:t>
            </a:r>
          </a:p>
          <a:p>
            <a:r>
              <a:rPr lang="en-US" sz="2800" dirty="0"/>
              <a:t>EC Section 43504(f) requires each LEA to develop written procedures for tiered reengagement strategies for all pupils for more than three schooldays or 60 percent of the instructional days in a school week.</a:t>
            </a:r>
          </a:p>
        </p:txBody>
      </p:sp>
      <p:sp>
        <p:nvSpPr>
          <p:cNvPr id="4" name="Slide Number Placeholder 3">
            <a:extLst>
              <a:ext uri="{FF2B5EF4-FFF2-40B4-BE49-F238E27FC236}">
                <a16:creationId xmlns:a16="http://schemas.microsoft.com/office/drawing/2014/main" id="{347B1533-A724-43E8-8636-7FAF99912F0A}"/>
              </a:ext>
            </a:extLst>
          </p:cNvPr>
          <p:cNvSpPr>
            <a:spLocks noGrp="1"/>
          </p:cNvSpPr>
          <p:nvPr>
            <p:ph type="sldNum" sz="quarter" idx="12"/>
          </p:nvPr>
        </p:nvSpPr>
        <p:spPr/>
        <p:txBody>
          <a:bodyPr/>
          <a:lstStyle/>
          <a:p>
            <a:pPr>
              <a:defRPr/>
            </a:pPr>
            <a:fld id="{D6029DA4-09B0-4A2D-AA4B-CC45A202471A}" type="slidenum">
              <a:rPr lang="en-US" altLang="en-US" smtClean="0"/>
              <a:pPr>
                <a:defRPr/>
              </a:pPr>
              <a:t>33</a:t>
            </a:fld>
            <a:endParaRPr lang="en-US" altLang="en-US" dirty="0"/>
          </a:p>
        </p:txBody>
      </p:sp>
    </p:spTree>
    <p:extLst>
      <p:ext uri="{BB962C8B-B14F-4D97-AF65-F5344CB8AC3E}">
        <p14:creationId xmlns:p14="http://schemas.microsoft.com/office/powerpoint/2010/main" val="24844861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FA9C-3D3F-40B1-A5E4-4D6A5666F0EB}"/>
              </a:ext>
            </a:extLst>
          </p:cNvPr>
          <p:cNvSpPr>
            <a:spLocks noGrp="1"/>
          </p:cNvSpPr>
          <p:nvPr>
            <p:ph type="title"/>
          </p:nvPr>
        </p:nvSpPr>
        <p:spPr>
          <a:xfrm>
            <a:off x="2618899" y="2103120"/>
            <a:ext cx="9144000" cy="1744980"/>
          </a:xfrm>
        </p:spPr>
        <p:txBody>
          <a:bodyPr/>
          <a:lstStyle/>
          <a:p>
            <a:r>
              <a:rPr lang="en-US" sz="5400" dirty="0"/>
              <a:t>Review/Update Policies and Procedures</a:t>
            </a:r>
          </a:p>
        </p:txBody>
      </p:sp>
    </p:spTree>
    <p:extLst>
      <p:ext uri="{BB962C8B-B14F-4D97-AF65-F5344CB8AC3E}">
        <p14:creationId xmlns:p14="http://schemas.microsoft.com/office/powerpoint/2010/main" val="3024896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97F16-6005-48B6-8714-96EDDCA0F243}"/>
              </a:ext>
            </a:extLst>
          </p:cNvPr>
          <p:cNvSpPr>
            <a:spLocks noGrp="1"/>
          </p:cNvSpPr>
          <p:nvPr>
            <p:ph type="title"/>
          </p:nvPr>
        </p:nvSpPr>
        <p:spPr/>
        <p:txBody>
          <a:bodyPr/>
          <a:lstStyle/>
          <a:p>
            <a:r>
              <a:rPr lang="en-US" dirty="0"/>
              <a:t>Review/Update </a:t>
            </a:r>
            <a:br>
              <a:rPr lang="en-US" dirty="0"/>
            </a:br>
            <a:r>
              <a:rPr lang="en-US" dirty="0"/>
              <a:t>Policies and Procedures (1)</a:t>
            </a:r>
          </a:p>
        </p:txBody>
      </p:sp>
      <p:sp>
        <p:nvSpPr>
          <p:cNvPr id="3" name="Content Placeholder 2">
            <a:extLst>
              <a:ext uri="{FF2B5EF4-FFF2-40B4-BE49-F238E27FC236}">
                <a16:creationId xmlns:a16="http://schemas.microsoft.com/office/drawing/2014/main" id="{325417B8-9C8F-4135-A4BD-44428A81ACFC}"/>
              </a:ext>
            </a:extLst>
          </p:cNvPr>
          <p:cNvSpPr>
            <a:spLocks noGrp="1"/>
          </p:cNvSpPr>
          <p:nvPr>
            <p:ph idx="1"/>
          </p:nvPr>
        </p:nvSpPr>
        <p:spPr/>
        <p:txBody>
          <a:bodyPr/>
          <a:lstStyle/>
          <a:p>
            <a:pPr>
              <a:spcAft>
                <a:spcPts val="1200"/>
              </a:spcAft>
            </a:pPr>
            <a:r>
              <a:rPr lang="en-US" sz="2800" dirty="0"/>
              <a:t>AB 2815 expressed Legislative intent that…</a:t>
            </a:r>
          </a:p>
          <a:p>
            <a:pPr marL="800100" lvl="2" indent="0">
              <a:spcAft>
                <a:spcPts val="1200"/>
              </a:spcAft>
              <a:buNone/>
            </a:pPr>
            <a:r>
              <a:rPr lang="en-US" dirty="0"/>
              <a:t>“in performing his or her duties, the supervisor of attendance promotes a culture of attendance and establishes </a:t>
            </a:r>
            <a:r>
              <a:rPr lang="en-US" b="1" dirty="0"/>
              <a:t>a system to accurately track pupil attendance</a:t>
            </a:r>
            <a:r>
              <a:rPr lang="en-US" dirty="0"/>
              <a:t>”</a:t>
            </a:r>
          </a:p>
          <a:p>
            <a:pPr marL="396875" lvl="2" indent="0">
              <a:spcAft>
                <a:spcPts val="1200"/>
              </a:spcAft>
              <a:buNone/>
            </a:pPr>
            <a:r>
              <a:rPr lang="en-US" dirty="0"/>
              <a:t>And to…</a:t>
            </a:r>
          </a:p>
          <a:p>
            <a:pPr marL="854075" lvl="3" indent="0">
              <a:buNone/>
            </a:pPr>
            <a:r>
              <a:rPr lang="en-US" sz="2400" dirty="0"/>
              <a:t>“Ensure that pupils with attendance problems are </a:t>
            </a:r>
            <a:r>
              <a:rPr lang="en-US" sz="2400" b="1" dirty="0"/>
              <a:t>identified as early as possible</a:t>
            </a:r>
            <a:r>
              <a:rPr lang="en-US" sz="2400" dirty="0"/>
              <a:t> to provide applicable support services and interventions.”</a:t>
            </a:r>
          </a:p>
        </p:txBody>
      </p:sp>
      <p:sp>
        <p:nvSpPr>
          <p:cNvPr id="4" name="Slide Number Placeholder 3">
            <a:extLst>
              <a:ext uri="{FF2B5EF4-FFF2-40B4-BE49-F238E27FC236}">
                <a16:creationId xmlns:a16="http://schemas.microsoft.com/office/drawing/2014/main" id="{AE614958-DA7D-4C3C-AC30-9BDFE7206889}"/>
              </a:ext>
            </a:extLst>
          </p:cNvPr>
          <p:cNvSpPr>
            <a:spLocks noGrp="1"/>
          </p:cNvSpPr>
          <p:nvPr>
            <p:ph type="sldNum" sz="quarter" idx="12"/>
          </p:nvPr>
        </p:nvSpPr>
        <p:spPr/>
        <p:txBody>
          <a:bodyPr/>
          <a:lstStyle/>
          <a:p>
            <a:pPr>
              <a:defRPr/>
            </a:pPr>
            <a:fld id="{D6029DA4-09B0-4A2D-AA4B-CC45A202471A}" type="slidenum">
              <a:rPr lang="en-US" altLang="en-US" smtClean="0"/>
              <a:pPr>
                <a:defRPr/>
              </a:pPr>
              <a:t>35</a:t>
            </a:fld>
            <a:endParaRPr lang="en-US" altLang="en-US" dirty="0"/>
          </a:p>
        </p:txBody>
      </p:sp>
    </p:spTree>
    <p:extLst>
      <p:ext uri="{BB962C8B-B14F-4D97-AF65-F5344CB8AC3E}">
        <p14:creationId xmlns:p14="http://schemas.microsoft.com/office/powerpoint/2010/main" val="21721240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C86A4-5B1F-4F95-9226-C8199060D1DE}"/>
              </a:ext>
            </a:extLst>
          </p:cNvPr>
          <p:cNvSpPr>
            <a:spLocks noGrp="1"/>
          </p:cNvSpPr>
          <p:nvPr>
            <p:ph type="title"/>
          </p:nvPr>
        </p:nvSpPr>
        <p:spPr/>
        <p:txBody>
          <a:bodyPr/>
          <a:lstStyle/>
          <a:p>
            <a:r>
              <a:rPr lang="en-US" dirty="0"/>
              <a:t>Review/Update </a:t>
            </a:r>
            <a:br>
              <a:rPr lang="en-US" dirty="0"/>
            </a:br>
            <a:r>
              <a:rPr lang="en-US" dirty="0"/>
              <a:t>Policies and Procedures (2)</a:t>
            </a:r>
          </a:p>
        </p:txBody>
      </p:sp>
      <p:sp>
        <p:nvSpPr>
          <p:cNvPr id="3" name="Content Placeholder 2">
            <a:extLst>
              <a:ext uri="{FF2B5EF4-FFF2-40B4-BE49-F238E27FC236}">
                <a16:creationId xmlns:a16="http://schemas.microsoft.com/office/drawing/2014/main" id="{C7FBB04E-AA25-463D-8447-C70459C4D1A3}"/>
              </a:ext>
            </a:extLst>
          </p:cNvPr>
          <p:cNvSpPr>
            <a:spLocks noGrp="1"/>
          </p:cNvSpPr>
          <p:nvPr>
            <p:ph idx="1"/>
          </p:nvPr>
        </p:nvSpPr>
        <p:spPr/>
        <p:txBody>
          <a:bodyPr/>
          <a:lstStyle/>
          <a:p>
            <a:pPr>
              <a:spcAft>
                <a:spcPts val="1200"/>
              </a:spcAft>
            </a:pPr>
            <a:r>
              <a:rPr lang="en-US" sz="2800" dirty="0"/>
              <a:t>“</a:t>
            </a:r>
            <a:r>
              <a:rPr lang="en-US" sz="2800" b="1" dirty="0"/>
              <a:t>A system to accurately track pupil attendance</a:t>
            </a:r>
            <a:r>
              <a:rPr lang="en-US" sz="2800" dirty="0"/>
              <a:t>” should be based on district policies and procedures for tracking student attendance, which includes policies for when to enroll and exit students</a:t>
            </a:r>
          </a:p>
          <a:p>
            <a:pPr>
              <a:spcAft>
                <a:spcPts val="1200"/>
              </a:spcAft>
            </a:pPr>
            <a:r>
              <a:rPr lang="en-US" sz="2800" dirty="0"/>
              <a:t>Collectively we are responsible for helping to ensure all students attend school, and so district policies should include procedures for tracking students who they expected to attend but never showed up</a:t>
            </a:r>
          </a:p>
        </p:txBody>
      </p:sp>
      <p:sp>
        <p:nvSpPr>
          <p:cNvPr id="4" name="Slide Number Placeholder 3">
            <a:extLst>
              <a:ext uri="{FF2B5EF4-FFF2-40B4-BE49-F238E27FC236}">
                <a16:creationId xmlns:a16="http://schemas.microsoft.com/office/drawing/2014/main" id="{ED68F19E-53CB-4EC7-B50F-AFB7397061FF}"/>
              </a:ext>
            </a:extLst>
          </p:cNvPr>
          <p:cNvSpPr>
            <a:spLocks noGrp="1"/>
          </p:cNvSpPr>
          <p:nvPr>
            <p:ph type="sldNum" sz="quarter" idx="12"/>
          </p:nvPr>
        </p:nvSpPr>
        <p:spPr/>
        <p:txBody>
          <a:bodyPr/>
          <a:lstStyle/>
          <a:p>
            <a:pPr>
              <a:defRPr/>
            </a:pPr>
            <a:fld id="{D6029DA4-09B0-4A2D-AA4B-CC45A202471A}" type="slidenum">
              <a:rPr lang="en-US" altLang="en-US" smtClean="0"/>
              <a:pPr>
                <a:defRPr/>
              </a:pPr>
              <a:t>36</a:t>
            </a:fld>
            <a:endParaRPr lang="en-US" altLang="en-US" dirty="0"/>
          </a:p>
        </p:txBody>
      </p:sp>
    </p:spTree>
    <p:extLst>
      <p:ext uri="{BB962C8B-B14F-4D97-AF65-F5344CB8AC3E}">
        <p14:creationId xmlns:p14="http://schemas.microsoft.com/office/powerpoint/2010/main" val="2342072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C86A4-5B1F-4F95-9226-C8199060D1DE}"/>
              </a:ext>
            </a:extLst>
          </p:cNvPr>
          <p:cNvSpPr>
            <a:spLocks noGrp="1"/>
          </p:cNvSpPr>
          <p:nvPr>
            <p:ph type="title"/>
          </p:nvPr>
        </p:nvSpPr>
        <p:spPr/>
        <p:txBody>
          <a:bodyPr/>
          <a:lstStyle/>
          <a:p>
            <a:r>
              <a:rPr lang="en-US" dirty="0"/>
              <a:t>Review/Update </a:t>
            </a:r>
            <a:br>
              <a:rPr lang="en-US" dirty="0"/>
            </a:br>
            <a:r>
              <a:rPr lang="en-US" dirty="0"/>
              <a:t>Policies and Procedures (3)</a:t>
            </a:r>
          </a:p>
        </p:txBody>
      </p:sp>
      <p:sp>
        <p:nvSpPr>
          <p:cNvPr id="3" name="Content Placeholder 2">
            <a:extLst>
              <a:ext uri="{FF2B5EF4-FFF2-40B4-BE49-F238E27FC236}">
                <a16:creationId xmlns:a16="http://schemas.microsoft.com/office/drawing/2014/main" id="{C7FBB04E-AA25-463D-8447-C70459C4D1A3}"/>
              </a:ext>
            </a:extLst>
          </p:cNvPr>
          <p:cNvSpPr>
            <a:spLocks noGrp="1"/>
          </p:cNvSpPr>
          <p:nvPr>
            <p:ph idx="1"/>
          </p:nvPr>
        </p:nvSpPr>
        <p:spPr/>
        <p:txBody>
          <a:bodyPr/>
          <a:lstStyle/>
          <a:p>
            <a:pPr>
              <a:spcAft>
                <a:spcPts val="1200"/>
              </a:spcAft>
            </a:pPr>
            <a:r>
              <a:rPr lang="en-US" sz="2800" dirty="0"/>
              <a:t>This helps “Ensure that pupils with attendance problems are </a:t>
            </a:r>
            <a:r>
              <a:rPr lang="en-US" sz="2800" b="1" dirty="0"/>
              <a:t>identified as early as possible </a:t>
            </a:r>
            <a:r>
              <a:rPr lang="en-US" sz="2800" dirty="0"/>
              <a:t>to provide applicable support services and interventions.”</a:t>
            </a:r>
          </a:p>
          <a:p>
            <a:r>
              <a:rPr lang="en-US" sz="2800" dirty="0"/>
              <a:t>CALPADS enrollment start and exit date definitions have been modified to support efforts to “</a:t>
            </a:r>
            <a:r>
              <a:rPr lang="en-US" sz="2800" i="1" dirty="0"/>
              <a:t>Ensure that pupils with attendance problems </a:t>
            </a:r>
            <a:r>
              <a:rPr lang="en-US" sz="2800" b="1" i="1" dirty="0"/>
              <a:t>are identified as early as possible</a:t>
            </a:r>
            <a:r>
              <a:rPr lang="en-US" sz="2800" i="1" dirty="0"/>
              <a:t> to provide applicable support services and interventions.</a:t>
            </a:r>
            <a:r>
              <a:rPr lang="en-US" sz="2800" dirty="0"/>
              <a:t>” This is especially important for students in distance learning who may</a:t>
            </a:r>
          </a:p>
        </p:txBody>
      </p:sp>
      <p:sp>
        <p:nvSpPr>
          <p:cNvPr id="4" name="Slide Number Placeholder 3">
            <a:extLst>
              <a:ext uri="{FF2B5EF4-FFF2-40B4-BE49-F238E27FC236}">
                <a16:creationId xmlns:a16="http://schemas.microsoft.com/office/drawing/2014/main" id="{DFAB4A6E-FD9D-47AD-81E3-E33E1CB97AED}"/>
              </a:ext>
            </a:extLst>
          </p:cNvPr>
          <p:cNvSpPr>
            <a:spLocks noGrp="1"/>
          </p:cNvSpPr>
          <p:nvPr>
            <p:ph type="sldNum" sz="quarter" idx="12"/>
          </p:nvPr>
        </p:nvSpPr>
        <p:spPr/>
        <p:txBody>
          <a:bodyPr/>
          <a:lstStyle/>
          <a:p>
            <a:pPr>
              <a:defRPr/>
            </a:pPr>
            <a:fld id="{D6029DA4-09B0-4A2D-AA4B-CC45A202471A}" type="slidenum">
              <a:rPr lang="en-US" altLang="en-US" smtClean="0"/>
              <a:pPr>
                <a:defRPr/>
              </a:pPr>
              <a:t>37</a:t>
            </a:fld>
            <a:endParaRPr lang="en-US" altLang="en-US" dirty="0"/>
          </a:p>
        </p:txBody>
      </p:sp>
    </p:spTree>
    <p:extLst>
      <p:ext uri="{BB962C8B-B14F-4D97-AF65-F5344CB8AC3E}">
        <p14:creationId xmlns:p14="http://schemas.microsoft.com/office/powerpoint/2010/main" val="15251174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5A4D9-6EB7-445D-8E2A-52883FA96E62}"/>
              </a:ext>
            </a:extLst>
          </p:cNvPr>
          <p:cNvSpPr>
            <a:spLocks noGrp="1"/>
          </p:cNvSpPr>
          <p:nvPr>
            <p:ph type="title"/>
          </p:nvPr>
        </p:nvSpPr>
        <p:spPr/>
        <p:txBody>
          <a:bodyPr/>
          <a:lstStyle/>
          <a:p>
            <a:r>
              <a:rPr lang="en-US" dirty="0"/>
              <a:t>Review/Update </a:t>
            </a:r>
            <a:br>
              <a:rPr lang="en-US" dirty="0"/>
            </a:br>
            <a:r>
              <a:rPr lang="en-US" dirty="0"/>
              <a:t>Policies and Procedures (4)</a:t>
            </a:r>
          </a:p>
        </p:txBody>
      </p:sp>
      <p:sp>
        <p:nvSpPr>
          <p:cNvPr id="3" name="Content Placeholder 2">
            <a:extLst>
              <a:ext uri="{FF2B5EF4-FFF2-40B4-BE49-F238E27FC236}">
                <a16:creationId xmlns:a16="http://schemas.microsoft.com/office/drawing/2014/main" id="{7815961D-AD52-4F72-9818-305E4A915EB6}"/>
              </a:ext>
            </a:extLst>
          </p:cNvPr>
          <p:cNvSpPr>
            <a:spLocks noGrp="1"/>
          </p:cNvSpPr>
          <p:nvPr>
            <p:ph idx="1"/>
          </p:nvPr>
        </p:nvSpPr>
        <p:spPr>
          <a:xfrm>
            <a:off x="2540000" y="1881809"/>
            <a:ext cx="9144000" cy="4356431"/>
          </a:xfrm>
        </p:spPr>
        <p:txBody>
          <a:bodyPr/>
          <a:lstStyle/>
          <a:p>
            <a:pPr>
              <a:spcAft>
                <a:spcPts val="1800"/>
              </a:spcAft>
            </a:pPr>
            <a:r>
              <a:rPr lang="en-US" sz="2800" dirty="0"/>
              <a:t>not have the right equipment or connectivity to participate in distance learning. Absence codes should indicate why students are missing any educational option.</a:t>
            </a:r>
          </a:p>
          <a:p>
            <a:pPr marL="0" indent="0">
              <a:buNone/>
            </a:pPr>
            <a:r>
              <a:rPr lang="en-US" sz="2800" b="1" dirty="0"/>
              <a:t>CALPADS Enrollment Start Date:</a:t>
            </a:r>
          </a:p>
          <a:p>
            <a:r>
              <a:rPr lang="en-US" sz="2800" dirty="0"/>
              <a:t>The first date a student was expected to attend a particular school for a period of enrollment</a:t>
            </a:r>
          </a:p>
          <a:p>
            <a:r>
              <a:rPr lang="en-US" sz="2800" dirty="0"/>
              <a:t>Previous definition specified the “first date that the student…generated average daily attendance”</a:t>
            </a:r>
          </a:p>
        </p:txBody>
      </p:sp>
      <p:sp>
        <p:nvSpPr>
          <p:cNvPr id="4" name="Slide Number Placeholder 3">
            <a:extLst>
              <a:ext uri="{FF2B5EF4-FFF2-40B4-BE49-F238E27FC236}">
                <a16:creationId xmlns:a16="http://schemas.microsoft.com/office/drawing/2014/main" id="{C93202BF-5BBC-4B93-836F-5759597517FD}"/>
              </a:ext>
            </a:extLst>
          </p:cNvPr>
          <p:cNvSpPr>
            <a:spLocks noGrp="1"/>
          </p:cNvSpPr>
          <p:nvPr>
            <p:ph type="sldNum" sz="quarter" idx="12"/>
          </p:nvPr>
        </p:nvSpPr>
        <p:spPr/>
        <p:txBody>
          <a:bodyPr/>
          <a:lstStyle/>
          <a:p>
            <a:pPr>
              <a:defRPr/>
            </a:pPr>
            <a:fld id="{D6029DA4-09B0-4A2D-AA4B-CC45A202471A}" type="slidenum">
              <a:rPr lang="en-US" altLang="en-US" smtClean="0"/>
              <a:pPr>
                <a:defRPr/>
              </a:pPr>
              <a:t>38</a:t>
            </a:fld>
            <a:endParaRPr lang="en-US" altLang="en-US" dirty="0"/>
          </a:p>
        </p:txBody>
      </p:sp>
    </p:spTree>
    <p:extLst>
      <p:ext uri="{BB962C8B-B14F-4D97-AF65-F5344CB8AC3E}">
        <p14:creationId xmlns:p14="http://schemas.microsoft.com/office/powerpoint/2010/main" val="21030049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FB4A-FFCA-4C8D-ADA5-DEA97A78394E}"/>
              </a:ext>
            </a:extLst>
          </p:cNvPr>
          <p:cNvSpPr>
            <a:spLocks noGrp="1"/>
          </p:cNvSpPr>
          <p:nvPr>
            <p:ph type="title"/>
          </p:nvPr>
        </p:nvSpPr>
        <p:spPr/>
        <p:txBody>
          <a:bodyPr/>
          <a:lstStyle/>
          <a:p>
            <a:r>
              <a:rPr lang="en-US" dirty="0"/>
              <a:t>Review/Update </a:t>
            </a:r>
            <a:br>
              <a:rPr lang="en-US" dirty="0"/>
            </a:br>
            <a:r>
              <a:rPr lang="en-US" dirty="0"/>
              <a:t>Policies and Procedures (5)</a:t>
            </a:r>
          </a:p>
        </p:txBody>
      </p:sp>
      <p:sp>
        <p:nvSpPr>
          <p:cNvPr id="3" name="Content Placeholder 2">
            <a:extLst>
              <a:ext uri="{FF2B5EF4-FFF2-40B4-BE49-F238E27FC236}">
                <a16:creationId xmlns:a16="http://schemas.microsoft.com/office/drawing/2014/main" id="{6C11260A-4CC8-4608-A01D-956D031374A5}"/>
              </a:ext>
            </a:extLst>
          </p:cNvPr>
          <p:cNvSpPr>
            <a:spLocks noGrp="1"/>
          </p:cNvSpPr>
          <p:nvPr>
            <p:ph idx="1"/>
          </p:nvPr>
        </p:nvSpPr>
        <p:spPr/>
        <p:txBody>
          <a:bodyPr/>
          <a:lstStyle/>
          <a:p>
            <a:pPr>
              <a:spcAft>
                <a:spcPts val="1800"/>
              </a:spcAft>
            </a:pPr>
            <a:r>
              <a:rPr lang="en-US" sz="2800" dirty="0"/>
              <a:t>Much work must be done before school begins to ensure attendance after the enrollment date.</a:t>
            </a:r>
          </a:p>
          <a:p>
            <a:pPr marL="0" indent="0">
              <a:spcAft>
                <a:spcPts val="1200"/>
              </a:spcAft>
              <a:buNone/>
            </a:pPr>
            <a:r>
              <a:rPr lang="en-US" sz="2800" b="1" dirty="0"/>
              <a:t>CALPADS Enrollment Exit Date:</a:t>
            </a:r>
          </a:p>
          <a:p>
            <a:pPr>
              <a:spcAft>
                <a:spcPts val="1200"/>
              </a:spcAft>
            </a:pPr>
            <a:r>
              <a:rPr lang="en-US" sz="2800" dirty="0"/>
              <a:t>“The last date that a student was expected to attend within a specific enrollment period. This should be the last day that the student was expected to attend the school for that enrollment period, unless the student is a habitual truant. For an habitual truant, the exit date should be:</a:t>
            </a:r>
          </a:p>
        </p:txBody>
      </p:sp>
      <p:sp>
        <p:nvSpPr>
          <p:cNvPr id="4" name="Slide Number Placeholder 3">
            <a:extLst>
              <a:ext uri="{FF2B5EF4-FFF2-40B4-BE49-F238E27FC236}">
                <a16:creationId xmlns:a16="http://schemas.microsoft.com/office/drawing/2014/main" id="{7DF80791-88AC-4719-AB8E-37D6F7DA9A96}"/>
              </a:ext>
            </a:extLst>
          </p:cNvPr>
          <p:cNvSpPr>
            <a:spLocks noGrp="1"/>
          </p:cNvSpPr>
          <p:nvPr>
            <p:ph type="sldNum" sz="quarter" idx="12"/>
          </p:nvPr>
        </p:nvSpPr>
        <p:spPr/>
        <p:txBody>
          <a:bodyPr/>
          <a:lstStyle/>
          <a:p>
            <a:pPr>
              <a:defRPr/>
            </a:pPr>
            <a:fld id="{D6029DA4-09B0-4A2D-AA4B-CC45A202471A}" type="slidenum">
              <a:rPr lang="en-US" altLang="en-US" smtClean="0"/>
              <a:pPr>
                <a:defRPr/>
              </a:pPr>
              <a:t>39</a:t>
            </a:fld>
            <a:endParaRPr lang="en-US" altLang="en-US" dirty="0"/>
          </a:p>
        </p:txBody>
      </p:sp>
    </p:spTree>
    <p:extLst>
      <p:ext uri="{BB962C8B-B14F-4D97-AF65-F5344CB8AC3E}">
        <p14:creationId xmlns:p14="http://schemas.microsoft.com/office/powerpoint/2010/main" val="317889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2AB1B-88BC-4DC5-A44F-C45BE31F0E46}"/>
              </a:ext>
            </a:extLst>
          </p:cNvPr>
          <p:cNvSpPr>
            <a:spLocks noGrp="1"/>
          </p:cNvSpPr>
          <p:nvPr>
            <p:ph type="title"/>
          </p:nvPr>
        </p:nvSpPr>
        <p:spPr/>
        <p:txBody>
          <a:bodyPr/>
          <a:lstStyle/>
          <a:p>
            <a:br>
              <a:rPr lang="en-US" dirty="0"/>
            </a:br>
            <a:r>
              <a:rPr lang="en-US" dirty="0"/>
              <a:t>2. Are LEAs still required to report daily absences to the CDE?</a:t>
            </a:r>
          </a:p>
        </p:txBody>
      </p:sp>
      <p:sp>
        <p:nvSpPr>
          <p:cNvPr id="3" name="Content Placeholder 2">
            <a:extLst>
              <a:ext uri="{FF2B5EF4-FFF2-40B4-BE49-F238E27FC236}">
                <a16:creationId xmlns:a16="http://schemas.microsoft.com/office/drawing/2014/main" id="{93F24E2E-E80D-4669-A561-EFAFD0793568}"/>
              </a:ext>
            </a:extLst>
          </p:cNvPr>
          <p:cNvSpPr>
            <a:spLocks noGrp="1"/>
          </p:cNvSpPr>
          <p:nvPr>
            <p:ph idx="1"/>
          </p:nvPr>
        </p:nvSpPr>
        <p:spPr/>
        <p:txBody>
          <a:bodyPr/>
          <a:lstStyle/>
          <a:p>
            <a:pPr marL="457200" lvl="1" indent="0">
              <a:buNone/>
            </a:pPr>
            <a:r>
              <a:rPr lang="en-US" sz="4400" dirty="0"/>
              <a:t>Yes, </a:t>
            </a:r>
            <a:r>
              <a:rPr lang="en-US" sz="4400" i="1" dirty="0"/>
              <a:t>Education Code </a:t>
            </a:r>
            <a:r>
              <a:rPr lang="en-US" sz="4400" dirty="0"/>
              <a:t>Section 52066(d)(5)(a) and (b) requires LEAs to report absences to the California Longitudinal Pupil Achievement Data (CALPADS)  system.</a:t>
            </a:r>
          </a:p>
        </p:txBody>
      </p:sp>
      <p:sp>
        <p:nvSpPr>
          <p:cNvPr id="4" name="Slide Number Placeholder 3">
            <a:extLst>
              <a:ext uri="{FF2B5EF4-FFF2-40B4-BE49-F238E27FC236}">
                <a16:creationId xmlns:a16="http://schemas.microsoft.com/office/drawing/2014/main" id="{1C90579A-933A-4D9F-9E2E-061AA10FEE0C}"/>
              </a:ext>
            </a:extLst>
          </p:cNvPr>
          <p:cNvSpPr>
            <a:spLocks noGrp="1"/>
          </p:cNvSpPr>
          <p:nvPr>
            <p:ph type="sldNum" sz="quarter" idx="12"/>
          </p:nvPr>
        </p:nvSpPr>
        <p:spPr/>
        <p:txBody>
          <a:bodyPr/>
          <a:lstStyle/>
          <a:p>
            <a:pPr>
              <a:defRPr/>
            </a:pPr>
            <a:fld id="{D6029DA4-09B0-4A2D-AA4B-CC45A202471A}" type="slidenum">
              <a:rPr lang="en-US" altLang="en-US" smtClean="0"/>
              <a:pPr>
                <a:defRPr/>
              </a:pPr>
              <a:t>4</a:t>
            </a:fld>
            <a:endParaRPr lang="en-US" altLang="en-US" dirty="0"/>
          </a:p>
        </p:txBody>
      </p:sp>
    </p:spTree>
    <p:extLst>
      <p:ext uri="{BB962C8B-B14F-4D97-AF65-F5344CB8AC3E}">
        <p14:creationId xmlns:p14="http://schemas.microsoft.com/office/powerpoint/2010/main" val="1652667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413F3-30C1-4C22-9855-552CA36B82E4}"/>
              </a:ext>
            </a:extLst>
          </p:cNvPr>
          <p:cNvSpPr>
            <a:spLocks noGrp="1"/>
          </p:cNvSpPr>
          <p:nvPr>
            <p:ph type="title"/>
          </p:nvPr>
        </p:nvSpPr>
        <p:spPr/>
        <p:txBody>
          <a:bodyPr/>
          <a:lstStyle/>
          <a:p>
            <a:r>
              <a:rPr lang="en-US" dirty="0"/>
              <a:t>Review/Update </a:t>
            </a:r>
            <a:br>
              <a:rPr lang="en-US" dirty="0"/>
            </a:br>
            <a:r>
              <a:rPr lang="en-US" dirty="0"/>
              <a:t>Policies and Procedures (6)</a:t>
            </a:r>
          </a:p>
        </p:txBody>
      </p:sp>
      <p:sp>
        <p:nvSpPr>
          <p:cNvPr id="3" name="Content Placeholder 2">
            <a:extLst>
              <a:ext uri="{FF2B5EF4-FFF2-40B4-BE49-F238E27FC236}">
                <a16:creationId xmlns:a16="http://schemas.microsoft.com/office/drawing/2014/main" id="{75C087EC-405B-443B-AFE2-BB8BEA93F1FE}"/>
              </a:ext>
            </a:extLst>
          </p:cNvPr>
          <p:cNvSpPr>
            <a:spLocks noGrp="1"/>
          </p:cNvSpPr>
          <p:nvPr>
            <p:ph idx="1"/>
          </p:nvPr>
        </p:nvSpPr>
        <p:spPr/>
        <p:txBody>
          <a:bodyPr/>
          <a:lstStyle/>
          <a:p>
            <a:pPr lvl="1">
              <a:spcAft>
                <a:spcPts val="1200"/>
              </a:spcAft>
            </a:pPr>
            <a:r>
              <a:rPr lang="en-US" sz="2400" dirty="0"/>
              <a:t>The date the student was referred to the local or county School Attendance Review Board (SARB) or;</a:t>
            </a:r>
          </a:p>
          <a:p>
            <a:pPr lvl="1"/>
            <a:r>
              <a:rPr lang="en-US" sz="2400" dirty="0"/>
              <a:t>If the student cannot be located, the date a full investigation as to the whereabouts of the student was completed. For a student who was enrolled in the prior year, was pre-enrolled for the current year, and who does not show up at the beginning of the school year as expected, the exit date may be within the first few days of school as the school attempts to determine the student’s whereabouts.”</a:t>
            </a:r>
          </a:p>
        </p:txBody>
      </p:sp>
      <p:sp>
        <p:nvSpPr>
          <p:cNvPr id="4" name="Slide Number Placeholder 3">
            <a:extLst>
              <a:ext uri="{FF2B5EF4-FFF2-40B4-BE49-F238E27FC236}">
                <a16:creationId xmlns:a16="http://schemas.microsoft.com/office/drawing/2014/main" id="{917D2C89-A8FC-405E-A7AB-DE3B3ACE4BA5}"/>
              </a:ext>
            </a:extLst>
          </p:cNvPr>
          <p:cNvSpPr>
            <a:spLocks noGrp="1"/>
          </p:cNvSpPr>
          <p:nvPr>
            <p:ph type="sldNum" sz="quarter" idx="12"/>
          </p:nvPr>
        </p:nvSpPr>
        <p:spPr/>
        <p:txBody>
          <a:bodyPr/>
          <a:lstStyle/>
          <a:p>
            <a:pPr>
              <a:defRPr/>
            </a:pPr>
            <a:fld id="{D6029DA4-09B0-4A2D-AA4B-CC45A202471A}" type="slidenum">
              <a:rPr lang="en-US" altLang="en-US" smtClean="0"/>
              <a:pPr>
                <a:defRPr/>
              </a:pPr>
              <a:t>40</a:t>
            </a:fld>
            <a:endParaRPr lang="en-US" altLang="en-US" dirty="0"/>
          </a:p>
        </p:txBody>
      </p:sp>
    </p:spTree>
    <p:extLst>
      <p:ext uri="{BB962C8B-B14F-4D97-AF65-F5344CB8AC3E}">
        <p14:creationId xmlns:p14="http://schemas.microsoft.com/office/powerpoint/2010/main" val="30657051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6F088-B2BE-43EC-A011-5230F78BFF58}"/>
              </a:ext>
            </a:extLst>
          </p:cNvPr>
          <p:cNvSpPr>
            <a:spLocks noGrp="1"/>
          </p:cNvSpPr>
          <p:nvPr>
            <p:ph type="title"/>
          </p:nvPr>
        </p:nvSpPr>
        <p:spPr/>
        <p:txBody>
          <a:bodyPr/>
          <a:lstStyle/>
          <a:p>
            <a:r>
              <a:rPr lang="en-US" dirty="0"/>
              <a:t>Review/Update </a:t>
            </a:r>
            <a:br>
              <a:rPr lang="en-US" dirty="0"/>
            </a:br>
            <a:r>
              <a:rPr lang="en-US" dirty="0"/>
              <a:t>Policies and Procedures (7)</a:t>
            </a:r>
          </a:p>
        </p:txBody>
      </p:sp>
      <p:sp>
        <p:nvSpPr>
          <p:cNvPr id="3" name="Content Placeholder 2">
            <a:extLst>
              <a:ext uri="{FF2B5EF4-FFF2-40B4-BE49-F238E27FC236}">
                <a16:creationId xmlns:a16="http://schemas.microsoft.com/office/drawing/2014/main" id="{AAF53FEB-DC90-47D9-8C85-B09B8F84B59B}"/>
              </a:ext>
            </a:extLst>
          </p:cNvPr>
          <p:cNvSpPr>
            <a:spLocks noGrp="1"/>
          </p:cNvSpPr>
          <p:nvPr>
            <p:ph idx="1"/>
          </p:nvPr>
        </p:nvSpPr>
        <p:spPr/>
        <p:txBody>
          <a:bodyPr/>
          <a:lstStyle/>
          <a:p>
            <a:pPr>
              <a:spcAft>
                <a:spcPts val="1200"/>
              </a:spcAft>
            </a:pPr>
            <a:r>
              <a:rPr lang="en-US" sz="2800" dirty="0"/>
              <a:t>With this understanding of the general policy direction, review district policies and procedures for enrolling/exiting students and maintaining/using attendance data</a:t>
            </a:r>
          </a:p>
          <a:p>
            <a:pPr>
              <a:spcAft>
                <a:spcPts val="1200"/>
              </a:spcAft>
            </a:pPr>
            <a:r>
              <a:rPr lang="en-US" sz="2800" dirty="0"/>
              <a:t>Policies/Procedures should cover when to enroll/exit:</a:t>
            </a:r>
          </a:p>
          <a:p>
            <a:pPr lvl="1"/>
            <a:r>
              <a:rPr lang="en-US" sz="2400" dirty="0"/>
              <a:t>Students enrolled in the prior year and who are expected to return, but who do not show up</a:t>
            </a:r>
          </a:p>
          <a:p>
            <a:pPr lvl="1"/>
            <a:r>
              <a:rPr lang="en-US" sz="2400" dirty="0"/>
              <a:t>Students matriculating from a feeder school who are expected to enroll, but who do not show up</a:t>
            </a:r>
          </a:p>
        </p:txBody>
      </p:sp>
      <p:sp>
        <p:nvSpPr>
          <p:cNvPr id="4" name="Slide Number Placeholder 3">
            <a:extLst>
              <a:ext uri="{FF2B5EF4-FFF2-40B4-BE49-F238E27FC236}">
                <a16:creationId xmlns:a16="http://schemas.microsoft.com/office/drawing/2014/main" id="{44E06CAB-E114-42BD-AFD3-6B5981C3F216}"/>
              </a:ext>
            </a:extLst>
          </p:cNvPr>
          <p:cNvSpPr>
            <a:spLocks noGrp="1"/>
          </p:cNvSpPr>
          <p:nvPr>
            <p:ph type="sldNum" sz="quarter" idx="12"/>
          </p:nvPr>
        </p:nvSpPr>
        <p:spPr/>
        <p:txBody>
          <a:bodyPr/>
          <a:lstStyle/>
          <a:p>
            <a:pPr>
              <a:defRPr/>
            </a:pPr>
            <a:fld id="{D6029DA4-09B0-4A2D-AA4B-CC45A202471A}" type="slidenum">
              <a:rPr lang="en-US" altLang="en-US" smtClean="0"/>
              <a:pPr>
                <a:defRPr/>
              </a:pPr>
              <a:t>41</a:t>
            </a:fld>
            <a:endParaRPr lang="en-US" altLang="en-US" dirty="0"/>
          </a:p>
        </p:txBody>
      </p:sp>
    </p:spTree>
    <p:extLst>
      <p:ext uri="{BB962C8B-B14F-4D97-AF65-F5344CB8AC3E}">
        <p14:creationId xmlns:p14="http://schemas.microsoft.com/office/powerpoint/2010/main" val="34921860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6F088-B2BE-43EC-A011-5230F78BFF58}"/>
              </a:ext>
            </a:extLst>
          </p:cNvPr>
          <p:cNvSpPr>
            <a:spLocks noGrp="1"/>
          </p:cNvSpPr>
          <p:nvPr>
            <p:ph type="title"/>
          </p:nvPr>
        </p:nvSpPr>
        <p:spPr/>
        <p:txBody>
          <a:bodyPr/>
          <a:lstStyle/>
          <a:p>
            <a:r>
              <a:rPr lang="en-US" sz="3600" dirty="0"/>
              <a:t>Review/Update </a:t>
            </a:r>
            <a:br>
              <a:rPr lang="en-US" sz="3600" dirty="0"/>
            </a:br>
            <a:r>
              <a:rPr lang="en-US" sz="3600" dirty="0"/>
              <a:t>Policies and Procedures (8)</a:t>
            </a:r>
          </a:p>
        </p:txBody>
      </p:sp>
      <p:sp>
        <p:nvSpPr>
          <p:cNvPr id="3" name="Content Placeholder 2">
            <a:extLst>
              <a:ext uri="{FF2B5EF4-FFF2-40B4-BE49-F238E27FC236}">
                <a16:creationId xmlns:a16="http://schemas.microsoft.com/office/drawing/2014/main" id="{AAF53FEB-DC90-47D9-8C85-B09B8F84B59B}"/>
              </a:ext>
            </a:extLst>
          </p:cNvPr>
          <p:cNvSpPr>
            <a:spLocks noGrp="1"/>
          </p:cNvSpPr>
          <p:nvPr>
            <p:ph idx="1"/>
          </p:nvPr>
        </p:nvSpPr>
        <p:spPr/>
        <p:txBody>
          <a:bodyPr/>
          <a:lstStyle/>
          <a:p>
            <a:pPr lvl="1"/>
            <a:r>
              <a:rPr lang="en-US" sz="2400" dirty="0"/>
              <a:t>Students who are chronically absent during the school year</a:t>
            </a:r>
          </a:p>
          <a:p>
            <a:pPr lvl="1"/>
            <a:r>
              <a:rPr lang="en-US" sz="2400" dirty="0"/>
              <a:t>Students who become truant during the school year</a:t>
            </a:r>
          </a:p>
          <a:p>
            <a:pPr lvl="1"/>
            <a:r>
              <a:rPr lang="en-US" sz="2400" dirty="0"/>
              <a:t>Procedures must include verification of current contact information for each enrolled pupil, daily notification to parents or guardians of absences, a plan for outreach from the school to determine pupil needs, including connection needs for distance learning as well as health and social services as necessary. When feasible, there should be a plan for transitioning students back to in person or hybrid learning.</a:t>
            </a:r>
          </a:p>
        </p:txBody>
      </p:sp>
      <p:sp>
        <p:nvSpPr>
          <p:cNvPr id="4" name="Slide Number Placeholder 3">
            <a:extLst>
              <a:ext uri="{FF2B5EF4-FFF2-40B4-BE49-F238E27FC236}">
                <a16:creationId xmlns:a16="http://schemas.microsoft.com/office/drawing/2014/main" id="{F0B2F715-5A24-46D1-BAE1-B831125659AB}"/>
              </a:ext>
            </a:extLst>
          </p:cNvPr>
          <p:cNvSpPr>
            <a:spLocks noGrp="1"/>
          </p:cNvSpPr>
          <p:nvPr>
            <p:ph type="sldNum" sz="quarter" idx="12"/>
          </p:nvPr>
        </p:nvSpPr>
        <p:spPr/>
        <p:txBody>
          <a:bodyPr/>
          <a:lstStyle/>
          <a:p>
            <a:pPr>
              <a:defRPr/>
            </a:pPr>
            <a:fld id="{D6029DA4-09B0-4A2D-AA4B-CC45A202471A}" type="slidenum">
              <a:rPr lang="en-US" altLang="en-US" smtClean="0"/>
              <a:pPr>
                <a:defRPr/>
              </a:pPr>
              <a:t>42</a:t>
            </a:fld>
            <a:endParaRPr lang="en-US" altLang="en-US" dirty="0"/>
          </a:p>
        </p:txBody>
      </p:sp>
    </p:spTree>
    <p:extLst>
      <p:ext uri="{BB962C8B-B14F-4D97-AF65-F5344CB8AC3E}">
        <p14:creationId xmlns:p14="http://schemas.microsoft.com/office/powerpoint/2010/main" val="36753369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FB8E8-7E19-417D-9BB9-E3FA568CACB8}"/>
              </a:ext>
            </a:extLst>
          </p:cNvPr>
          <p:cNvSpPr>
            <a:spLocks noGrp="1"/>
          </p:cNvSpPr>
          <p:nvPr>
            <p:ph type="title"/>
          </p:nvPr>
        </p:nvSpPr>
        <p:spPr/>
        <p:txBody>
          <a:bodyPr/>
          <a:lstStyle/>
          <a:p>
            <a:r>
              <a:rPr lang="en-US" sz="3200" dirty="0"/>
              <a:t>Best Practices for Beginning of </a:t>
            </a:r>
            <a:br>
              <a:rPr lang="en-US" sz="3200" dirty="0"/>
            </a:br>
            <a:r>
              <a:rPr lang="en-US" sz="3200" dirty="0"/>
              <a:t>School Year: Returning Students (1)</a:t>
            </a:r>
            <a:endParaRPr lang="en-US" sz="2800" b="0" dirty="0"/>
          </a:p>
        </p:txBody>
      </p:sp>
      <p:sp>
        <p:nvSpPr>
          <p:cNvPr id="3" name="Content Placeholder 2">
            <a:extLst>
              <a:ext uri="{FF2B5EF4-FFF2-40B4-BE49-F238E27FC236}">
                <a16:creationId xmlns:a16="http://schemas.microsoft.com/office/drawing/2014/main" id="{0DDD2359-08DF-43CD-BC14-0839DD59F365}"/>
              </a:ext>
            </a:extLst>
          </p:cNvPr>
          <p:cNvSpPr>
            <a:spLocks noGrp="1"/>
          </p:cNvSpPr>
          <p:nvPr>
            <p:ph idx="1"/>
          </p:nvPr>
        </p:nvSpPr>
        <p:spPr/>
        <p:txBody>
          <a:bodyPr/>
          <a:lstStyle/>
          <a:p>
            <a:pPr>
              <a:spcAft>
                <a:spcPts val="1200"/>
              </a:spcAft>
            </a:pPr>
            <a:r>
              <a:rPr lang="en-US" sz="2800" dirty="0"/>
              <a:t>Identify students who were enrolled in the prior year and who are expected to show up, but who do not show up (“no-shows”); these students would have been exited in CALPADS with an E155 after documented attempts to locate the students.</a:t>
            </a:r>
          </a:p>
          <a:p>
            <a:pPr>
              <a:spcAft>
                <a:spcPts val="1200"/>
              </a:spcAft>
            </a:pPr>
            <a:r>
              <a:rPr lang="en-US" sz="2800" dirty="0"/>
              <a:t>Examine your current policy/practice:</a:t>
            </a:r>
          </a:p>
          <a:p>
            <a:pPr lvl="1">
              <a:spcAft>
                <a:spcPts val="1200"/>
              </a:spcAft>
            </a:pPr>
            <a:r>
              <a:rPr lang="en-US" sz="2400" dirty="0"/>
              <a:t>Are these students automatically enrolled your SIS and uploaded to CALPADS? (pre-enrolled)</a:t>
            </a:r>
          </a:p>
        </p:txBody>
      </p:sp>
      <p:sp>
        <p:nvSpPr>
          <p:cNvPr id="4" name="Slide Number Placeholder 3">
            <a:extLst>
              <a:ext uri="{FF2B5EF4-FFF2-40B4-BE49-F238E27FC236}">
                <a16:creationId xmlns:a16="http://schemas.microsoft.com/office/drawing/2014/main" id="{6213C663-B9F3-43F2-99E1-26EB176B7D0A}"/>
              </a:ext>
            </a:extLst>
          </p:cNvPr>
          <p:cNvSpPr>
            <a:spLocks noGrp="1"/>
          </p:cNvSpPr>
          <p:nvPr>
            <p:ph type="sldNum" sz="quarter" idx="12"/>
          </p:nvPr>
        </p:nvSpPr>
        <p:spPr/>
        <p:txBody>
          <a:bodyPr/>
          <a:lstStyle/>
          <a:p>
            <a:pPr>
              <a:defRPr/>
            </a:pPr>
            <a:fld id="{D6029DA4-09B0-4A2D-AA4B-CC45A202471A}" type="slidenum">
              <a:rPr lang="en-US" altLang="en-US" smtClean="0"/>
              <a:pPr>
                <a:defRPr/>
              </a:pPr>
              <a:t>43</a:t>
            </a:fld>
            <a:endParaRPr lang="en-US" altLang="en-US" dirty="0"/>
          </a:p>
        </p:txBody>
      </p:sp>
    </p:spTree>
    <p:extLst>
      <p:ext uri="{BB962C8B-B14F-4D97-AF65-F5344CB8AC3E}">
        <p14:creationId xmlns:p14="http://schemas.microsoft.com/office/powerpoint/2010/main" val="14112514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FB8E8-7E19-417D-9BB9-E3FA568CACB8}"/>
              </a:ext>
            </a:extLst>
          </p:cNvPr>
          <p:cNvSpPr>
            <a:spLocks noGrp="1"/>
          </p:cNvSpPr>
          <p:nvPr>
            <p:ph type="title"/>
          </p:nvPr>
        </p:nvSpPr>
        <p:spPr/>
        <p:txBody>
          <a:bodyPr/>
          <a:lstStyle/>
          <a:p>
            <a:r>
              <a:rPr lang="en-US" sz="3200" dirty="0"/>
              <a:t>Best Practices for Beginning of </a:t>
            </a:r>
            <a:br>
              <a:rPr lang="en-US" sz="3200" dirty="0"/>
            </a:br>
            <a:r>
              <a:rPr lang="en-US" sz="3200" dirty="0"/>
              <a:t>School Year: Returning Students (2)</a:t>
            </a:r>
            <a:endParaRPr lang="en-US" sz="3000" dirty="0"/>
          </a:p>
        </p:txBody>
      </p:sp>
      <p:sp>
        <p:nvSpPr>
          <p:cNvPr id="3" name="Content Placeholder 2">
            <a:extLst>
              <a:ext uri="{FF2B5EF4-FFF2-40B4-BE49-F238E27FC236}">
                <a16:creationId xmlns:a16="http://schemas.microsoft.com/office/drawing/2014/main" id="{0DDD2359-08DF-43CD-BC14-0839DD59F365}"/>
              </a:ext>
            </a:extLst>
          </p:cNvPr>
          <p:cNvSpPr>
            <a:spLocks noGrp="1"/>
          </p:cNvSpPr>
          <p:nvPr>
            <p:ph idx="1"/>
          </p:nvPr>
        </p:nvSpPr>
        <p:spPr>
          <a:xfrm>
            <a:off x="2540000" y="1706881"/>
            <a:ext cx="9144000" cy="4389120"/>
          </a:xfrm>
        </p:spPr>
        <p:txBody>
          <a:bodyPr/>
          <a:lstStyle/>
          <a:p>
            <a:pPr lvl="1">
              <a:spcAft>
                <a:spcPts val="1200"/>
              </a:spcAft>
            </a:pPr>
            <a:r>
              <a:rPr lang="en-US" sz="2400" dirty="0"/>
              <a:t>When pre-enrolled students do not show up, do you attempt to locate these students?</a:t>
            </a:r>
          </a:p>
          <a:p>
            <a:pPr lvl="1">
              <a:spcAft>
                <a:spcPts val="1200"/>
              </a:spcAft>
            </a:pPr>
            <a:r>
              <a:rPr lang="en-US" sz="2400" dirty="0"/>
              <a:t>What exit code and date do you use to exit these students?</a:t>
            </a:r>
          </a:p>
          <a:p>
            <a:pPr>
              <a:spcAft>
                <a:spcPts val="1200"/>
              </a:spcAft>
            </a:pPr>
            <a:r>
              <a:rPr lang="en-US" sz="2800" dirty="0"/>
              <a:t>Unless the school/district has been notified by the parent/guardian that the student will not be returning, upload all enrollments to CALPADS</a:t>
            </a:r>
          </a:p>
          <a:p>
            <a:pPr>
              <a:spcAft>
                <a:spcPts val="1200"/>
              </a:spcAft>
            </a:pPr>
            <a:r>
              <a:rPr lang="en-US" sz="2800" dirty="0"/>
              <a:t>For students who do not show up in the first few days of school, develop a means to track these students in your SIS (in a manner that does not impact scheduling)</a:t>
            </a:r>
          </a:p>
        </p:txBody>
      </p:sp>
      <p:sp>
        <p:nvSpPr>
          <p:cNvPr id="4" name="Slide Number Placeholder 3">
            <a:extLst>
              <a:ext uri="{FF2B5EF4-FFF2-40B4-BE49-F238E27FC236}">
                <a16:creationId xmlns:a16="http://schemas.microsoft.com/office/drawing/2014/main" id="{6954321E-4E17-4091-9950-B71128269959}"/>
              </a:ext>
            </a:extLst>
          </p:cNvPr>
          <p:cNvSpPr>
            <a:spLocks noGrp="1"/>
          </p:cNvSpPr>
          <p:nvPr>
            <p:ph type="sldNum" sz="quarter" idx="12"/>
          </p:nvPr>
        </p:nvSpPr>
        <p:spPr/>
        <p:txBody>
          <a:bodyPr/>
          <a:lstStyle/>
          <a:p>
            <a:pPr>
              <a:defRPr/>
            </a:pPr>
            <a:fld id="{D6029DA4-09B0-4A2D-AA4B-CC45A202471A}" type="slidenum">
              <a:rPr lang="en-US" altLang="en-US" smtClean="0"/>
              <a:pPr>
                <a:defRPr/>
              </a:pPr>
              <a:t>44</a:t>
            </a:fld>
            <a:endParaRPr lang="en-US" altLang="en-US" dirty="0"/>
          </a:p>
        </p:txBody>
      </p:sp>
    </p:spTree>
    <p:extLst>
      <p:ext uri="{BB962C8B-B14F-4D97-AF65-F5344CB8AC3E}">
        <p14:creationId xmlns:p14="http://schemas.microsoft.com/office/powerpoint/2010/main" val="24354092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122C9-5A08-4244-AD86-3100E7675CD5}"/>
              </a:ext>
            </a:extLst>
          </p:cNvPr>
          <p:cNvSpPr>
            <a:spLocks noGrp="1"/>
          </p:cNvSpPr>
          <p:nvPr>
            <p:ph type="title"/>
          </p:nvPr>
        </p:nvSpPr>
        <p:spPr/>
        <p:txBody>
          <a:bodyPr/>
          <a:lstStyle/>
          <a:p>
            <a:r>
              <a:rPr lang="en-US" sz="3200" dirty="0"/>
              <a:t>Best Practices for Beginning of </a:t>
            </a:r>
            <a:br>
              <a:rPr lang="en-US" sz="3200" dirty="0"/>
            </a:br>
            <a:r>
              <a:rPr lang="en-US" sz="3200" dirty="0"/>
              <a:t>School Year</a:t>
            </a:r>
            <a:r>
              <a:rPr lang="en-US" dirty="0"/>
              <a:t>: Returning Students (3)</a:t>
            </a:r>
            <a:endParaRPr lang="en-US" sz="3600" dirty="0"/>
          </a:p>
        </p:txBody>
      </p:sp>
      <p:sp>
        <p:nvSpPr>
          <p:cNvPr id="3" name="Content Placeholder 2">
            <a:extLst>
              <a:ext uri="{FF2B5EF4-FFF2-40B4-BE49-F238E27FC236}">
                <a16:creationId xmlns:a16="http://schemas.microsoft.com/office/drawing/2014/main" id="{49D3D133-4BB9-47CB-9BEC-67135DB045EA}"/>
              </a:ext>
            </a:extLst>
          </p:cNvPr>
          <p:cNvSpPr>
            <a:spLocks noGrp="1"/>
          </p:cNvSpPr>
          <p:nvPr>
            <p:ph idx="1"/>
          </p:nvPr>
        </p:nvSpPr>
        <p:spPr>
          <a:xfrm>
            <a:off x="2540000" y="1808481"/>
            <a:ext cx="9144000" cy="4287520"/>
          </a:xfrm>
        </p:spPr>
        <p:txBody>
          <a:bodyPr/>
          <a:lstStyle/>
          <a:p>
            <a:pPr lvl="1">
              <a:spcAft>
                <a:spcPts val="1200"/>
              </a:spcAft>
            </a:pPr>
            <a:r>
              <a:rPr lang="en-US" sz="2400" dirty="0"/>
              <a:t>If these students are exited from CALPADS but maintained in your SIS in order to track them, they should be exited from CALPADS using E140 – Dropout, which can be changed if another exit reason is determined-Flash#191</a:t>
            </a:r>
          </a:p>
          <a:p>
            <a:pPr>
              <a:spcAft>
                <a:spcPts val="1200"/>
              </a:spcAft>
            </a:pPr>
            <a:r>
              <a:rPr lang="en-US" sz="2800" dirty="0"/>
              <a:t>Conduct a full and impartial investigation as to the whereabouts of the students</a:t>
            </a:r>
          </a:p>
          <a:p>
            <a:pPr lvl="1">
              <a:spcAft>
                <a:spcPts val="1200"/>
              </a:spcAft>
            </a:pPr>
            <a:r>
              <a:rPr lang="en-US" sz="2400" dirty="0"/>
              <a:t>An investigation may include, searching CALPADS, phoning, using social media, driving by the residence, etc.</a:t>
            </a:r>
          </a:p>
          <a:p>
            <a:pPr lvl="1"/>
            <a:r>
              <a:rPr lang="en-US" sz="2400" dirty="0"/>
              <a:t>Local policies/practices should include a documented procedure for conducting a “full and impartial investigation” </a:t>
            </a:r>
          </a:p>
          <a:p>
            <a:pPr lvl="1"/>
            <a:endParaRPr lang="en-US" sz="2400" dirty="0"/>
          </a:p>
        </p:txBody>
      </p:sp>
      <p:sp>
        <p:nvSpPr>
          <p:cNvPr id="4" name="Slide Number Placeholder 3">
            <a:extLst>
              <a:ext uri="{FF2B5EF4-FFF2-40B4-BE49-F238E27FC236}">
                <a16:creationId xmlns:a16="http://schemas.microsoft.com/office/drawing/2014/main" id="{3D2AD9D5-BA78-4ED2-AFC1-112D18B40D04}"/>
              </a:ext>
            </a:extLst>
          </p:cNvPr>
          <p:cNvSpPr>
            <a:spLocks noGrp="1"/>
          </p:cNvSpPr>
          <p:nvPr>
            <p:ph type="sldNum" sz="quarter" idx="12"/>
          </p:nvPr>
        </p:nvSpPr>
        <p:spPr/>
        <p:txBody>
          <a:bodyPr/>
          <a:lstStyle/>
          <a:p>
            <a:pPr>
              <a:defRPr/>
            </a:pPr>
            <a:fld id="{D6029DA4-09B0-4A2D-AA4B-CC45A202471A}" type="slidenum">
              <a:rPr lang="en-US" altLang="en-US" smtClean="0"/>
              <a:pPr>
                <a:defRPr/>
              </a:pPr>
              <a:t>45</a:t>
            </a:fld>
            <a:endParaRPr lang="en-US" altLang="en-US" dirty="0"/>
          </a:p>
        </p:txBody>
      </p:sp>
    </p:spTree>
    <p:extLst>
      <p:ext uri="{BB962C8B-B14F-4D97-AF65-F5344CB8AC3E}">
        <p14:creationId xmlns:p14="http://schemas.microsoft.com/office/powerpoint/2010/main" val="13577014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03EFB-AD5D-48BD-8DC1-23F2D4E7D932}"/>
              </a:ext>
            </a:extLst>
          </p:cNvPr>
          <p:cNvSpPr>
            <a:spLocks noGrp="1"/>
          </p:cNvSpPr>
          <p:nvPr>
            <p:ph type="title"/>
          </p:nvPr>
        </p:nvSpPr>
        <p:spPr/>
        <p:txBody>
          <a:bodyPr/>
          <a:lstStyle/>
          <a:p>
            <a:r>
              <a:rPr lang="en-US" dirty="0"/>
              <a:t>Best Practices for Beginning of </a:t>
            </a:r>
            <a:br>
              <a:rPr lang="en-US" dirty="0"/>
            </a:br>
            <a:r>
              <a:rPr lang="en-US" dirty="0"/>
              <a:t>School Year: Returning Students (4)</a:t>
            </a:r>
          </a:p>
        </p:txBody>
      </p:sp>
      <p:sp>
        <p:nvSpPr>
          <p:cNvPr id="3" name="Content Placeholder 2">
            <a:extLst>
              <a:ext uri="{FF2B5EF4-FFF2-40B4-BE49-F238E27FC236}">
                <a16:creationId xmlns:a16="http://schemas.microsoft.com/office/drawing/2014/main" id="{318E027A-A05D-4D8B-B1C0-ABE9B2325857}"/>
              </a:ext>
            </a:extLst>
          </p:cNvPr>
          <p:cNvSpPr>
            <a:spLocks noGrp="1"/>
          </p:cNvSpPr>
          <p:nvPr>
            <p:ph idx="1"/>
          </p:nvPr>
        </p:nvSpPr>
        <p:spPr>
          <a:xfrm>
            <a:off x="2540000" y="1881809"/>
            <a:ext cx="9265920" cy="4214191"/>
          </a:xfrm>
        </p:spPr>
        <p:txBody>
          <a:bodyPr/>
          <a:lstStyle/>
          <a:p>
            <a:pPr>
              <a:spcAft>
                <a:spcPts val="1200"/>
              </a:spcAft>
            </a:pPr>
            <a:r>
              <a:rPr lang="en-US" sz="2800" dirty="0"/>
              <a:t>If the student:</a:t>
            </a:r>
          </a:p>
          <a:p>
            <a:pPr lvl="1">
              <a:spcAft>
                <a:spcPts val="1200"/>
              </a:spcAft>
            </a:pPr>
            <a:r>
              <a:rPr lang="en-US" sz="2400" dirty="0"/>
              <a:t>Is found to have transferred to another LEA, the LEA may, but is not required to, change the E155 exit to a T160 transfer (CALPADS will not count the E140 exit as a dropout if there is a subsequent enrollment)</a:t>
            </a:r>
          </a:p>
          <a:p>
            <a:pPr lvl="1">
              <a:spcAft>
                <a:spcPts val="1200"/>
              </a:spcAft>
            </a:pPr>
            <a:r>
              <a:rPr lang="en-US" sz="2400" dirty="0"/>
              <a:t>Is found to have transferred to a private school, or left the state or country, and required documentation exists that supports the exit, then exit the student with the appropriate exit code</a:t>
            </a:r>
          </a:p>
          <a:p>
            <a:pPr lvl="1"/>
            <a:endParaRPr lang="en-US" sz="2400" dirty="0"/>
          </a:p>
        </p:txBody>
      </p:sp>
      <p:sp>
        <p:nvSpPr>
          <p:cNvPr id="4" name="Slide Number Placeholder 3">
            <a:extLst>
              <a:ext uri="{FF2B5EF4-FFF2-40B4-BE49-F238E27FC236}">
                <a16:creationId xmlns:a16="http://schemas.microsoft.com/office/drawing/2014/main" id="{7328AB98-A908-4A1F-9AE2-16376D1A836B}"/>
              </a:ext>
            </a:extLst>
          </p:cNvPr>
          <p:cNvSpPr>
            <a:spLocks noGrp="1"/>
          </p:cNvSpPr>
          <p:nvPr>
            <p:ph type="sldNum" sz="quarter" idx="12"/>
          </p:nvPr>
        </p:nvSpPr>
        <p:spPr/>
        <p:txBody>
          <a:bodyPr/>
          <a:lstStyle/>
          <a:p>
            <a:pPr>
              <a:defRPr/>
            </a:pPr>
            <a:fld id="{D6029DA4-09B0-4A2D-AA4B-CC45A202471A}" type="slidenum">
              <a:rPr lang="en-US" altLang="en-US" smtClean="0"/>
              <a:pPr>
                <a:defRPr/>
              </a:pPr>
              <a:t>46</a:t>
            </a:fld>
            <a:endParaRPr lang="en-US" altLang="en-US" dirty="0"/>
          </a:p>
        </p:txBody>
      </p:sp>
    </p:spTree>
    <p:extLst>
      <p:ext uri="{BB962C8B-B14F-4D97-AF65-F5344CB8AC3E}">
        <p14:creationId xmlns:p14="http://schemas.microsoft.com/office/powerpoint/2010/main" val="5112762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17666-6EA3-4CA9-A4ED-94278E84D84A}"/>
              </a:ext>
            </a:extLst>
          </p:cNvPr>
          <p:cNvSpPr>
            <a:spLocks noGrp="1"/>
          </p:cNvSpPr>
          <p:nvPr>
            <p:ph type="title"/>
          </p:nvPr>
        </p:nvSpPr>
        <p:spPr/>
        <p:txBody>
          <a:bodyPr/>
          <a:lstStyle/>
          <a:p>
            <a:r>
              <a:rPr lang="en-US" dirty="0"/>
              <a:t>Best Practices for Beginning of</a:t>
            </a:r>
            <a:br>
              <a:rPr lang="en-US" dirty="0"/>
            </a:br>
            <a:r>
              <a:rPr lang="en-US" dirty="0"/>
              <a:t>School Year: Matriculating Students (1)</a:t>
            </a:r>
          </a:p>
        </p:txBody>
      </p:sp>
      <p:sp>
        <p:nvSpPr>
          <p:cNvPr id="3" name="Content Placeholder 2">
            <a:extLst>
              <a:ext uri="{FF2B5EF4-FFF2-40B4-BE49-F238E27FC236}">
                <a16:creationId xmlns:a16="http://schemas.microsoft.com/office/drawing/2014/main" id="{A95E7D44-52A6-42AE-A467-8B13CAE8B56D}"/>
              </a:ext>
            </a:extLst>
          </p:cNvPr>
          <p:cNvSpPr>
            <a:spLocks noGrp="1"/>
          </p:cNvSpPr>
          <p:nvPr>
            <p:ph idx="1"/>
          </p:nvPr>
        </p:nvSpPr>
        <p:spPr/>
        <p:txBody>
          <a:bodyPr/>
          <a:lstStyle/>
          <a:p>
            <a:pPr>
              <a:spcAft>
                <a:spcPts val="1200"/>
              </a:spcAft>
            </a:pPr>
            <a:r>
              <a:rPr lang="en-US" sz="2800" dirty="0"/>
              <a:t>The same policies and practices may be used at the beginning of a school year for those matriculating students you expected to enroll from feeder schools, but who do not show up .</a:t>
            </a:r>
          </a:p>
          <a:p>
            <a:pPr>
              <a:spcAft>
                <a:spcPts val="1200"/>
              </a:spcAft>
            </a:pPr>
            <a:r>
              <a:rPr lang="en-US" sz="2800" dirty="0"/>
              <a:t>However, entering kindergartners and ninth graders, who do not show up may be exited with </a:t>
            </a:r>
            <a:r>
              <a:rPr lang="en-US" sz="2800" b="1" dirty="0"/>
              <a:t>N470 – No Show</a:t>
            </a:r>
            <a:r>
              <a:rPr lang="en-US" sz="2800" i="1" dirty="0"/>
              <a:t> </a:t>
            </a:r>
            <a:r>
              <a:rPr lang="en-US" sz="2800" dirty="0"/>
              <a:t>as families of kindergarteners and students entering high school often shop around for schools.</a:t>
            </a:r>
          </a:p>
        </p:txBody>
      </p:sp>
      <p:sp>
        <p:nvSpPr>
          <p:cNvPr id="4" name="Slide Number Placeholder 3">
            <a:extLst>
              <a:ext uri="{FF2B5EF4-FFF2-40B4-BE49-F238E27FC236}">
                <a16:creationId xmlns:a16="http://schemas.microsoft.com/office/drawing/2014/main" id="{289B4AAE-FE4D-4CD2-941C-4E6370865D15}"/>
              </a:ext>
            </a:extLst>
          </p:cNvPr>
          <p:cNvSpPr>
            <a:spLocks noGrp="1"/>
          </p:cNvSpPr>
          <p:nvPr>
            <p:ph type="sldNum" sz="quarter" idx="12"/>
          </p:nvPr>
        </p:nvSpPr>
        <p:spPr/>
        <p:txBody>
          <a:bodyPr/>
          <a:lstStyle/>
          <a:p>
            <a:pPr>
              <a:defRPr/>
            </a:pPr>
            <a:fld id="{D6029DA4-09B0-4A2D-AA4B-CC45A202471A}" type="slidenum">
              <a:rPr lang="en-US" altLang="en-US" smtClean="0"/>
              <a:pPr>
                <a:defRPr/>
              </a:pPr>
              <a:t>47</a:t>
            </a:fld>
            <a:endParaRPr lang="en-US" altLang="en-US" dirty="0"/>
          </a:p>
        </p:txBody>
      </p:sp>
    </p:spTree>
    <p:extLst>
      <p:ext uri="{BB962C8B-B14F-4D97-AF65-F5344CB8AC3E}">
        <p14:creationId xmlns:p14="http://schemas.microsoft.com/office/powerpoint/2010/main" val="40556136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17666-6EA3-4CA9-A4ED-94278E84D84A}"/>
              </a:ext>
            </a:extLst>
          </p:cNvPr>
          <p:cNvSpPr>
            <a:spLocks noGrp="1"/>
          </p:cNvSpPr>
          <p:nvPr>
            <p:ph type="title"/>
          </p:nvPr>
        </p:nvSpPr>
        <p:spPr/>
        <p:txBody>
          <a:bodyPr/>
          <a:lstStyle/>
          <a:p>
            <a:r>
              <a:rPr lang="en-US" dirty="0"/>
              <a:t>Best Practices for Beginning of</a:t>
            </a:r>
            <a:br>
              <a:rPr lang="en-US" dirty="0"/>
            </a:br>
            <a:r>
              <a:rPr lang="en-US" dirty="0"/>
              <a:t>School Year: Matriculating Students (2)</a:t>
            </a:r>
          </a:p>
        </p:txBody>
      </p:sp>
      <p:sp>
        <p:nvSpPr>
          <p:cNvPr id="3" name="Content Placeholder 2">
            <a:extLst>
              <a:ext uri="{FF2B5EF4-FFF2-40B4-BE49-F238E27FC236}">
                <a16:creationId xmlns:a16="http://schemas.microsoft.com/office/drawing/2014/main" id="{A95E7D44-52A6-42AE-A467-8B13CAE8B56D}"/>
              </a:ext>
            </a:extLst>
          </p:cNvPr>
          <p:cNvSpPr>
            <a:spLocks noGrp="1"/>
          </p:cNvSpPr>
          <p:nvPr>
            <p:ph idx="1"/>
          </p:nvPr>
        </p:nvSpPr>
        <p:spPr/>
        <p:txBody>
          <a:bodyPr/>
          <a:lstStyle/>
          <a:p>
            <a:pPr lvl="1"/>
            <a:r>
              <a:rPr lang="en-US" sz="2400" dirty="0"/>
              <a:t>If a student never enrolled in the school, the N470 exit prevents the student from being included in the school’s four-year graduation cohort.</a:t>
            </a:r>
          </a:p>
          <a:p>
            <a:pPr lvl="1"/>
            <a:r>
              <a:rPr lang="en-US" sz="2400" dirty="0"/>
              <a:t>180 instructional minutes in TK/kindergarten</a:t>
            </a:r>
          </a:p>
          <a:p>
            <a:pPr lvl="1"/>
            <a:r>
              <a:rPr lang="en-US" sz="2400" dirty="0"/>
              <a:t>230 instructional minutes in grades 1 to 3, inclusive</a:t>
            </a:r>
          </a:p>
          <a:p>
            <a:pPr lvl="1"/>
            <a:r>
              <a:rPr lang="en-US" sz="2400" dirty="0"/>
              <a:t>240 instructional minutes in grades 4 to 12, inclusive</a:t>
            </a:r>
          </a:p>
          <a:p>
            <a:pPr lvl="1"/>
            <a:r>
              <a:rPr lang="en-US" sz="2400" dirty="0"/>
              <a:t>180 instructional minutes for students in grade 11 to 12 who are also enrolled part time in classes for CSU or UC for academic credit or who are enrolled in community colleges for academic credit </a:t>
            </a:r>
          </a:p>
          <a:p>
            <a:endParaRPr lang="en-US" sz="2800" dirty="0"/>
          </a:p>
        </p:txBody>
      </p:sp>
      <p:sp>
        <p:nvSpPr>
          <p:cNvPr id="4" name="Slide Number Placeholder 3">
            <a:extLst>
              <a:ext uri="{FF2B5EF4-FFF2-40B4-BE49-F238E27FC236}">
                <a16:creationId xmlns:a16="http://schemas.microsoft.com/office/drawing/2014/main" id="{289B4AAE-FE4D-4CD2-941C-4E6370865D15}"/>
              </a:ext>
            </a:extLst>
          </p:cNvPr>
          <p:cNvSpPr>
            <a:spLocks noGrp="1"/>
          </p:cNvSpPr>
          <p:nvPr>
            <p:ph type="sldNum" sz="quarter" idx="12"/>
          </p:nvPr>
        </p:nvSpPr>
        <p:spPr/>
        <p:txBody>
          <a:bodyPr/>
          <a:lstStyle/>
          <a:p>
            <a:pPr>
              <a:defRPr/>
            </a:pPr>
            <a:fld id="{D6029DA4-09B0-4A2D-AA4B-CC45A202471A}" type="slidenum">
              <a:rPr lang="en-US" altLang="en-US" smtClean="0"/>
              <a:pPr>
                <a:defRPr/>
              </a:pPr>
              <a:t>48</a:t>
            </a:fld>
            <a:endParaRPr lang="en-US" altLang="en-US" dirty="0"/>
          </a:p>
        </p:txBody>
      </p:sp>
    </p:spTree>
    <p:extLst>
      <p:ext uri="{BB962C8B-B14F-4D97-AF65-F5344CB8AC3E}">
        <p14:creationId xmlns:p14="http://schemas.microsoft.com/office/powerpoint/2010/main" val="18778043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FE62C-25FD-467B-B82B-BA0335BFA4FC}"/>
              </a:ext>
            </a:extLst>
          </p:cNvPr>
          <p:cNvSpPr>
            <a:spLocks noGrp="1"/>
          </p:cNvSpPr>
          <p:nvPr>
            <p:ph type="title"/>
          </p:nvPr>
        </p:nvSpPr>
        <p:spPr/>
        <p:txBody>
          <a:bodyPr/>
          <a:lstStyle/>
          <a:p>
            <a:r>
              <a:rPr lang="en-US" dirty="0"/>
              <a:t>Best Practices During School Year (1)</a:t>
            </a:r>
          </a:p>
        </p:txBody>
      </p:sp>
      <p:sp>
        <p:nvSpPr>
          <p:cNvPr id="3" name="Content Placeholder 2">
            <a:extLst>
              <a:ext uri="{FF2B5EF4-FFF2-40B4-BE49-F238E27FC236}">
                <a16:creationId xmlns:a16="http://schemas.microsoft.com/office/drawing/2014/main" id="{2DE01E9D-100A-440A-8B52-3406BFF86A44}"/>
              </a:ext>
            </a:extLst>
          </p:cNvPr>
          <p:cNvSpPr>
            <a:spLocks noGrp="1"/>
          </p:cNvSpPr>
          <p:nvPr>
            <p:ph idx="1"/>
          </p:nvPr>
        </p:nvSpPr>
        <p:spPr/>
        <p:txBody>
          <a:bodyPr/>
          <a:lstStyle/>
          <a:p>
            <a:pPr>
              <a:spcAft>
                <a:spcPts val="1200"/>
              </a:spcAft>
            </a:pPr>
            <a:r>
              <a:rPr lang="en-US" sz="2800" dirty="0"/>
              <a:t>Implement Tier 1 prevention strategies as part of the school’s culture</a:t>
            </a:r>
          </a:p>
          <a:p>
            <a:pPr>
              <a:spcAft>
                <a:spcPts val="1200"/>
              </a:spcAft>
            </a:pPr>
            <a:r>
              <a:rPr lang="en-US" sz="2800" dirty="0"/>
              <a:t>Establish procedures for tracking chronically absent, suspended students, and truants on a daily basis and follow up with students with Tier 2 early intervention strategies when it appears they are starting to have attendance issues</a:t>
            </a:r>
          </a:p>
        </p:txBody>
      </p:sp>
      <p:sp>
        <p:nvSpPr>
          <p:cNvPr id="4" name="Slide Number Placeholder 3">
            <a:extLst>
              <a:ext uri="{FF2B5EF4-FFF2-40B4-BE49-F238E27FC236}">
                <a16:creationId xmlns:a16="http://schemas.microsoft.com/office/drawing/2014/main" id="{210453C4-F855-44AB-8907-FA6C6172C89F}"/>
              </a:ext>
            </a:extLst>
          </p:cNvPr>
          <p:cNvSpPr>
            <a:spLocks noGrp="1"/>
          </p:cNvSpPr>
          <p:nvPr>
            <p:ph type="sldNum" sz="quarter" idx="12"/>
          </p:nvPr>
        </p:nvSpPr>
        <p:spPr/>
        <p:txBody>
          <a:bodyPr/>
          <a:lstStyle/>
          <a:p>
            <a:pPr>
              <a:defRPr/>
            </a:pPr>
            <a:fld id="{D6029DA4-09B0-4A2D-AA4B-CC45A202471A}" type="slidenum">
              <a:rPr lang="en-US" altLang="en-US" smtClean="0"/>
              <a:pPr>
                <a:defRPr/>
              </a:pPr>
              <a:t>49</a:t>
            </a:fld>
            <a:endParaRPr lang="en-US" altLang="en-US" dirty="0"/>
          </a:p>
        </p:txBody>
      </p:sp>
    </p:spTree>
    <p:extLst>
      <p:ext uri="{BB962C8B-B14F-4D97-AF65-F5344CB8AC3E}">
        <p14:creationId xmlns:p14="http://schemas.microsoft.com/office/powerpoint/2010/main" val="2605492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2AB1B-88BC-4DC5-A44F-C45BE31F0E46}"/>
              </a:ext>
            </a:extLst>
          </p:cNvPr>
          <p:cNvSpPr>
            <a:spLocks noGrp="1"/>
          </p:cNvSpPr>
          <p:nvPr>
            <p:ph type="title"/>
          </p:nvPr>
        </p:nvSpPr>
        <p:spPr/>
        <p:txBody>
          <a:bodyPr/>
          <a:lstStyle/>
          <a:p>
            <a:r>
              <a:rPr lang="en-US" dirty="0"/>
              <a:t>Indicator of Participation: </a:t>
            </a:r>
            <a:br>
              <a:rPr lang="en-US" dirty="0"/>
            </a:br>
            <a:r>
              <a:rPr lang="en-US" dirty="0"/>
              <a:t>Chronic Absenteeism </a:t>
            </a:r>
          </a:p>
        </p:txBody>
      </p:sp>
      <p:sp>
        <p:nvSpPr>
          <p:cNvPr id="3" name="Content Placeholder 2">
            <a:extLst>
              <a:ext uri="{FF2B5EF4-FFF2-40B4-BE49-F238E27FC236}">
                <a16:creationId xmlns:a16="http://schemas.microsoft.com/office/drawing/2014/main" id="{93F24E2E-E80D-4669-A561-EFAFD0793568}"/>
              </a:ext>
            </a:extLst>
          </p:cNvPr>
          <p:cNvSpPr>
            <a:spLocks noGrp="1"/>
          </p:cNvSpPr>
          <p:nvPr>
            <p:ph idx="1"/>
          </p:nvPr>
        </p:nvSpPr>
        <p:spPr/>
        <p:txBody>
          <a:bodyPr/>
          <a:lstStyle/>
          <a:p>
            <a:pPr marL="0" indent="0">
              <a:buNone/>
            </a:pPr>
            <a:r>
              <a:rPr lang="en-US" sz="2800" dirty="0"/>
              <a:t>*Data submitted on the Student Attendance Summary (STAS) file to California Longitudinal Pupil Achievement Data System (CALPADS) and certified as part of the End-of-Year (EOY) 3 submission are used to calculate the Chronic Absenteeism Indicator. This is different from the Average Daily Attendance (ADA) data that local educational agencies (LEAs) submit for apportionment funding. Subgroup chronic absenteeism rates will be a primary indicator of success or failure of Learning Continuity and Attendance Plans.</a:t>
            </a:r>
          </a:p>
          <a:p>
            <a:pPr marL="0" indent="0">
              <a:buNone/>
            </a:pPr>
            <a:endParaRPr lang="en-US" sz="2400" dirty="0"/>
          </a:p>
        </p:txBody>
      </p:sp>
      <p:sp>
        <p:nvSpPr>
          <p:cNvPr id="4" name="Slide Number Placeholder 3">
            <a:extLst>
              <a:ext uri="{FF2B5EF4-FFF2-40B4-BE49-F238E27FC236}">
                <a16:creationId xmlns:a16="http://schemas.microsoft.com/office/drawing/2014/main" id="{17FEA211-2EA7-433F-8252-E22ED1627F35}"/>
              </a:ext>
            </a:extLst>
          </p:cNvPr>
          <p:cNvSpPr>
            <a:spLocks noGrp="1"/>
          </p:cNvSpPr>
          <p:nvPr>
            <p:ph type="sldNum" sz="quarter" idx="12"/>
          </p:nvPr>
        </p:nvSpPr>
        <p:spPr/>
        <p:txBody>
          <a:bodyPr/>
          <a:lstStyle/>
          <a:p>
            <a:pPr>
              <a:defRPr/>
            </a:pPr>
            <a:fld id="{D6029DA4-09B0-4A2D-AA4B-CC45A202471A}" type="slidenum">
              <a:rPr lang="en-US" altLang="en-US" smtClean="0"/>
              <a:pPr>
                <a:defRPr/>
              </a:pPr>
              <a:t>5</a:t>
            </a:fld>
            <a:endParaRPr lang="en-US" altLang="en-US" dirty="0"/>
          </a:p>
        </p:txBody>
      </p:sp>
    </p:spTree>
    <p:extLst>
      <p:ext uri="{BB962C8B-B14F-4D97-AF65-F5344CB8AC3E}">
        <p14:creationId xmlns:p14="http://schemas.microsoft.com/office/powerpoint/2010/main" val="12217712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FE62C-25FD-467B-B82B-BA0335BFA4FC}"/>
              </a:ext>
            </a:extLst>
          </p:cNvPr>
          <p:cNvSpPr>
            <a:spLocks noGrp="1"/>
          </p:cNvSpPr>
          <p:nvPr>
            <p:ph type="title"/>
          </p:nvPr>
        </p:nvSpPr>
        <p:spPr/>
        <p:txBody>
          <a:bodyPr/>
          <a:lstStyle/>
          <a:p>
            <a:r>
              <a:rPr lang="en-US" dirty="0"/>
              <a:t>Best Practices During School Year (2)</a:t>
            </a:r>
          </a:p>
        </p:txBody>
      </p:sp>
      <p:sp>
        <p:nvSpPr>
          <p:cNvPr id="3" name="Content Placeholder 2">
            <a:extLst>
              <a:ext uri="{FF2B5EF4-FFF2-40B4-BE49-F238E27FC236}">
                <a16:creationId xmlns:a16="http://schemas.microsoft.com/office/drawing/2014/main" id="{2DE01E9D-100A-440A-8B52-3406BFF86A44}"/>
              </a:ext>
            </a:extLst>
          </p:cNvPr>
          <p:cNvSpPr>
            <a:spLocks noGrp="1"/>
          </p:cNvSpPr>
          <p:nvPr>
            <p:ph idx="1"/>
          </p:nvPr>
        </p:nvSpPr>
        <p:spPr/>
        <p:txBody>
          <a:bodyPr/>
          <a:lstStyle/>
          <a:p>
            <a:pPr lvl="0">
              <a:spcAft>
                <a:spcPts val="1200"/>
              </a:spcAft>
              <a:defRPr/>
            </a:pPr>
            <a:r>
              <a:rPr lang="en-US" sz="2800" dirty="0"/>
              <a:t>If the district/school does not have an attendance dashboard to monitor attendance on a daily basis, seek one out</a:t>
            </a:r>
          </a:p>
          <a:p>
            <a:pPr lvl="1">
              <a:defRPr/>
            </a:pPr>
            <a:r>
              <a:rPr lang="en-US" sz="2400" kern="0" dirty="0">
                <a:solidFill>
                  <a:srgbClr val="000000"/>
                </a:solidFill>
                <a:highlight>
                  <a:srgbClr val="FFFF00"/>
                </a:highlight>
              </a:rPr>
              <a:t>Link to California data tools for attendance: </a:t>
            </a:r>
            <a:r>
              <a:rPr lang="en-US" sz="2400" u="sng" kern="0" dirty="0">
                <a:solidFill>
                  <a:srgbClr val="000000"/>
                </a:solidFill>
                <a:highlight>
                  <a:srgbClr val="FFFF00"/>
                </a:highlight>
                <a:hlinkClick r:id="rId2"/>
              </a:rPr>
              <a:t>http://www.attendanceworks.org/resources/data-tools/california-data-tools/</a:t>
            </a:r>
            <a:endParaRPr lang="en-US" sz="2400" u="sng" kern="0" dirty="0">
              <a:solidFill>
                <a:srgbClr val="000000"/>
              </a:solidFill>
              <a:highlight>
                <a:srgbClr val="FFFF00"/>
              </a:highlight>
            </a:endParaRPr>
          </a:p>
          <a:p>
            <a:r>
              <a:rPr lang="en-US" sz="2800" dirty="0"/>
              <a:t>E450 has been changed from PreK-6Exit to </a:t>
            </a:r>
            <a:r>
              <a:rPr lang="en-US" sz="2800" dirty="0" err="1"/>
              <a:t>PreKExit</a:t>
            </a:r>
            <a:r>
              <a:rPr lang="en-US" sz="2800" dirty="0"/>
              <a:t>. E140 covers students in grades 1-6. E400 covers K exits before the end of the year</a:t>
            </a:r>
          </a:p>
        </p:txBody>
      </p:sp>
      <p:sp>
        <p:nvSpPr>
          <p:cNvPr id="4" name="Slide Number Placeholder 3">
            <a:extLst>
              <a:ext uri="{FF2B5EF4-FFF2-40B4-BE49-F238E27FC236}">
                <a16:creationId xmlns:a16="http://schemas.microsoft.com/office/drawing/2014/main" id="{210453C4-F855-44AB-8907-FA6C6172C89F}"/>
              </a:ext>
            </a:extLst>
          </p:cNvPr>
          <p:cNvSpPr>
            <a:spLocks noGrp="1"/>
          </p:cNvSpPr>
          <p:nvPr>
            <p:ph type="sldNum" sz="quarter" idx="12"/>
          </p:nvPr>
        </p:nvSpPr>
        <p:spPr/>
        <p:txBody>
          <a:bodyPr/>
          <a:lstStyle/>
          <a:p>
            <a:pPr>
              <a:defRPr/>
            </a:pPr>
            <a:fld id="{D6029DA4-09B0-4A2D-AA4B-CC45A202471A}" type="slidenum">
              <a:rPr lang="en-US" altLang="en-US" smtClean="0"/>
              <a:pPr>
                <a:defRPr/>
              </a:pPr>
              <a:t>50</a:t>
            </a:fld>
            <a:endParaRPr lang="en-US" altLang="en-US" dirty="0"/>
          </a:p>
        </p:txBody>
      </p:sp>
    </p:spTree>
    <p:extLst>
      <p:ext uri="{BB962C8B-B14F-4D97-AF65-F5344CB8AC3E}">
        <p14:creationId xmlns:p14="http://schemas.microsoft.com/office/powerpoint/2010/main" val="1306021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79AE1-95C4-4A04-96A7-8CC8446CCE6B}"/>
              </a:ext>
            </a:extLst>
          </p:cNvPr>
          <p:cNvSpPr>
            <a:spLocks noGrp="1"/>
          </p:cNvSpPr>
          <p:nvPr>
            <p:ph type="title"/>
          </p:nvPr>
        </p:nvSpPr>
        <p:spPr/>
        <p:txBody>
          <a:bodyPr/>
          <a:lstStyle/>
          <a:p>
            <a:r>
              <a:rPr lang="en-US" dirty="0"/>
              <a:t>Best Practices During School Year: When to Exit Truant Students (1)</a:t>
            </a:r>
          </a:p>
        </p:txBody>
      </p:sp>
      <p:sp>
        <p:nvSpPr>
          <p:cNvPr id="3" name="Content Placeholder 2">
            <a:extLst>
              <a:ext uri="{FF2B5EF4-FFF2-40B4-BE49-F238E27FC236}">
                <a16:creationId xmlns:a16="http://schemas.microsoft.com/office/drawing/2014/main" id="{92FF85D8-2687-4A48-B29C-8D81EED630EE}"/>
              </a:ext>
            </a:extLst>
          </p:cNvPr>
          <p:cNvSpPr>
            <a:spLocks noGrp="1"/>
          </p:cNvSpPr>
          <p:nvPr>
            <p:ph idx="1"/>
          </p:nvPr>
        </p:nvSpPr>
        <p:spPr/>
        <p:txBody>
          <a:bodyPr/>
          <a:lstStyle/>
          <a:p>
            <a:pPr marL="0" indent="0">
              <a:spcAft>
                <a:spcPts val="1200"/>
              </a:spcAft>
              <a:buNone/>
            </a:pPr>
            <a:r>
              <a:rPr lang="en-US" sz="2800" dirty="0"/>
              <a:t>When should an LEA dis-enroll a student who has been enrolled and attending school and then becomes habitually truant and appears to have dropped out?</a:t>
            </a:r>
          </a:p>
          <a:p>
            <a:pPr>
              <a:spcAft>
                <a:spcPts val="1200"/>
              </a:spcAft>
            </a:pPr>
            <a:r>
              <a:rPr lang="en-US" sz="2800" dirty="0"/>
              <a:t>Follow the statutory steps for addressing truancy:</a:t>
            </a:r>
          </a:p>
          <a:p>
            <a:pPr lvl="1"/>
            <a:r>
              <a:rPr lang="en-US" sz="2400" dirty="0"/>
              <a:t>Identify that the student is truant</a:t>
            </a:r>
          </a:p>
          <a:p>
            <a:pPr lvl="1"/>
            <a:r>
              <a:rPr lang="en-US" sz="2400" dirty="0"/>
              <a:t>Notify Parent/Guardian</a:t>
            </a:r>
            <a:endParaRPr lang="en-US" sz="2400" dirty="0">
              <a:highlight>
                <a:srgbClr val="FFFF00"/>
              </a:highlight>
            </a:endParaRPr>
          </a:p>
          <a:p>
            <a:pPr lvl="1"/>
            <a:r>
              <a:rPr lang="en-US" sz="2400" dirty="0"/>
              <a:t>Hold a meeting</a:t>
            </a:r>
          </a:p>
          <a:p>
            <a:pPr lvl="1"/>
            <a:endParaRPr lang="en-US" sz="2400" dirty="0"/>
          </a:p>
        </p:txBody>
      </p:sp>
      <p:sp>
        <p:nvSpPr>
          <p:cNvPr id="4" name="Slide Number Placeholder 3">
            <a:extLst>
              <a:ext uri="{FF2B5EF4-FFF2-40B4-BE49-F238E27FC236}">
                <a16:creationId xmlns:a16="http://schemas.microsoft.com/office/drawing/2014/main" id="{1D7C8E2D-62F9-40FC-9040-A0B1A4EA170E}"/>
              </a:ext>
            </a:extLst>
          </p:cNvPr>
          <p:cNvSpPr>
            <a:spLocks noGrp="1"/>
          </p:cNvSpPr>
          <p:nvPr>
            <p:ph type="sldNum" sz="quarter" idx="12"/>
          </p:nvPr>
        </p:nvSpPr>
        <p:spPr/>
        <p:txBody>
          <a:bodyPr/>
          <a:lstStyle/>
          <a:p>
            <a:pPr>
              <a:defRPr/>
            </a:pPr>
            <a:fld id="{D6029DA4-09B0-4A2D-AA4B-CC45A202471A}" type="slidenum">
              <a:rPr lang="en-US" altLang="en-US" smtClean="0"/>
              <a:pPr>
                <a:defRPr/>
              </a:pPr>
              <a:t>51</a:t>
            </a:fld>
            <a:endParaRPr lang="en-US" altLang="en-US" dirty="0"/>
          </a:p>
        </p:txBody>
      </p:sp>
    </p:spTree>
    <p:extLst>
      <p:ext uri="{BB962C8B-B14F-4D97-AF65-F5344CB8AC3E}">
        <p14:creationId xmlns:p14="http://schemas.microsoft.com/office/powerpoint/2010/main" val="13563628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79AE1-95C4-4A04-96A7-8CC8446CCE6B}"/>
              </a:ext>
            </a:extLst>
          </p:cNvPr>
          <p:cNvSpPr>
            <a:spLocks noGrp="1"/>
          </p:cNvSpPr>
          <p:nvPr>
            <p:ph type="title"/>
          </p:nvPr>
        </p:nvSpPr>
        <p:spPr/>
        <p:txBody>
          <a:bodyPr/>
          <a:lstStyle/>
          <a:p>
            <a:r>
              <a:rPr lang="en-US" dirty="0"/>
              <a:t>Best Practices During School Year: When to Exit Truant Students (2)</a:t>
            </a:r>
          </a:p>
        </p:txBody>
      </p:sp>
      <p:sp>
        <p:nvSpPr>
          <p:cNvPr id="3" name="Content Placeholder 2">
            <a:extLst>
              <a:ext uri="{FF2B5EF4-FFF2-40B4-BE49-F238E27FC236}">
                <a16:creationId xmlns:a16="http://schemas.microsoft.com/office/drawing/2014/main" id="{92FF85D8-2687-4A48-B29C-8D81EED630EE}"/>
              </a:ext>
            </a:extLst>
          </p:cNvPr>
          <p:cNvSpPr>
            <a:spLocks noGrp="1"/>
          </p:cNvSpPr>
          <p:nvPr>
            <p:ph idx="1"/>
          </p:nvPr>
        </p:nvSpPr>
        <p:spPr>
          <a:xfrm>
            <a:off x="2540000" y="1881809"/>
            <a:ext cx="9144000" cy="4557091"/>
          </a:xfrm>
        </p:spPr>
        <p:txBody>
          <a:bodyPr/>
          <a:lstStyle/>
          <a:p>
            <a:pPr>
              <a:spcAft>
                <a:spcPts val="1200"/>
              </a:spcAft>
            </a:pPr>
            <a:r>
              <a:rPr lang="en-US" sz="2800" dirty="0"/>
              <a:t>Then take one of the following actions:</a:t>
            </a:r>
          </a:p>
          <a:p>
            <a:pPr lvl="1">
              <a:spcAft>
                <a:spcPts val="1200"/>
              </a:spcAft>
            </a:pPr>
            <a:r>
              <a:rPr lang="en-US" sz="2400" dirty="0"/>
              <a:t>If the whereabouts of the student is known, refer to SARB; Exit the student with E140 Truant, No Known Enrollment, using the SARB referral date as the exit date</a:t>
            </a:r>
          </a:p>
          <a:p>
            <a:pPr lvl="1">
              <a:spcAft>
                <a:spcPts val="1200"/>
              </a:spcAft>
            </a:pPr>
            <a:r>
              <a:rPr lang="en-US" sz="2400" dirty="0"/>
              <a:t>If after a full investigation (as specified in local policies) has been conducted and the student cannot be located, exit the student with E140, using the date the full investigation was completed as the exit date</a:t>
            </a:r>
          </a:p>
          <a:p>
            <a:pPr marL="0" lvl="1" indent="0">
              <a:spcAft>
                <a:spcPts val="1200"/>
              </a:spcAft>
              <a:buNone/>
            </a:pPr>
            <a:r>
              <a:rPr lang="en-US" sz="2400" dirty="0"/>
              <a:t>Refer to CALPADS Update Flash #132 for more detail at: </a:t>
            </a:r>
            <a:r>
              <a:rPr lang="en-US" sz="2400" dirty="0">
                <a:hlinkClick r:id="rId2" tooltip="CALPADS Update Flash #132"/>
              </a:rPr>
              <a:t>https://www.cde.ca.gov/ds/sp/cl/calpadsupdflash132.asp</a:t>
            </a:r>
            <a:r>
              <a:rPr lang="en-US" sz="2400" dirty="0"/>
              <a:t> </a:t>
            </a:r>
          </a:p>
          <a:p>
            <a:pPr lvl="1"/>
            <a:endParaRPr lang="en-US" sz="2400" dirty="0"/>
          </a:p>
        </p:txBody>
      </p:sp>
      <p:sp>
        <p:nvSpPr>
          <p:cNvPr id="4" name="Slide Number Placeholder 3">
            <a:extLst>
              <a:ext uri="{FF2B5EF4-FFF2-40B4-BE49-F238E27FC236}">
                <a16:creationId xmlns:a16="http://schemas.microsoft.com/office/drawing/2014/main" id="{1D7C8E2D-62F9-40FC-9040-A0B1A4EA170E}"/>
              </a:ext>
            </a:extLst>
          </p:cNvPr>
          <p:cNvSpPr>
            <a:spLocks noGrp="1"/>
          </p:cNvSpPr>
          <p:nvPr>
            <p:ph type="sldNum" sz="quarter" idx="12"/>
          </p:nvPr>
        </p:nvSpPr>
        <p:spPr/>
        <p:txBody>
          <a:bodyPr/>
          <a:lstStyle/>
          <a:p>
            <a:pPr>
              <a:defRPr/>
            </a:pPr>
            <a:fld id="{D6029DA4-09B0-4A2D-AA4B-CC45A202471A}" type="slidenum">
              <a:rPr lang="en-US" altLang="en-US" smtClean="0"/>
              <a:pPr>
                <a:defRPr/>
              </a:pPr>
              <a:t>52</a:t>
            </a:fld>
            <a:endParaRPr lang="en-US" altLang="en-US" dirty="0"/>
          </a:p>
        </p:txBody>
      </p:sp>
    </p:spTree>
    <p:extLst>
      <p:ext uri="{BB962C8B-B14F-4D97-AF65-F5344CB8AC3E}">
        <p14:creationId xmlns:p14="http://schemas.microsoft.com/office/powerpoint/2010/main" val="41027805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D2DB4-DFEA-4B3A-8788-500B5C481399}"/>
              </a:ext>
            </a:extLst>
          </p:cNvPr>
          <p:cNvSpPr>
            <a:spLocks noGrp="1"/>
          </p:cNvSpPr>
          <p:nvPr>
            <p:ph type="title"/>
          </p:nvPr>
        </p:nvSpPr>
        <p:spPr/>
        <p:txBody>
          <a:bodyPr/>
          <a:lstStyle/>
          <a:p>
            <a:r>
              <a:rPr lang="en-US" dirty="0"/>
              <a:t>Best Practices During School Year:</a:t>
            </a:r>
            <a:br>
              <a:rPr lang="en-US" dirty="0"/>
            </a:br>
            <a:r>
              <a:rPr lang="en-US" dirty="0"/>
              <a:t>When to Exit Truant Students with E400</a:t>
            </a:r>
          </a:p>
        </p:txBody>
      </p:sp>
      <p:sp>
        <p:nvSpPr>
          <p:cNvPr id="3" name="Content Placeholder 2">
            <a:extLst>
              <a:ext uri="{FF2B5EF4-FFF2-40B4-BE49-F238E27FC236}">
                <a16:creationId xmlns:a16="http://schemas.microsoft.com/office/drawing/2014/main" id="{C7A5603D-B9A6-4A50-B46C-EBC60D822B2D}"/>
              </a:ext>
            </a:extLst>
          </p:cNvPr>
          <p:cNvSpPr>
            <a:spLocks noGrp="1"/>
          </p:cNvSpPr>
          <p:nvPr>
            <p:ph idx="1"/>
          </p:nvPr>
        </p:nvSpPr>
        <p:spPr/>
        <p:txBody>
          <a:bodyPr/>
          <a:lstStyle/>
          <a:p>
            <a:pPr marL="0" indent="0">
              <a:buNone/>
            </a:pPr>
            <a:r>
              <a:rPr lang="en-US" sz="2800" dirty="0"/>
              <a:t>When should a student be exited with E400 – OtherOrUnknown?</a:t>
            </a:r>
          </a:p>
          <a:p>
            <a:r>
              <a:rPr lang="en-US" sz="2800" dirty="0"/>
              <a:t>E400 should only be used for students who are eighteen years of age or older </a:t>
            </a:r>
          </a:p>
          <a:p>
            <a:r>
              <a:rPr lang="en-US" sz="2800" dirty="0"/>
              <a:t>Compulsory attendance laws apply to all students ages six to eighteen; therefore LEAs should always refer truants to a local or county SARB or fully investigate the whereabouts of students who appear to have dropped out before dis-enrolling those students with an </a:t>
            </a:r>
            <a:r>
              <a:rPr lang="en-US" sz="2800" b="1" dirty="0"/>
              <a:t>E140</a:t>
            </a:r>
            <a:r>
              <a:rPr lang="en-US" sz="2800" dirty="0"/>
              <a:t> – </a:t>
            </a:r>
            <a:r>
              <a:rPr lang="en-US" sz="2800" b="1" dirty="0"/>
              <a:t>Truant</a:t>
            </a:r>
          </a:p>
          <a:p>
            <a:endParaRPr lang="en-US" sz="2800" dirty="0"/>
          </a:p>
        </p:txBody>
      </p:sp>
      <p:sp>
        <p:nvSpPr>
          <p:cNvPr id="4" name="Slide Number Placeholder 3">
            <a:extLst>
              <a:ext uri="{FF2B5EF4-FFF2-40B4-BE49-F238E27FC236}">
                <a16:creationId xmlns:a16="http://schemas.microsoft.com/office/drawing/2014/main" id="{D9DC8E45-46FF-4EC5-A871-B99770C2D2DB}"/>
              </a:ext>
            </a:extLst>
          </p:cNvPr>
          <p:cNvSpPr>
            <a:spLocks noGrp="1"/>
          </p:cNvSpPr>
          <p:nvPr>
            <p:ph type="sldNum" sz="quarter" idx="12"/>
          </p:nvPr>
        </p:nvSpPr>
        <p:spPr/>
        <p:txBody>
          <a:bodyPr/>
          <a:lstStyle/>
          <a:p>
            <a:pPr>
              <a:defRPr/>
            </a:pPr>
            <a:fld id="{D6029DA4-09B0-4A2D-AA4B-CC45A202471A}" type="slidenum">
              <a:rPr lang="en-US" altLang="en-US" smtClean="0"/>
              <a:pPr>
                <a:defRPr/>
              </a:pPr>
              <a:t>53</a:t>
            </a:fld>
            <a:endParaRPr lang="en-US" altLang="en-US" dirty="0"/>
          </a:p>
        </p:txBody>
      </p:sp>
    </p:spTree>
    <p:extLst>
      <p:ext uri="{BB962C8B-B14F-4D97-AF65-F5344CB8AC3E}">
        <p14:creationId xmlns:p14="http://schemas.microsoft.com/office/powerpoint/2010/main" val="1011557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248E0-64AC-4762-AE77-0D864352D092}"/>
              </a:ext>
            </a:extLst>
          </p:cNvPr>
          <p:cNvSpPr>
            <a:spLocks noGrp="1"/>
          </p:cNvSpPr>
          <p:nvPr>
            <p:ph type="title"/>
          </p:nvPr>
        </p:nvSpPr>
        <p:spPr>
          <a:xfrm>
            <a:off x="2428240" y="419100"/>
            <a:ext cx="9428479" cy="1143000"/>
          </a:xfrm>
        </p:spPr>
        <p:txBody>
          <a:bodyPr/>
          <a:lstStyle/>
          <a:p>
            <a:r>
              <a:rPr lang="en-US" sz="3500" dirty="0"/>
              <a:t>Best Practices During School Year:</a:t>
            </a:r>
            <a:br>
              <a:rPr lang="en-US" sz="3500" dirty="0"/>
            </a:br>
            <a:r>
              <a:rPr lang="en-US" sz="3500" dirty="0"/>
              <a:t>How to Exit Independent Study Students (1)</a:t>
            </a:r>
          </a:p>
        </p:txBody>
      </p:sp>
      <p:sp>
        <p:nvSpPr>
          <p:cNvPr id="3" name="Content Placeholder 2">
            <a:extLst>
              <a:ext uri="{FF2B5EF4-FFF2-40B4-BE49-F238E27FC236}">
                <a16:creationId xmlns:a16="http://schemas.microsoft.com/office/drawing/2014/main" id="{FEA3E8C0-90E1-4CBB-86DB-E2EDEBA8F6E4}"/>
              </a:ext>
            </a:extLst>
          </p:cNvPr>
          <p:cNvSpPr>
            <a:spLocks noGrp="1"/>
          </p:cNvSpPr>
          <p:nvPr>
            <p:ph idx="1"/>
          </p:nvPr>
        </p:nvSpPr>
        <p:spPr/>
        <p:txBody>
          <a:bodyPr/>
          <a:lstStyle/>
          <a:p>
            <a:pPr marL="0" indent="0">
              <a:buNone/>
            </a:pPr>
            <a:r>
              <a:rPr lang="en-US" sz="2800" dirty="0"/>
              <a:t>How do we exit Independent Study students who do not fulfill their contract?</a:t>
            </a:r>
          </a:p>
          <a:p>
            <a:pPr>
              <a:spcAft>
                <a:spcPts val="1200"/>
              </a:spcAft>
            </a:pPr>
            <a:r>
              <a:rPr lang="en-US" sz="2800" dirty="0"/>
              <a:t>If a student enrolled in a school under an independent study contract does not fulfill his/her contract, the student should return to his/her original school or be referred to another school/program</a:t>
            </a:r>
          </a:p>
          <a:p>
            <a:pPr lvl="1"/>
            <a:r>
              <a:rPr lang="en-US" sz="2400" dirty="0"/>
              <a:t>The school should contact the expected receiver school where the student will be returning to</a:t>
            </a:r>
          </a:p>
        </p:txBody>
      </p:sp>
      <p:sp>
        <p:nvSpPr>
          <p:cNvPr id="4" name="Slide Number Placeholder 3">
            <a:extLst>
              <a:ext uri="{FF2B5EF4-FFF2-40B4-BE49-F238E27FC236}">
                <a16:creationId xmlns:a16="http://schemas.microsoft.com/office/drawing/2014/main" id="{C6DA521E-143F-4A92-90E5-C65F6DA2A951}"/>
              </a:ext>
            </a:extLst>
          </p:cNvPr>
          <p:cNvSpPr>
            <a:spLocks noGrp="1"/>
          </p:cNvSpPr>
          <p:nvPr>
            <p:ph type="sldNum" sz="quarter" idx="12"/>
          </p:nvPr>
        </p:nvSpPr>
        <p:spPr/>
        <p:txBody>
          <a:bodyPr/>
          <a:lstStyle/>
          <a:p>
            <a:pPr>
              <a:defRPr/>
            </a:pPr>
            <a:fld id="{D6029DA4-09B0-4A2D-AA4B-CC45A202471A}" type="slidenum">
              <a:rPr lang="en-US" altLang="en-US" smtClean="0"/>
              <a:pPr>
                <a:defRPr/>
              </a:pPr>
              <a:t>54</a:t>
            </a:fld>
            <a:endParaRPr lang="en-US" altLang="en-US" dirty="0"/>
          </a:p>
        </p:txBody>
      </p:sp>
    </p:spTree>
    <p:extLst>
      <p:ext uri="{BB962C8B-B14F-4D97-AF65-F5344CB8AC3E}">
        <p14:creationId xmlns:p14="http://schemas.microsoft.com/office/powerpoint/2010/main" val="36907415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248E0-64AC-4762-AE77-0D864352D092}"/>
              </a:ext>
            </a:extLst>
          </p:cNvPr>
          <p:cNvSpPr>
            <a:spLocks noGrp="1"/>
          </p:cNvSpPr>
          <p:nvPr>
            <p:ph type="title"/>
          </p:nvPr>
        </p:nvSpPr>
        <p:spPr>
          <a:xfrm>
            <a:off x="2397760" y="419100"/>
            <a:ext cx="9448799" cy="1143000"/>
          </a:xfrm>
        </p:spPr>
        <p:txBody>
          <a:bodyPr/>
          <a:lstStyle/>
          <a:p>
            <a:r>
              <a:rPr lang="en-US" sz="3500" dirty="0"/>
              <a:t>Best Practices During School Year:</a:t>
            </a:r>
            <a:br>
              <a:rPr lang="en-US" sz="3500" dirty="0"/>
            </a:br>
            <a:r>
              <a:rPr lang="en-US" sz="3500" dirty="0"/>
              <a:t>How to Exit Independent Study Students (2)</a:t>
            </a:r>
          </a:p>
        </p:txBody>
      </p:sp>
      <p:sp>
        <p:nvSpPr>
          <p:cNvPr id="3" name="Content Placeholder 2">
            <a:extLst>
              <a:ext uri="{FF2B5EF4-FFF2-40B4-BE49-F238E27FC236}">
                <a16:creationId xmlns:a16="http://schemas.microsoft.com/office/drawing/2014/main" id="{FEA3E8C0-90E1-4CBB-86DB-E2EDEBA8F6E4}"/>
              </a:ext>
            </a:extLst>
          </p:cNvPr>
          <p:cNvSpPr>
            <a:spLocks noGrp="1"/>
          </p:cNvSpPr>
          <p:nvPr>
            <p:ph idx="1"/>
          </p:nvPr>
        </p:nvSpPr>
        <p:spPr/>
        <p:txBody>
          <a:bodyPr/>
          <a:lstStyle/>
          <a:p>
            <a:pPr>
              <a:spcAft>
                <a:spcPts val="1200"/>
              </a:spcAft>
            </a:pPr>
            <a:r>
              <a:rPr lang="en-US" sz="2800" dirty="0"/>
              <a:t>The student may then be exited with a T160; however, if the student fails to show up at the other California public school, the school that exited the student may be charged with a dropout  </a:t>
            </a:r>
          </a:p>
          <a:p>
            <a:pPr lvl="1"/>
            <a:r>
              <a:rPr lang="en-US" sz="2400" dirty="0"/>
              <a:t>We are considering creating a new exit code for this scenario</a:t>
            </a:r>
          </a:p>
          <a:p>
            <a:pPr lvl="1"/>
            <a:endParaRPr lang="en-US" sz="2400" dirty="0"/>
          </a:p>
          <a:p>
            <a:r>
              <a:rPr lang="en-US" sz="2800" dirty="0"/>
              <a:t>Distance learning and independent study programs are not interchangeable.</a:t>
            </a:r>
          </a:p>
        </p:txBody>
      </p:sp>
      <p:sp>
        <p:nvSpPr>
          <p:cNvPr id="4" name="Slide Number Placeholder 3">
            <a:extLst>
              <a:ext uri="{FF2B5EF4-FFF2-40B4-BE49-F238E27FC236}">
                <a16:creationId xmlns:a16="http://schemas.microsoft.com/office/drawing/2014/main" id="{C6DA521E-143F-4A92-90E5-C65F6DA2A951}"/>
              </a:ext>
            </a:extLst>
          </p:cNvPr>
          <p:cNvSpPr>
            <a:spLocks noGrp="1"/>
          </p:cNvSpPr>
          <p:nvPr>
            <p:ph type="sldNum" sz="quarter" idx="12"/>
          </p:nvPr>
        </p:nvSpPr>
        <p:spPr/>
        <p:txBody>
          <a:bodyPr/>
          <a:lstStyle/>
          <a:p>
            <a:pPr>
              <a:defRPr/>
            </a:pPr>
            <a:fld id="{D6029DA4-09B0-4A2D-AA4B-CC45A202471A}" type="slidenum">
              <a:rPr lang="en-US" altLang="en-US" smtClean="0"/>
              <a:pPr>
                <a:defRPr/>
              </a:pPr>
              <a:t>55</a:t>
            </a:fld>
            <a:endParaRPr lang="en-US" altLang="en-US" dirty="0"/>
          </a:p>
        </p:txBody>
      </p:sp>
    </p:spTree>
    <p:extLst>
      <p:ext uri="{BB962C8B-B14F-4D97-AF65-F5344CB8AC3E}">
        <p14:creationId xmlns:p14="http://schemas.microsoft.com/office/powerpoint/2010/main" val="24574043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F1A9-F84D-4775-820F-2236D7AEDB0D}"/>
              </a:ext>
            </a:extLst>
          </p:cNvPr>
          <p:cNvSpPr>
            <a:spLocks noGrp="1"/>
          </p:cNvSpPr>
          <p:nvPr>
            <p:ph type="title"/>
          </p:nvPr>
        </p:nvSpPr>
        <p:spPr/>
        <p:txBody>
          <a:bodyPr/>
          <a:lstStyle/>
          <a:p>
            <a:r>
              <a:rPr lang="en-US" sz="3000" dirty="0"/>
              <a:t>Best Practices During School Year:</a:t>
            </a:r>
            <a:br>
              <a:rPr lang="en-US" sz="3000" dirty="0"/>
            </a:br>
            <a:r>
              <a:rPr lang="en-US" sz="3000" dirty="0"/>
              <a:t>Saturday School Attendance = Day Absent (1)</a:t>
            </a:r>
          </a:p>
        </p:txBody>
      </p:sp>
      <p:sp>
        <p:nvSpPr>
          <p:cNvPr id="3" name="Content Placeholder 2">
            <a:extLst>
              <a:ext uri="{FF2B5EF4-FFF2-40B4-BE49-F238E27FC236}">
                <a16:creationId xmlns:a16="http://schemas.microsoft.com/office/drawing/2014/main" id="{63065EEC-BCD3-4E03-9F28-6CF32B2C1693}"/>
              </a:ext>
            </a:extLst>
          </p:cNvPr>
          <p:cNvSpPr>
            <a:spLocks noGrp="1"/>
          </p:cNvSpPr>
          <p:nvPr>
            <p:ph idx="1"/>
          </p:nvPr>
        </p:nvSpPr>
        <p:spPr/>
        <p:txBody>
          <a:bodyPr/>
          <a:lstStyle/>
          <a:p>
            <a:pPr marL="0" indent="0">
              <a:spcAft>
                <a:spcPts val="1200"/>
              </a:spcAft>
              <a:buNone/>
            </a:pPr>
            <a:r>
              <a:rPr lang="en-US" sz="2500" dirty="0"/>
              <a:t>If a student had a full day absence, but then attended a Saturday School Attendance Recovery program to recoup that absence which enables us to claim ADA, does the Saturday School Attendance count as a Day Attended, or will the full day absence count as a Day Absent?</a:t>
            </a:r>
          </a:p>
          <a:p>
            <a:r>
              <a:rPr lang="en-US" sz="2400" dirty="0">
                <a:solidFill>
                  <a:srgbClr val="000000"/>
                </a:solidFill>
                <a:latin typeface="Arial" panose="020B0604020202020204" pitchFamily="34" charset="0"/>
                <a:ea typeface="Calibri" panose="020F0502020204030204" pitchFamily="34" charset="0"/>
              </a:rPr>
              <a:t>No, Saturday School attendance is explicitly not counted as attendance in California’s legal definition of a chronic absentee: A "chronic absentee" has been defined in California Education Code (EC) Section 60901(c)(1) as "a pupil who is absent on 10 percent or more of the school days in the school year when the</a:t>
            </a:r>
            <a:endParaRPr lang="en-US" sz="2800" dirty="0"/>
          </a:p>
        </p:txBody>
      </p:sp>
      <p:sp>
        <p:nvSpPr>
          <p:cNvPr id="4" name="Slide Number Placeholder 3">
            <a:extLst>
              <a:ext uri="{FF2B5EF4-FFF2-40B4-BE49-F238E27FC236}">
                <a16:creationId xmlns:a16="http://schemas.microsoft.com/office/drawing/2014/main" id="{B5732CD4-C76F-435D-BFBA-CEBA44A4915F}"/>
              </a:ext>
            </a:extLst>
          </p:cNvPr>
          <p:cNvSpPr>
            <a:spLocks noGrp="1"/>
          </p:cNvSpPr>
          <p:nvPr>
            <p:ph type="sldNum" sz="quarter" idx="12"/>
          </p:nvPr>
        </p:nvSpPr>
        <p:spPr/>
        <p:txBody>
          <a:bodyPr/>
          <a:lstStyle/>
          <a:p>
            <a:pPr>
              <a:defRPr/>
            </a:pPr>
            <a:fld id="{D6029DA4-09B0-4A2D-AA4B-CC45A202471A}" type="slidenum">
              <a:rPr lang="en-US" altLang="en-US" smtClean="0"/>
              <a:pPr>
                <a:defRPr/>
              </a:pPr>
              <a:t>56</a:t>
            </a:fld>
            <a:endParaRPr lang="en-US" altLang="en-US" dirty="0"/>
          </a:p>
        </p:txBody>
      </p:sp>
    </p:spTree>
    <p:extLst>
      <p:ext uri="{BB962C8B-B14F-4D97-AF65-F5344CB8AC3E}">
        <p14:creationId xmlns:p14="http://schemas.microsoft.com/office/powerpoint/2010/main" val="18146415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F1A9-F84D-4775-820F-2236D7AEDB0D}"/>
              </a:ext>
            </a:extLst>
          </p:cNvPr>
          <p:cNvSpPr>
            <a:spLocks noGrp="1"/>
          </p:cNvSpPr>
          <p:nvPr>
            <p:ph type="title"/>
          </p:nvPr>
        </p:nvSpPr>
        <p:spPr/>
        <p:txBody>
          <a:bodyPr/>
          <a:lstStyle/>
          <a:p>
            <a:r>
              <a:rPr lang="en-US" sz="3000" dirty="0"/>
              <a:t>Best Practices During School Year:</a:t>
            </a:r>
            <a:br>
              <a:rPr lang="en-US" sz="3000" dirty="0"/>
            </a:br>
            <a:r>
              <a:rPr lang="en-US" sz="3000" dirty="0"/>
              <a:t>Saturday School Attendance = Day Absent (2)</a:t>
            </a:r>
          </a:p>
        </p:txBody>
      </p:sp>
      <p:sp>
        <p:nvSpPr>
          <p:cNvPr id="3" name="Content Placeholder 2">
            <a:extLst>
              <a:ext uri="{FF2B5EF4-FFF2-40B4-BE49-F238E27FC236}">
                <a16:creationId xmlns:a16="http://schemas.microsoft.com/office/drawing/2014/main" id="{63065EEC-BCD3-4E03-9F28-6CF32B2C1693}"/>
              </a:ext>
            </a:extLst>
          </p:cNvPr>
          <p:cNvSpPr>
            <a:spLocks noGrp="1"/>
          </p:cNvSpPr>
          <p:nvPr>
            <p:ph idx="1"/>
          </p:nvPr>
        </p:nvSpPr>
        <p:spPr/>
        <p:txBody>
          <a:bodyPr/>
          <a:lstStyle/>
          <a:p>
            <a:r>
              <a:rPr lang="en-US" sz="2400" dirty="0">
                <a:solidFill>
                  <a:srgbClr val="000000"/>
                </a:solidFill>
                <a:latin typeface="Arial" panose="020B0604020202020204" pitchFamily="34" charset="0"/>
                <a:ea typeface="Calibri" panose="020F0502020204030204" pitchFamily="34" charset="0"/>
              </a:rPr>
              <a:t>total number of days a pupil is absent is divided by the total number of days the pupil is enrolled and school was actually taught in the regular day schools of the district, exclusive of Saturdays and Sundays.“</a:t>
            </a:r>
          </a:p>
          <a:p>
            <a:r>
              <a:rPr lang="en-US" sz="2400" dirty="0">
                <a:solidFill>
                  <a:srgbClr val="000000"/>
                </a:solidFill>
                <a:latin typeface="Arial" panose="020B0604020202020204" pitchFamily="34" charset="0"/>
                <a:ea typeface="Calibri" panose="020F0502020204030204" pitchFamily="34" charset="0"/>
              </a:rPr>
              <a:t>Developed written procedures for tiered reengagement strategies for students that are absent from distance learning may include weekend classes through distance learning in FY 2020-21 for the purpose of making up or enhancing instruction.</a:t>
            </a:r>
            <a:endParaRPr lang="en-US" sz="2400" dirty="0">
              <a:latin typeface="Calibri" panose="020F0502020204030204" pitchFamily="34" charset="0"/>
              <a:ea typeface="Calibri" panose="020F0502020204030204" pitchFamily="34" charset="0"/>
            </a:endParaRPr>
          </a:p>
          <a:p>
            <a:endParaRPr lang="en-US" sz="2800" dirty="0"/>
          </a:p>
        </p:txBody>
      </p:sp>
      <p:sp>
        <p:nvSpPr>
          <p:cNvPr id="4" name="Slide Number Placeholder 3">
            <a:extLst>
              <a:ext uri="{FF2B5EF4-FFF2-40B4-BE49-F238E27FC236}">
                <a16:creationId xmlns:a16="http://schemas.microsoft.com/office/drawing/2014/main" id="{B5732CD4-C76F-435D-BFBA-CEBA44A4915F}"/>
              </a:ext>
            </a:extLst>
          </p:cNvPr>
          <p:cNvSpPr>
            <a:spLocks noGrp="1"/>
          </p:cNvSpPr>
          <p:nvPr>
            <p:ph type="sldNum" sz="quarter" idx="12"/>
          </p:nvPr>
        </p:nvSpPr>
        <p:spPr/>
        <p:txBody>
          <a:bodyPr/>
          <a:lstStyle/>
          <a:p>
            <a:pPr>
              <a:defRPr/>
            </a:pPr>
            <a:fld id="{D6029DA4-09B0-4A2D-AA4B-CC45A202471A}" type="slidenum">
              <a:rPr lang="en-US" altLang="en-US" smtClean="0"/>
              <a:pPr>
                <a:defRPr/>
              </a:pPr>
              <a:t>57</a:t>
            </a:fld>
            <a:endParaRPr lang="en-US" altLang="en-US" dirty="0"/>
          </a:p>
        </p:txBody>
      </p:sp>
    </p:spTree>
    <p:extLst>
      <p:ext uri="{BB962C8B-B14F-4D97-AF65-F5344CB8AC3E}">
        <p14:creationId xmlns:p14="http://schemas.microsoft.com/office/powerpoint/2010/main" val="14046211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4E2A7-7D5D-4288-8D68-62B911477489}"/>
              </a:ext>
            </a:extLst>
          </p:cNvPr>
          <p:cNvSpPr>
            <a:spLocks noGrp="1"/>
          </p:cNvSpPr>
          <p:nvPr>
            <p:ph type="title"/>
          </p:nvPr>
        </p:nvSpPr>
        <p:spPr>
          <a:xfrm>
            <a:off x="2546350" y="1727200"/>
            <a:ext cx="9144000" cy="2479040"/>
          </a:xfrm>
        </p:spPr>
        <p:txBody>
          <a:bodyPr/>
          <a:lstStyle/>
          <a:p>
            <a:r>
              <a:rPr lang="en-US" sz="4800" dirty="0"/>
              <a:t>Implement Three-Tier System to Reduce Chronic Absenteeism</a:t>
            </a:r>
          </a:p>
        </p:txBody>
      </p:sp>
      <p:sp>
        <p:nvSpPr>
          <p:cNvPr id="3" name="Slide Number Placeholder 2">
            <a:extLst>
              <a:ext uri="{FF2B5EF4-FFF2-40B4-BE49-F238E27FC236}">
                <a16:creationId xmlns:a16="http://schemas.microsoft.com/office/drawing/2014/main" id="{FABC73B1-FB02-4F2C-8A0E-A4F5D5608C81}"/>
              </a:ext>
            </a:extLst>
          </p:cNvPr>
          <p:cNvSpPr>
            <a:spLocks noGrp="1"/>
          </p:cNvSpPr>
          <p:nvPr>
            <p:ph type="sldNum" sz="quarter" idx="12"/>
          </p:nvPr>
        </p:nvSpPr>
        <p:spPr/>
        <p:txBody>
          <a:bodyPr/>
          <a:lstStyle/>
          <a:p>
            <a:pPr>
              <a:defRPr/>
            </a:pPr>
            <a:fld id="{3FDE3ABF-8AC6-4BCD-B555-3DAB003AA8A5}" type="slidenum">
              <a:rPr lang="en-US" altLang="en-US" smtClean="0"/>
              <a:pPr>
                <a:defRPr/>
              </a:pPr>
              <a:t>58</a:t>
            </a:fld>
            <a:endParaRPr lang="en-US" altLang="en-US" dirty="0"/>
          </a:p>
        </p:txBody>
      </p:sp>
    </p:spTree>
    <p:extLst>
      <p:ext uri="{BB962C8B-B14F-4D97-AF65-F5344CB8AC3E}">
        <p14:creationId xmlns:p14="http://schemas.microsoft.com/office/powerpoint/2010/main" val="25648210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43CC8-01C0-4125-BA29-37F3BE893ED4}"/>
              </a:ext>
            </a:extLst>
          </p:cNvPr>
          <p:cNvSpPr>
            <a:spLocks noGrp="1"/>
          </p:cNvSpPr>
          <p:nvPr>
            <p:ph type="title"/>
          </p:nvPr>
        </p:nvSpPr>
        <p:spPr/>
        <p:txBody>
          <a:bodyPr/>
          <a:lstStyle/>
          <a:p>
            <a:r>
              <a:rPr lang="en-US" dirty="0"/>
              <a:t>Three Tiers to </a:t>
            </a:r>
            <a:br>
              <a:rPr lang="en-US" dirty="0"/>
            </a:br>
            <a:r>
              <a:rPr lang="en-US" dirty="0"/>
              <a:t>Reduce Chronic Absenteeism</a:t>
            </a:r>
          </a:p>
        </p:txBody>
      </p:sp>
      <p:sp>
        <p:nvSpPr>
          <p:cNvPr id="3" name="Content Placeholder 2">
            <a:extLst>
              <a:ext uri="{FF2B5EF4-FFF2-40B4-BE49-F238E27FC236}">
                <a16:creationId xmlns:a16="http://schemas.microsoft.com/office/drawing/2014/main" id="{F86F892E-038B-4D19-B12C-79B0A69228F2}"/>
              </a:ext>
            </a:extLst>
          </p:cNvPr>
          <p:cNvSpPr>
            <a:spLocks noGrp="1"/>
          </p:cNvSpPr>
          <p:nvPr>
            <p:ph idx="1"/>
          </p:nvPr>
        </p:nvSpPr>
        <p:spPr>
          <a:xfrm>
            <a:off x="2540000" y="1881809"/>
            <a:ext cx="9144000" cy="4214191"/>
          </a:xfrm>
        </p:spPr>
        <p:txBody>
          <a:bodyPr/>
          <a:lstStyle/>
          <a:p>
            <a:r>
              <a:rPr lang="en-US" dirty="0"/>
              <a:t>Tier 1: Prevention</a:t>
            </a:r>
          </a:p>
          <a:p>
            <a:r>
              <a:rPr lang="en-US" dirty="0"/>
              <a:t>Tier 2: Early Interventions</a:t>
            </a:r>
          </a:p>
          <a:p>
            <a:r>
              <a:rPr lang="en-US" dirty="0"/>
              <a:t>Tier 3: Intensive Intervention</a:t>
            </a:r>
          </a:p>
        </p:txBody>
      </p:sp>
      <p:sp>
        <p:nvSpPr>
          <p:cNvPr id="4" name="Slide Number Placeholder 3">
            <a:extLst>
              <a:ext uri="{FF2B5EF4-FFF2-40B4-BE49-F238E27FC236}">
                <a16:creationId xmlns:a16="http://schemas.microsoft.com/office/drawing/2014/main" id="{26CC5B8E-553F-481F-AA24-EC26B6C8ACA8}"/>
              </a:ext>
            </a:extLst>
          </p:cNvPr>
          <p:cNvSpPr>
            <a:spLocks noGrp="1"/>
          </p:cNvSpPr>
          <p:nvPr>
            <p:ph type="sldNum" sz="quarter" idx="12"/>
          </p:nvPr>
        </p:nvSpPr>
        <p:spPr/>
        <p:txBody>
          <a:bodyPr/>
          <a:lstStyle/>
          <a:p>
            <a:pPr>
              <a:defRPr/>
            </a:pPr>
            <a:fld id="{D6029DA4-09B0-4A2D-AA4B-CC45A202471A}" type="slidenum">
              <a:rPr lang="en-US" altLang="en-US" smtClean="0"/>
              <a:pPr>
                <a:defRPr/>
              </a:pPr>
              <a:t>59</a:t>
            </a:fld>
            <a:endParaRPr lang="en-US" altLang="en-US" dirty="0"/>
          </a:p>
        </p:txBody>
      </p:sp>
    </p:spTree>
    <p:extLst>
      <p:ext uri="{BB962C8B-B14F-4D97-AF65-F5344CB8AC3E}">
        <p14:creationId xmlns:p14="http://schemas.microsoft.com/office/powerpoint/2010/main" val="4113106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2AB1B-88BC-4DC5-A44F-C45BE31F0E46}"/>
              </a:ext>
            </a:extLst>
          </p:cNvPr>
          <p:cNvSpPr>
            <a:spLocks noGrp="1"/>
          </p:cNvSpPr>
          <p:nvPr>
            <p:ph type="title"/>
          </p:nvPr>
        </p:nvSpPr>
        <p:spPr/>
        <p:txBody>
          <a:bodyPr/>
          <a:lstStyle/>
          <a:p>
            <a:r>
              <a:rPr lang="en-US" dirty="0"/>
              <a:t>Indicator of Participation: </a:t>
            </a:r>
            <a:br>
              <a:rPr lang="en-US" dirty="0"/>
            </a:br>
            <a:r>
              <a:rPr lang="en-US" dirty="0"/>
              <a:t>Chronic Absenteeism (3)</a:t>
            </a:r>
          </a:p>
        </p:txBody>
      </p:sp>
      <p:sp>
        <p:nvSpPr>
          <p:cNvPr id="3" name="Content Placeholder 2">
            <a:extLst>
              <a:ext uri="{FF2B5EF4-FFF2-40B4-BE49-F238E27FC236}">
                <a16:creationId xmlns:a16="http://schemas.microsoft.com/office/drawing/2014/main" id="{93F24E2E-E80D-4669-A561-EFAFD0793568}"/>
              </a:ext>
            </a:extLst>
          </p:cNvPr>
          <p:cNvSpPr>
            <a:spLocks noGrp="1"/>
          </p:cNvSpPr>
          <p:nvPr>
            <p:ph idx="1"/>
          </p:nvPr>
        </p:nvSpPr>
        <p:spPr/>
        <p:txBody>
          <a:bodyPr/>
          <a:lstStyle/>
          <a:p>
            <a:pPr lvl="0">
              <a:spcAft>
                <a:spcPts val="1200"/>
              </a:spcAft>
            </a:pPr>
            <a:r>
              <a:rPr lang="en-US" sz="2500" dirty="0">
                <a:solidFill>
                  <a:srgbClr val="000000"/>
                </a:solidFill>
              </a:rPr>
              <a:t>Indicators are created at the district, school, and student group levels, </a:t>
            </a:r>
            <a:r>
              <a:rPr lang="en-US" sz="2500" b="1" dirty="0">
                <a:solidFill>
                  <a:srgbClr val="000000"/>
                </a:solidFill>
              </a:rPr>
              <a:t>requiring analysis of chronic absenteeism data to determine how best to address attendance issues.</a:t>
            </a:r>
            <a:endParaRPr lang="en-US" sz="2500" b="1" dirty="0"/>
          </a:p>
          <a:p>
            <a:pPr lvl="0"/>
            <a:r>
              <a:rPr lang="en-US" sz="2500" dirty="0">
                <a:solidFill>
                  <a:srgbClr val="000000"/>
                </a:solidFill>
              </a:rPr>
              <a:t>To support district and school efforts in addressing chronic absenteeism, legislation was enacted enhancing the role of the district </a:t>
            </a:r>
            <a:r>
              <a:rPr lang="en-US" sz="2500" b="1" dirty="0">
                <a:solidFill>
                  <a:srgbClr val="000000"/>
                </a:solidFill>
              </a:rPr>
              <a:t>Supervisors of Attendance. This legislation is still in effect regardless of the instructional modes selected in the LEA’s Learning Continuity and Attendance Plan.</a:t>
            </a:r>
            <a:endParaRPr lang="en-US" sz="2500" b="1" dirty="0"/>
          </a:p>
          <a:p>
            <a:endParaRPr lang="en-US" sz="2600" dirty="0"/>
          </a:p>
        </p:txBody>
      </p:sp>
      <p:sp>
        <p:nvSpPr>
          <p:cNvPr id="4" name="Slide Number Placeholder 3">
            <a:extLst>
              <a:ext uri="{FF2B5EF4-FFF2-40B4-BE49-F238E27FC236}">
                <a16:creationId xmlns:a16="http://schemas.microsoft.com/office/drawing/2014/main" id="{69847292-08B4-4F23-AC96-7186349E5A55}"/>
              </a:ext>
            </a:extLst>
          </p:cNvPr>
          <p:cNvSpPr>
            <a:spLocks noGrp="1"/>
          </p:cNvSpPr>
          <p:nvPr>
            <p:ph type="sldNum" sz="quarter" idx="12"/>
          </p:nvPr>
        </p:nvSpPr>
        <p:spPr/>
        <p:txBody>
          <a:bodyPr/>
          <a:lstStyle/>
          <a:p>
            <a:pPr>
              <a:defRPr/>
            </a:pPr>
            <a:fld id="{D6029DA4-09B0-4A2D-AA4B-CC45A202471A}" type="slidenum">
              <a:rPr lang="en-US" altLang="en-US" smtClean="0"/>
              <a:pPr>
                <a:defRPr/>
              </a:pPr>
              <a:t>6</a:t>
            </a:fld>
            <a:endParaRPr lang="en-US" altLang="en-US" dirty="0"/>
          </a:p>
        </p:txBody>
      </p:sp>
    </p:spTree>
    <p:extLst>
      <p:ext uri="{BB962C8B-B14F-4D97-AF65-F5344CB8AC3E}">
        <p14:creationId xmlns:p14="http://schemas.microsoft.com/office/powerpoint/2010/main" val="34509452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F84D1F5-8370-4257-9406-D9EB8775EEA7}"/>
              </a:ext>
            </a:extLst>
          </p:cNvPr>
          <p:cNvSpPr>
            <a:spLocks noGrp="1"/>
          </p:cNvSpPr>
          <p:nvPr>
            <p:ph type="title"/>
          </p:nvPr>
        </p:nvSpPr>
        <p:spPr/>
        <p:txBody>
          <a:bodyPr/>
          <a:lstStyle/>
          <a:p>
            <a:r>
              <a:rPr lang="en-US" dirty="0"/>
              <a:t>Tier 1: Prevention</a:t>
            </a:r>
          </a:p>
        </p:txBody>
      </p:sp>
      <p:sp>
        <p:nvSpPr>
          <p:cNvPr id="7" name="Content Placeholder 6">
            <a:extLst>
              <a:ext uri="{FF2B5EF4-FFF2-40B4-BE49-F238E27FC236}">
                <a16:creationId xmlns:a16="http://schemas.microsoft.com/office/drawing/2014/main" id="{2BCA76EC-B21F-4FB6-9E35-D0906966FBD9}"/>
              </a:ext>
            </a:extLst>
          </p:cNvPr>
          <p:cNvSpPr>
            <a:spLocks noGrp="1"/>
          </p:cNvSpPr>
          <p:nvPr>
            <p:ph sz="half" idx="1"/>
          </p:nvPr>
        </p:nvSpPr>
        <p:spPr>
          <a:xfrm>
            <a:off x="3129280" y="1562100"/>
            <a:ext cx="8552338" cy="4876800"/>
          </a:xfrm>
        </p:spPr>
        <p:txBody>
          <a:bodyPr/>
          <a:lstStyle/>
          <a:p>
            <a:pPr marL="0" indent="0">
              <a:spcAft>
                <a:spcPts val="1200"/>
              </a:spcAft>
              <a:buNone/>
            </a:pPr>
            <a:r>
              <a:rPr lang="en-US" sz="2400" dirty="0"/>
              <a:t>To improve overall attendance and prevent chronic absence:</a:t>
            </a:r>
          </a:p>
          <a:p>
            <a:pPr>
              <a:spcAft>
                <a:spcPts val="1200"/>
              </a:spcAft>
            </a:pPr>
            <a:r>
              <a:rPr lang="en-US" sz="2400" dirty="0"/>
              <a:t>Monitor school attendance data regularly to measure individual and </a:t>
            </a:r>
            <a:r>
              <a:rPr lang="en-US" sz="2800" dirty="0"/>
              <a:t>group</a:t>
            </a:r>
            <a:r>
              <a:rPr lang="en-US" sz="2400" dirty="0"/>
              <a:t> progress</a:t>
            </a:r>
          </a:p>
          <a:p>
            <a:pPr>
              <a:spcAft>
                <a:spcPts val="1200"/>
              </a:spcAft>
            </a:pPr>
            <a:r>
              <a:rPr lang="en-US" sz="2400" dirty="0"/>
              <a:t>Create positive messaging and educate and engage the community as well as all students with an awareness of school attendance, especially during September (Attendance Awareness Month).</a:t>
            </a:r>
          </a:p>
          <a:p>
            <a:pPr>
              <a:spcAft>
                <a:spcPts val="1200"/>
              </a:spcAft>
            </a:pPr>
            <a:r>
              <a:rPr lang="en-US" sz="2400" dirty="0"/>
              <a:t>Recognize good and improved attendance of schools, classes, and individual students</a:t>
            </a:r>
          </a:p>
          <a:p>
            <a:pPr>
              <a:spcAft>
                <a:spcPts val="1200"/>
              </a:spcAft>
            </a:pPr>
            <a:r>
              <a:rPr lang="en-US" sz="2400" dirty="0"/>
              <a:t>Establish a positive and engaging school climate</a:t>
            </a:r>
          </a:p>
          <a:p>
            <a:endParaRPr lang="en-US" sz="2400" dirty="0"/>
          </a:p>
        </p:txBody>
      </p:sp>
      <p:pic>
        <p:nvPicPr>
          <p:cNvPr id="12" name="Content Placeholder 11" descr="Attendance Works Logo">
            <a:extLst>
              <a:ext uri="{FF2B5EF4-FFF2-40B4-BE49-F238E27FC236}">
                <a16:creationId xmlns:a16="http://schemas.microsoft.com/office/drawing/2014/main" id="{7BD7288D-3654-46B6-9D2B-CCFC91CF6FC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48833" y="2618942"/>
            <a:ext cx="1497662" cy="1490098"/>
          </a:xfrm>
        </p:spPr>
      </p:pic>
      <p:sp>
        <p:nvSpPr>
          <p:cNvPr id="5" name="Slide Number Placeholder 4">
            <a:extLst>
              <a:ext uri="{FF2B5EF4-FFF2-40B4-BE49-F238E27FC236}">
                <a16:creationId xmlns:a16="http://schemas.microsoft.com/office/drawing/2014/main" id="{8926E6D9-0876-41C7-AB81-B9C5E66B051B}"/>
              </a:ext>
            </a:extLst>
          </p:cNvPr>
          <p:cNvSpPr>
            <a:spLocks noGrp="1"/>
          </p:cNvSpPr>
          <p:nvPr>
            <p:ph type="sldNum" sz="quarter" idx="12"/>
          </p:nvPr>
        </p:nvSpPr>
        <p:spPr/>
        <p:txBody>
          <a:bodyPr/>
          <a:lstStyle/>
          <a:p>
            <a:pPr>
              <a:defRPr/>
            </a:pPr>
            <a:fld id="{F4240488-8288-431D-9FBC-061E1C8939AC}" type="slidenum">
              <a:rPr lang="en-US" altLang="en-US" smtClean="0"/>
              <a:pPr>
                <a:defRPr/>
              </a:pPr>
              <a:t>60</a:t>
            </a:fld>
            <a:endParaRPr lang="en-US" altLang="en-US" dirty="0"/>
          </a:p>
        </p:txBody>
      </p:sp>
      <p:pic>
        <p:nvPicPr>
          <p:cNvPr id="14" name="Content Placeholder 13" descr="Two students standing side by side holding up their certificates for school attendance">
            <a:extLst>
              <a:ext uri="{FF2B5EF4-FFF2-40B4-BE49-F238E27FC236}">
                <a16:creationId xmlns:a16="http://schemas.microsoft.com/office/drawing/2014/main" id="{0020070B-1483-421B-BAFA-6005AC2067DF}"/>
              </a:ext>
            </a:extLst>
          </p:cNvPr>
          <p:cNvPicPr>
            <a:picLocks noGrp="1" noChangeAspect="1"/>
          </p:cNvPicPr>
          <p:nvPr>
            <p:ph sz="half" idx="13"/>
          </p:nvPr>
        </p:nvPicPr>
        <p:blipFill>
          <a:blip r:embed="rId3">
            <a:extLst>
              <a:ext uri="{28A0092B-C50C-407E-A947-70E740481C1C}">
                <a14:useLocalDpi xmlns:a14="http://schemas.microsoft.com/office/drawing/2010/main" val="0"/>
              </a:ext>
            </a:extLst>
          </a:blip>
          <a:stretch>
            <a:fillRect/>
          </a:stretch>
        </p:blipFill>
        <p:spPr>
          <a:xfrm>
            <a:off x="1007572" y="4109040"/>
            <a:ext cx="1780186" cy="1243692"/>
          </a:xfrm>
        </p:spPr>
      </p:pic>
      <p:pic>
        <p:nvPicPr>
          <p:cNvPr id="16" name="Content Placeholder 15" descr="Two administrators holding a large sized check for attendance">
            <a:extLst>
              <a:ext uri="{FF2B5EF4-FFF2-40B4-BE49-F238E27FC236}">
                <a16:creationId xmlns:a16="http://schemas.microsoft.com/office/drawing/2014/main" id="{04DCFCD7-83CB-4F66-8AC1-8E6E4B494C4D}"/>
              </a:ext>
            </a:extLst>
          </p:cNvPr>
          <p:cNvPicPr>
            <a:picLocks noGrp="1" noChangeAspect="1"/>
          </p:cNvPicPr>
          <p:nvPr>
            <p:ph sz="half" idx="14"/>
          </p:nvPr>
        </p:nvPicPr>
        <p:blipFill>
          <a:blip r:embed="rId4">
            <a:extLst>
              <a:ext uri="{28A0092B-C50C-407E-A947-70E740481C1C}">
                <a14:useLocalDpi xmlns:a14="http://schemas.microsoft.com/office/drawing/2010/main" val="0"/>
              </a:ext>
            </a:extLst>
          </a:blip>
          <a:stretch>
            <a:fillRect/>
          </a:stretch>
        </p:blipFill>
        <p:spPr>
          <a:xfrm>
            <a:off x="897834" y="5471160"/>
            <a:ext cx="1999661" cy="1371719"/>
          </a:xfrm>
        </p:spPr>
      </p:pic>
    </p:spTree>
    <p:extLst>
      <p:ext uri="{BB962C8B-B14F-4D97-AF65-F5344CB8AC3E}">
        <p14:creationId xmlns:p14="http://schemas.microsoft.com/office/powerpoint/2010/main" val="14781616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Tier 2: Early Intervention</a:t>
            </a:r>
          </a:p>
        </p:txBody>
      </p:sp>
      <p:sp>
        <p:nvSpPr>
          <p:cNvPr id="3" name="Content Placeholder 2"/>
          <p:cNvSpPr>
            <a:spLocks noGrp="1"/>
          </p:cNvSpPr>
          <p:nvPr>
            <p:ph idx="1"/>
          </p:nvPr>
        </p:nvSpPr>
        <p:spPr>
          <a:xfrm>
            <a:off x="2540000" y="1562100"/>
            <a:ext cx="9144000" cy="4876799"/>
          </a:xfrm>
        </p:spPr>
        <p:txBody>
          <a:bodyPr/>
          <a:lstStyle/>
          <a:p>
            <a:pPr marL="0" indent="0">
              <a:spcAft>
                <a:spcPts val="1000"/>
              </a:spcAft>
              <a:buNone/>
            </a:pPr>
            <a:r>
              <a:rPr lang="en-US" sz="2600" dirty="0"/>
              <a:t>For students missing 10 percent or more of days enrolled, school staff members:</a:t>
            </a:r>
          </a:p>
          <a:p>
            <a:pPr lvl="1">
              <a:spcAft>
                <a:spcPts val="1000"/>
              </a:spcAft>
              <a:buFont typeface="Arial" panose="020B0604020202020204" pitchFamily="34" charset="0"/>
              <a:buChar char="•"/>
            </a:pPr>
            <a:r>
              <a:rPr lang="en-US" sz="2600" dirty="0"/>
              <a:t>Notify parents of the consequences of poor school attendance</a:t>
            </a:r>
          </a:p>
          <a:p>
            <a:pPr lvl="1">
              <a:spcAft>
                <a:spcPts val="1000"/>
              </a:spcAft>
              <a:buFont typeface="Arial" panose="020B0604020202020204" pitchFamily="34" charset="0"/>
              <a:buChar char="•"/>
            </a:pPr>
            <a:r>
              <a:rPr lang="en-US" sz="2600" dirty="0"/>
              <a:t>Provide personalized early outreach, such as a home visit</a:t>
            </a:r>
          </a:p>
          <a:p>
            <a:pPr lvl="1">
              <a:spcAft>
                <a:spcPts val="1000"/>
              </a:spcAft>
              <a:buFont typeface="Arial" panose="020B0604020202020204" pitchFamily="34" charset="0"/>
              <a:buChar char="•"/>
            </a:pPr>
            <a:r>
              <a:rPr lang="en-US" sz="2600" dirty="0"/>
              <a:t>Meet with the student and family at the school to develop a plan for overcoming barriers to regular attendance</a:t>
            </a:r>
          </a:p>
          <a:p>
            <a:pPr lvl="1">
              <a:spcAft>
                <a:spcPts val="1000"/>
              </a:spcAft>
              <a:buFont typeface="Arial" panose="020B0604020202020204" pitchFamily="34" charset="0"/>
              <a:buChar char="•"/>
            </a:pPr>
            <a:r>
              <a:rPr lang="en-US" sz="2600" dirty="0"/>
              <a:t>Offer an attendance mentor or buddy at the school</a:t>
            </a:r>
          </a:p>
        </p:txBody>
      </p:sp>
      <p:sp>
        <p:nvSpPr>
          <p:cNvPr id="4" name="Slide Number Placeholder 3"/>
          <p:cNvSpPr>
            <a:spLocks noGrp="1"/>
          </p:cNvSpPr>
          <p:nvPr>
            <p:ph type="sldNum" sz="quarter" idx="12"/>
          </p:nvPr>
        </p:nvSpPr>
        <p:spPr/>
        <p:txBody>
          <a:bodyPr/>
          <a:lstStyle/>
          <a:p>
            <a:pPr>
              <a:defRPr/>
            </a:pPr>
            <a:fld id="{3F07EB6D-4BC5-4CF1-A063-34594D1A6A81}" type="slidenum">
              <a:rPr lang="en-US" altLang="en-US" smtClean="0"/>
              <a:pPr>
                <a:defRPr/>
              </a:pPr>
              <a:t>61</a:t>
            </a:fld>
            <a:endParaRPr lang="en-US" altLang="en-US" dirty="0"/>
          </a:p>
        </p:txBody>
      </p:sp>
    </p:spTree>
    <p:extLst>
      <p:ext uri="{BB962C8B-B14F-4D97-AF65-F5344CB8AC3E}">
        <p14:creationId xmlns:p14="http://schemas.microsoft.com/office/powerpoint/2010/main" val="16811326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Tier 3: Intensive Intervention (1)</a:t>
            </a:r>
          </a:p>
        </p:txBody>
      </p:sp>
      <p:sp>
        <p:nvSpPr>
          <p:cNvPr id="3" name="Content Placeholder 2"/>
          <p:cNvSpPr>
            <a:spLocks noGrp="1"/>
          </p:cNvSpPr>
          <p:nvPr>
            <p:ph idx="1"/>
          </p:nvPr>
        </p:nvSpPr>
        <p:spPr>
          <a:xfrm>
            <a:off x="2546350" y="1891969"/>
            <a:ext cx="9351010" cy="4214191"/>
          </a:xfrm>
        </p:spPr>
        <p:txBody>
          <a:bodyPr/>
          <a:lstStyle/>
          <a:p>
            <a:pPr marL="0" indent="0">
              <a:spcAft>
                <a:spcPts val="1000"/>
              </a:spcAft>
              <a:buNone/>
            </a:pPr>
            <a:r>
              <a:rPr lang="en-US" sz="2600" dirty="0"/>
              <a:t>For students missing 20 percent or more of days enrolled:</a:t>
            </a:r>
          </a:p>
          <a:p>
            <a:pPr>
              <a:spcAft>
                <a:spcPts val="1000"/>
              </a:spcAft>
            </a:pPr>
            <a:r>
              <a:rPr lang="en-US" sz="2600" dirty="0"/>
              <a:t>Intensive case management is required for persistent cases</a:t>
            </a:r>
          </a:p>
          <a:p>
            <a:pPr>
              <a:spcAft>
                <a:spcPts val="1000"/>
              </a:spcAft>
            </a:pPr>
            <a:r>
              <a:rPr lang="en-US" sz="2600" dirty="0"/>
              <a:t>Refer persistent cases to the local or county SARB – which consists of multiple agencies that can create a comprehensive plan to provide needed assistance</a:t>
            </a:r>
          </a:p>
          <a:p>
            <a:pPr>
              <a:spcAft>
                <a:spcPts val="1000"/>
              </a:spcAft>
            </a:pPr>
            <a:r>
              <a:rPr lang="en-US" sz="2600" dirty="0"/>
              <a:t>If your LEA currently does not have access to, or participate in a SARB, contact your county office of education, identify local SARBs in your area, or investigate creating a SARB</a:t>
            </a:r>
          </a:p>
        </p:txBody>
      </p:sp>
      <p:sp>
        <p:nvSpPr>
          <p:cNvPr id="4" name="Slide Number Placeholder 3"/>
          <p:cNvSpPr>
            <a:spLocks noGrp="1"/>
          </p:cNvSpPr>
          <p:nvPr>
            <p:ph type="sldNum" sz="quarter" idx="12"/>
          </p:nvPr>
        </p:nvSpPr>
        <p:spPr/>
        <p:txBody>
          <a:bodyPr/>
          <a:lstStyle/>
          <a:p>
            <a:pPr>
              <a:defRPr/>
            </a:pPr>
            <a:fld id="{3F07EB6D-4BC5-4CF1-A063-34594D1A6A81}" type="slidenum">
              <a:rPr lang="en-US" altLang="en-US" smtClean="0"/>
              <a:pPr>
                <a:defRPr/>
              </a:pPr>
              <a:t>62</a:t>
            </a:fld>
            <a:endParaRPr lang="en-US" altLang="en-US" dirty="0"/>
          </a:p>
        </p:txBody>
      </p:sp>
    </p:spTree>
    <p:extLst>
      <p:ext uri="{BB962C8B-B14F-4D97-AF65-F5344CB8AC3E}">
        <p14:creationId xmlns:p14="http://schemas.microsoft.com/office/powerpoint/2010/main" val="37554494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00"/>
                </a:solidFill>
              </a:rPr>
              <a:t>Tier 3: Intensive Intervention (2)</a:t>
            </a:r>
            <a:endParaRPr lang="en-US" sz="3200" b="1" dirty="0">
              <a:solidFill>
                <a:schemeClr val="tx1"/>
              </a:solidFill>
            </a:endParaRPr>
          </a:p>
        </p:txBody>
      </p:sp>
      <p:sp>
        <p:nvSpPr>
          <p:cNvPr id="5" name="Content Placeholder 4"/>
          <p:cNvSpPr>
            <a:spLocks noGrp="1"/>
          </p:cNvSpPr>
          <p:nvPr>
            <p:ph idx="1"/>
          </p:nvPr>
        </p:nvSpPr>
        <p:spPr/>
        <p:txBody>
          <a:bodyPr/>
          <a:lstStyle/>
          <a:p>
            <a:pPr>
              <a:spcBef>
                <a:spcPts val="576"/>
              </a:spcBef>
              <a:spcAft>
                <a:spcPts val="1200"/>
              </a:spcAft>
            </a:pPr>
            <a:r>
              <a:rPr lang="en-US" sz="2600" dirty="0"/>
              <a:t>If you currently participate in a SARB, and would like to further enhance its effectiveness, there are model SARBs that serve as mentors to other SARBs throughout the state</a:t>
            </a:r>
          </a:p>
          <a:p>
            <a:pPr>
              <a:spcBef>
                <a:spcPts val="576"/>
              </a:spcBef>
              <a:spcAft>
                <a:spcPts val="1200"/>
              </a:spcAft>
            </a:pPr>
            <a:r>
              <a:rPr lang="en-US" sz="2600" dirty="0"/>
              <a:t>SARBs are encouraged to apply to become a Model SARB</a:t>
            </a:r>
          </a:p>
          <a:p>
            <a:pPr lvl="1">
              <a:spcBef>
                <a:spcPts val="576"/>
              </a:spcBef>
              <a:spcAft>
                <a:spcPts val="1200"/>
              </a:spcAft>
            </a:pPr>
            <a:r>
              <a:rPr lang="en-US" sz="2400"/>
              <a:t>The 2019–20 </a:t>
            </a:r>
            <a:r>
              <a:rPr lang="en-US" sz="2400" dirty="0"/>
              <a:t>application and scoring rubric are available on the California Department of Education Model SARB Recognition Program web page at:  </a:t>
            </a:r>
            <a:r>
              <a:rPr lang="en-US" sz="2400" dirty="0">
                <a:hlinkClick r:id="rId3" tooltip="California Department of Education's Model SARB Recognition Program web page"/>
              </a:rPr>
              <a:t>https://www.cde.ca.gov/ls/ai/sb/modelrecognition.asp</a:t>
            </a:r>
            <a:r>
              <a:rPr lang="en-US" sz="2400" dirty="0"/>
              <a:t>.</a:t>
            </a:r>
          </a:p>
          <a:p>
            <a:pPr>
              <a:spcAft>
                <a:spcPts val="1200"/>
              </a:spcAft>
            </a:pPr>
            <a:endParaRPr lang="en-US" sz="2400" dirty="0"/>
          </a:p>
          <a:p>
            <a:pPr>
              <a:spcAft>
                <a:spcPts val="1200"/>
              </a:spcAft>
            </a:pPr>
            <a:endParaRPr lang="en-US" sz="2600" dirty="0"/>
          </a:p>
        </p:txBody>
      </p:sp>
      <p:sp>
        <p:nvSpPr>
          <p:cNvPr id="4" name="Slide Number Placeholder 3"/>
          <p:cNvSpPr>
            <a:spLocks noGrp="1"/>
          </p:cNvSpPr>
          <p:nvPr>
            <p:ph type="sldNum" sz="quarter" idx="12"/>
          </p:nvPr>
        </p:nvSpPr>
        <p:spPr/>
        <p:txBody>
          <a:bodyPr/>
          <a:lstStyle/>
          <a:p>
            <a:pPr>
              <a:defRPr/>
            </a:pPr>
            <a:fld id="{3F07EB6D-4BC5-4CF1-A063-34594D1A6A81}" type="slidenum">
              <a:rPr lang="en-US" altLang="en-US" smtClean="0"/>
              <a:pPr>
                <a:defRPr/>
              </a:pPr>
              <a:t>63</a:t>
            </a:fld>
            <a:endParaRPr lang="en-US" altLang="en-US" dirty="0"/>
          </a:p>
        </p:txBody>
      </p:sp>
    </p:spTree>
    <p:extLst>
      <p:ext uri="{BB962C8B-B14F-4D97-AF65-F5344CB8AC3E}">
        <p14:creationId xmlns:p14="http://schemas.microsoft.com/office/powerpoint/2010/main" val="29007835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811939" y="2044700"/>
            <a:ext cx="9144000" cy="1988820"/>
          </a:xfrm>
        </p:spPr>
        <p:txBody>
          <a:bodyPr/>
          <a:lstStyle/>
          <a:p>
            <a:r>
              <a:rPr lang="en-US" sz="4800" dirty="0"/>
              <a:t>Tier 1 Focus: Messaging</a:t>
            </a:r>
          </a:p>
        </p:txBody>
      </p:sp>
    </p:spTree>
    <p:extLst>
      <p:ext uri="{BB962C8B-B14F-4D97-AF65-F5344CB8AC3E}">
        <p14:creationId xmlns:p14="http://schemas.microsoft.com/office/powerpoint/2010/main" val="26312163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Tier 1 Focus: Messaging (1)</a:t>
            </a:r>
          </a:p>
        </p:txBody>
      </p:sp>
      <p:sp>
        <p:nvSpPr>
          <p:cNvPr id="3" name="Content Placeholder 2"/>
          <p:cNvSpPr>
            <a:spLocks noGrp="1"/>
          </p:cNvSpPr>
          <p:nvPr>
            <p:ph idx="1"/>
          </p:nvPr>
        </p:nvSpPr>
        <p:spPr/>
        <p:txBody>
          <a:bodyPr/>
          <a:lstStyle/>
          <a:p>
            <a:pPr>
              <a:spcBef>
                <a:spcPts val="0"/>
              </a:spcBef>
              <a:spcAft>
                <a:spcPts val="1200"/>
              </a:spcAft>
            </a:pPr>
            <a:r>
              <a:rPr lang="en-US" sz="2800" dirty="0">
                <a:solidFill>
                  <a:srgbClr val="000000"/>
                </a:solidFill>
              </a:rPr>
              <a:t>The first duty specified by AB 2815 for Supervisors of Attendance is to</a:t>
            </a:r>
            <a:r>
              <a:rPr lang="en-US" sz="2800" i="1" dirty="0">
                <a:solidFill>
                  <a:srgbClr val="000000"/>
                </a:solidFill>
              </a:rPr>
              <a:t>: </a:t>
            </a:r>
            <a:r>
              <a:rPr lang="en-US" sz="2800" i="1" dirty="0"/>
              <a:t>“Raise the awareness of school personnel, parents, guardians, caregivers, community partners, and local businesses of the effects of chronic absenteeism and truancy and other challenges associated with poor attendance.”</a:t>
            </a:r>
          </a:p>
          <a:p>
            <a:r>
              <a:rPr lang="en-US" sz="2800" dirty="0"/>
              <a:t>Positive, effective messaging is something that can start today</a:t>
            </a:r>
          </a:p>
        </p:txBody>
      </p:sp>
      <p:sp>
        <p:nvSpPr>
          <p:cNvPr id="4" name="Slide Number Placeholder 3"/>
          <p:cNvSpPr>
            <a:spLocks noGrp="1"/>
          </p:cNvSpPr>
          <p:nvPr>
            <p:ph type="sldNum" sz="quarter" idx="12"/>
          </p:nvPr>
        </p:nvSpPr>
        <p:spPr/>
        <p:txBody>
          <a:bodyPr/>
          <a:lstStyle/>
          <a:p>
            <a:pPr>
              <a:defRPr/>
            </a:pPr>
            <a:fld id="{3F07EB6D-4BC5-4CF1-A063-34594D1A6A81}" type="slidenum">
              <a:rPr lang="en-US" altLang="en-US" smtClean="0"/>
              <a:pPr>
                <a:defRPr/>
              </a:pPr>
              <a:t>65</a:t>
            </a:fld>
            <a:endParaRPr lang="en-US" altLang="en-US" dirty="0"/>
          </a:p>
        </p:txBody>
      </p:sp>
    </p:spTree>
    <p:extLst>
      <p:ext uri="{BB962C8B-B14F-4D97-AF65-F5344CB8AC3E}">
        <p14:creationId xmlns:p14="http://schemas.microsoft.com/office/powerpoint/2010/main" val="15188137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Tier 1 Focus: Messaging (2)</a:t>
            </a:r>
          </a:p>
        </p:txBody>
      </p:sp>
      <p:sp>
        <p:nvSpPr>
          <p:cNvPr id="3" name="Content Placeholder 2"/>
          <p:cNvSpPr>
            <a:spLocks noGrp="1"/>
          </p:cNvSpPr>
          <p:nvPr>
            <p:ph idx="1"/>
          </p:nvPr>
        </p:nvSpPr>
        <p:spPr/>
        <p:txBody>
          <a:bodyPr/>
          <a:lstStyle/>
          <a:p>
            <a:pPr>
              <a:spcAft>
                <a:spcPts val="1200"/>
              </a:spcAft>
            </a:pPr>
            <a:r>
              <a:rPr lang="en-US" sz="2800" dirty="0">
                <a:solidFill>
                  <a:srgbClr val="000000"/>
                </a:solidFill>
              </a:rPr>
              <a:t>Since positive parenting messaging is so critical to reduce chronic absenteeism rates, one LCAP strategy is to provide training to teachers, school staff, and SARB members on the most effective messaging to parents</a:t>
            </a:r>
          </a:p>
          <a:p>
            <a:r>
              <a:rPr lang="en-US" sz="2800" dirty="0"/>
              <a:t>Messaging is more effective when we understand what causes chronic absenteeism</a:t>
            </a:r>
          </a:p>
          <a:p>
            <a:endParaRPr lang="en-US" sz="2800" dirty="0"/>
          </a:p>
        </p:txBody>
      </p:sp>
      <p:sp>
        <p:nvSpPr>
          <p:cNvPr id="4" name="Slide Number Placeholder 3"/>
          <p:cNvSpPr>
            <a:spLocks noGrp="1"/>
          </p:cNvSpPr>
          <p:nvPr>
            <p:ph type="sldNum" sz="quarter" idx="12"/>
          </p:nvPr>
        </p:nvSpPr>
        <p:spPr/>
        <p:txBody>
          <a:bodyPr/>
          <a:lstStyle/>
          <a:p>
            <a:pPr>
              <a:defRPr/>
            </a:pPr>
            <a:fld id="{3F07EB6D-4BC5-4CF1-A063-34594D1A6A81}" type="slidenum">
              <a:rPr lang="en-US" altLang="en-US" smtClean="0"/>
              <a:pPr>
                <a:defRPr/>
              </a:pPr>
              <a:t>66</a:t>
            </a:fld>
            <a:endParaRPr lang="en-US" altLang="en-US" dirty="0"/>
          </a:p>
        </p:txBody>
      </p:sp>
    </p:spTree>
    <p:extLst>
      <p:ext uri="{BB962C8B-B14F-4D97-AF65-F5344CB8AC3E}">
        <p14:creationId xmlns:p14="http://schemas.microsoft.com/office/powerpoint/2010/main" val="28574029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000" dirty="0">
                <a:solidFill>
                  <a:srgbClr val="000000"/>
                </a:solidFill>
              </a:rPr>
              <a:t>Tier 1 Focus: Messaging (3)</a:t>
            </a:r>
            <a:endParaRPr lang="en-US" sz="3200" dirty="0"/>
          </a:p>
        </p:txBody>
      </p:sp>
      <p:sp>
        <p:nvSpPr>
          <p:cNvPr id="3" name="Content Placeholder 2"/>
          <p:cNvSpPr>
            <a:spLocks noGrp="1"/>
          </p:cNvSpPr>
          <p:nvPr>
            <p:ph idx="1"/>
          </p:nvPr>
        </p:nvSpPr>
        <p:spPr>
          <a:xfrm>
            <a:off x="2540000" y="1881809"/>
            <a:ext cx="9144000" cy="4468191"/>
          </a:xfrm>
          <a:ln>
            <a:noFill/>
          </a:ln>
        </p:spPr>
        <p:txBody>
          <a:bodyPr/>
          <a:lstStyle/>
          <a:p>
            <a:pPr>
              <a:spcBef>
                <a:spcPts val="0"/>
              </a:spcBef>
              <a:spcAft>
                <a:spcPts val="1200"/>
              </a:spcAft>
            </a:pPr>
            <a:r>
              <a:rPr lang="en-US" sz="2800" dirty="0"/>
              <a:t>Researchers say </a:t>
            </a:r>
            <a:r>
              <a:rPr lang="en-US" sz="2800" i="1" dirty="0"/>
              <a:t>“The causes of chronic absenteeism are complex and vary from school to school.” </a:t>
            </a:r>
            <a:r>
              <a:rPr lang="en-US" sz="2800" dirty="0"/>
              <a:t>(Public health, transportation, poverty, etc.)</a:t>
            </a:r>
            <a:r>
              <a:rPr lang="en-US" sz="2800" baseline="30000" dirty="0"/>
              <a:t>9  </a:t>
            </a:r>
            <a:r>
              <a:rPr lang="en-US" sz="2800" dirty="0"/>
              <a:t> </a:t>
            </a:r>
            <a:r>
              <a:rPr lang="en-US" sz="2800" b="1" dirty="0"/>
              <a:t>BUT…</a:t>
            </a:r>
          </a:p>
          <a:p>
            <a:pPr lvl="1">
              <a:spcBef>
                <a:spcPts val="576"/>
              </a:spcBef>
              <a:spcAft>
                <a:spcPts val="1200"/>
              </a:spcAft>
            </a:pPr>
            <a:r>
              <a:rPr lang="en-US" sz="2400" dirty="0"/>
              <a:t>“</a:t>
            </a:r>
            <a:r>
              <a:rPr lang="en-US" sz="2400" i="1" dirty="0"/>
              <a:t>A </a:t>
            </a:r>
            <a:r>
              <a:rPr lang="en-US" sz="2400" b="1" i="1" dirty="0"/>
              <a:t>lack of parental understanding </a:t>
            </a:r>
            <a:r>
              <a:rPr lang="en-US" sz="2400" i="1" dirty="0"/>
              <a:t>about the importance of daily school attendance can lead to higher rates of absenteeism, as parents may not fully understand the negative outcomes associated with missing school</a:t>
            </a:r>
            <a:r>
              <a:rPr lang="en-US" sz="2400" dirty="0"/>
              <a:t>.”</a:t>
            </a:r>
            <a:r>
              <a:rPr lang="en-US" sz="2400" baseline="30000" dirty="0">
                <a:cs typeface="Arial" panose="020B0604020202020204" pitchFamily="34" charset="0"/>
              </a:rPr>
              <a:t>10 </a:t>
            </a:r>
          </a:p>
          <a:p>
            <a:pPr lvl="1">
              <a:spcBef>
                <a:spcPts val="576"/>
              </a:spcBef>
            </a:pPr>
            <a:r>
              <a:rPr lang="en-US" sz="2400" dirty="0">
                <a:cs typeface="Arial" panose="020B0604020202020204" pitchFamily="34" charset="0"/>
              </a:rPr>
              <a:t>“</a:t>
            </a:r>
            <a:r>
              <a:rPr lang="en-US" sz="2400" i="1" dirty="0">
                <a:cs typeface="Arial" panose="020B0604020202020204" pitchFamily="34" charset="0"/>
              </a:rPr>
              <a:t>Parents who have low levels of education themselves </a:t>
            </a:r>
            <a:r>
              <a:rPr lang="en-US" sz="2400" b="1" i="1" dirty="0">
                <a:cs typeface="Arial" panose="020B0604020202020204" pitchFamily="34" charset="0"/>
              </a:rPr>
              <a:t>simply do not understand the importance </a:t>
            </a:r>
            <a:r>
              <a:rPr lang="en-US" sz="2400" i="1" dirty="0">
                <a:cs typeface="Arial" panose="020B0604020202020204" pitchFamily="34" charset="0"/>
              </a:rPr>
              <a:t>of regular school attendance.”</a:t>
            </a:r>
            <a:r>
              <a:rPr lang="en-US" sz="2400" baseline="30000" dirty="0">
                <a:cs typeface="Arial" panose="020B0604020202020204" pitchFamily="34" charset="0"/>
              </a:rPr>
              <a:t>11</a:t>
            </a:r>
          </a:p>
          <a:p>
            <a:pPr marL="0" indent="0" algn="ctr">
              <a:buNone/>
            </a:pPr>
            <a:endParaRPr lang="en-US" sz="2000" b="1" dirty="0"/>
          </a:p>
        </p:txBody>
      </p:sp>
      <p:sp>
        <p:nvSpPr>
          <p:cNvPr id="4" name="Slide Number Placeholder 3"/>
          <p:cNvSpPr>
            <a:spLocks noGrp="1"/>
          </p:cNvSpPr>
          <p:nvPr>
            <p:ph type="sldNum" sz="quarter" idx="12"/>
          </p:nvPr>
        </p:nvSpPr>
        <p:spPr/>
        <p:txBody>
          <a:bodyPr/>
          <a:lstStyle/>
          <a:p>
            <a:pPr>
              <a:defRPr/>
            </a:pPr>
            <a:fld id="{3F07EB6D-4BC5-4CF1-A063-34594D1A6A81}" type="slidenum">
              <a:rPr lang="en-US" altLang="en-US" smtClean="0"/>
              <a:pPr>
                <a:defRPr/>
              </a:pPr>
              <a:t>67</a:t>
            </a:fld>
            <a:endParaRPr lang="en-US" altLang="en-US" dirty="0"/>
          </a:p>
        </p:txBody>
      </p:sp>
    </p:spTree>
    <p:extLst>
      <p:ext uri="{BB962C8B-B14F-4D97-AF65-F5344CB8AC3E}">
        <p14:creationId xmlns:p14="http://schemas.microsoft.com/office/powerpoint/2010/main" val="40044328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00"/>
                </a:solidFill>
              </a:rPr>
              <a:t>Tier 1 Focus: Messaging (4)</a:t>
            </a:r>
            <a:endParaRPr lang="en-US" dirty="0"/>
          </a:p>
        </p:txBody>
      </p:sp>
      <p:sp>
        <p:nvSpPr>
          <p:cNvPr id="3" name="Content Placeholder 2"/>
          <p:cNvSpPr>
            <a:spLocks noGrp="1"/>
          </p:cNvSpPr>
          <p:nvPr>
            <p:ph idx="1"/>
          </p:nvPr>
        </p:nvSpPr>
        <p:spPr/>
        <p:txBody>
          <a:bodyPr/>
          <a:lstStyle/>
          <a:p>
            <a:pPr>
              <a:spcAft>
                <a:spcPts val="1200"/>
              </a:spcAft>
            </a:pPr>
            <a:r>
              <a:rPr lang="en-US" sz="2800" dirty="0"/>
              <a:t>Examples of misunderstandings include:</a:t>
            </a:r>
          </a:p>
          <a:p>
            <a:pPr lvl="1">
              <a:spcBef>
                <a:spcPts val="576"/>
              </a:spcBef>
              <a:spcAft>
                <a:spcPts val="1200"/>
              </a:spcAft>
            </a:pPr>
            <a:r>
              <a:rPr lang="en-US" sz="2400" dirty="0">
                <a:solidFill>
                  <a:srgbClr val="000000"/>
                </a:solidFill>
              </a:rPr>
              <a:t>Early grades are not as important</a:t>
            </a:r>
          </a:p>
          <a:p>
            <a:pPr lvl="1">
              <a:spcBef>
                <a:spcPts val="576"/>
              </a:spcBef>
              <a:spcAft>
                <a:spcPts val="600"/>
              </a:spcAft>
            </a:pPr>
            <a:r>
              <a:rPr lang="en-US" sz="2400" dirty="0">
                <a:solidFill>
                  <a:srgbClr val="000000"/>
                </a:solidFill>
              </a:rPr>
              <a:t>Students will catch up</a:t>
            </a:r>
          </a:p>
          <a:p>
            <a:pPr lvl="1">
              <a:spcBef>
                <a:spcPts val="576"/>
              </a:spcBef>
              <a:spcAft>
                <a:spcPts val="600"/>
              </a:spcAft>
            </a:pPr>
            <a:r>
              <a:rPr lang="en-US" sz="2400" dirty="0">
                <a:solidFill>
                  <a:srgbClr val="000000"/>
                </a:solidFill>
              </a:rPr>
              <a:t>Only consecutive absences have a negative impact</a:t>
            </a:r>
          </a:p>
          <a:p>
            <a:pPr lvl="1">
              <a:spcBef>
                <a:spcPts val="576"/>
              </a:spcBef>
              <a:spcAft>
                <a:spcPts val="600"/>
              </a:spcAft>
            </a:pPr>
            <a:r>
              <a:rPr lang="en-US" sz="2400" dirty="0">
                <a:solidFill>
                  <a:srgbClr val="000000"/>
                </a:solidFill>
              </a:rPr>
              <a:t>Absences are fine as long as parents sign off</a:t>
            </a:r>
          </a:p>
          <a:p>
            <a:pPr lvl="1">
              <a:spcBef>
                <a:spcPts val="576"/>
              </a:spcBef>
              <a:spcAft>
                <a:spcPts val="600"/>
              </a:spcAft>
            </a:pPr>
            <a:r>
              <a:rPr lang="en-US" sz="2400" dirty="0">
                <a:solidFill>
                  <a:srgbClr val="000000"/>
                </a:solidFill>
              </a:rPr>
              <a:t>Attendance is more about legal compliance</a:t>
            </a:r>
          </a:p>
          <a:p>
            <a:endParaRPr lang="en-US" dirty="0"/>
          </a:p>
        </p:txBody>
      </p:sp>
      <p:sp>
        <p:nvSpPr>
          <p:cNvPr id="4" name="Slide Number Placeholder 3"/>
          <p:cNvSpPr>
            <a:spLocks noGrp="1"/>
          </p:cNvSpPr>
          <p:nvPr>
            <p:ph type="sldNum" sz="quarter" idx="12"/>
          </p:nvPr>
        </p:nvSpPr>
        <p:spPr/>
        <p:txBody>
          <a:bodyPr/>
          <a:lstStyle/>
          <a:p>
            <a:pPr>
              <a:defRPr/>
            </a:pPr>
            <a:fld id="{3F07EB6D-4BC5-4CF1-A063-34594D1A6A81}" type="slidenum">
              <a:rPr lang="en-US" altLang="en-US" smtClean="0"/>
              <a:pPr>
                <a:defRPr/>
              </a:pPr>
              <a:t>68</a:t>
            </a:fld>
            <a:endParaRPr lang="en-US" altLang="en-US" dirty="0"/>
          </a:p>
        </p:txBody>
      </p:sp>
    </p:spTree>
    <p:extLst>
      <p:ext uri="{BB962C8B-B14F-4D97-AF65-F5344CB8AC3E}">
        <p14:creationId xmlns:p14="http://schemas.microsoft.com/office/powerpoint/2010/main" val="37246303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00"/>
                </a:solidFill>
              </a:rPr>
              <a:t>Tier 1 Focus: Messaging (5)</a:t>
            </a:r>
            <a:endParaRPr lang="en-US" sz="2800" dirty="0"/>
          </a:p>
        </p:txBody>
      </p:sp>
      <p:sp>
        <p:nvSpPr>
          <p:cNvPr id="3" name="Content Placeholder 2"/>
          <p:cNvSpPr>
            <a:spLocks noGrp="1"/>
          </p:cNvSpPr>
          <p:nvPr>
            <p:ph idx="1"/>
          </p:nvPr>
        </p:nvSpPr>
        <p:spPr>
          <a:noFill/>
          <a:ln>
            <a:noFill/>
          </a:ln>
          <a:effectLst/>
        </p:spPr>
        <p:style>
          <a:lnRef idx="2">
            <a:schemeClr val="dk1"/>
          </a:lnRef>
          <a:fillRef idx="1">
            <a:schemeClr val="lt1"/>
          </a:fillRef>
          <a:effectRef idx="0">
            <a:schemeClr val="dk1"/>
          </a:effectRef>
          <a:fontRef idx="minor">
            <a:schemeClr val="dk1"/>
          </a:fontRef>
        </p:style>
        <p:txBody>
          <a:bodyPr anchor="t" anchorCtr="0"/>
          <a:lstStyle/>
          <a:p>
            <a:pPr>
              <a:spcBef>
                <a:spcPts val="576"/>
              </a:spcBef>
              <a:spcAft>
                <a:spcPts val="1200"/>
              </a:spcAft>
            </a:pPr>
            <a:r>
              <a:rPr lang="en-US" sz="2800" dirty="0">
                <a:solidFill>
                  <a:srgbClr val="000000"/>
                </a:solidFill>
                <a:ea typeface="+mj-ea"/>
                <a:cs typeface="+mj-cs"/>
              </a:rPr>
              <a:t>So, what should we say to parents of chronically absent kids?</a:t>
            </a:r>
            <a:endParaRPr lang="en-US" sz="2800" dirty="0">
              <a:cs typeface="Arial" panose="020B0604020202020204" pitchFamily="34" charset="0"/>
            </a:endParaRPr>
          </a:p>
          <a:p>
            <a:pPr>
              <a:spcBef>
                <a:spcPts val="576"/>
              </a:spcBef>
              <a:spcAft>
                <a:spcPts val="1200"/>
              </a:spcAft>
            </a:pPr>
            <a:r>
              <a:rPr lang="en-US" sz="2800" dirty="0">
                <a:solidFill>
                  <a:schemeClr val="tx1"/>
                </a:solidFill>
                <a:cs typeface="Arial" panose="020B0604020202020204" pitchFamily="34" charset="0"/>
              </a:rPr>
              <a:t>The Attorney General’s (AGs) Office partnered with the Ad Council, a non-profit organization with expertise in public messaging, to find out: w</a:t>
            </a:r>
            <a:r>
              <a:rPr lang="en-US" sz="2800" dirty="0">
                <a:solidFill>
                  <a:schemeClr val="tx1"/>
                </a:solidFill>
              </a:rPr>
              <a:t>hat should we say to parents of chronically absent kids?”</a:t>
            </a:r>
          </a:p>
          <a:p>
            <a:pPr marL="0" indent="0">
              <a:spcBef>
                <a:spcPts val="576"/>
              </a:spcBef>
              <a:spcAft>
                <a:spcPts val="0"/>
              </a:spcAft>
              <a:buNone/>
            </a:pPr>
            <a:endParaRPr lang="en-US" sz="2400" dirty="0">
              <a:solidFill>
                <a:srgbClr val="0070C0"/>
              </a:solidFill>
            </a:endParaRPr>
          </a:p>
        </p:txBody>
      </p:sp>
      <p:sp>
        <p:nvSpPr>
          <p:cNvPr id="5" name="Slide Number Placeholder 4"/>
          <p:cNvSpPr>
            <a:spLocks noGrp="1"/>
          </p:cNvSpPr>
          <p:nvPr>
            <p:ph type="sldNum" sz="quarter" idx="12"/>
          </p:nvPr>
        </p:nvSpPr>
        <p:spPr/>
        <p:txBody>
          <a:bodyPr/>
          <a:lstStyle/>
          <a:p>
            <a:pPr>
              <a:defRPr/>
            </a:pPr>
            <a:fld id="{EB8BAAD8-C081-4439-9204-92F987F3D462}" type="slidenum">
              <a:rPr lang="en-US" altLang="en-US" smtClean="0"/>
              <a:pPr>
                <a:defRPr/>
              </a:pPr>
              <a:t>69</a:t>
            </a:fld>
            <a:endParaRPr lang="en-US" altLang="en-US" dirty="0"/>
          </a:p>
        </p:txBody>
      </p:sp>
    </p:spTree>
    <p:extLst>
      <p:ext uri="{BB962C8B-B14F-4D97-AF65-F5344CB8AC3E}">
        <p14:creationId xmlns:p14="http://schemas.microsoft.com/office/powerpoint/2010/main" val="426237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2AB1B-88BC-4DC5-A44F-C45BE31F0E46}"/>
              </a:ext>
            </a:extLst>
          </p:cNvPr>
          <p:cNvSpPr>
            <a:spLocks noGrp="1"/>
          </p:cNvSpPr>
          <p:nvPr>
            <p:ph type="title"/>
          </p:nvPr>
        </p:nvSpPr>
        <p:spPr/>
        <p:txBody>
          <a:bodyPr/>
          <a:lstStyle/>
          <a:p>
            <a:r>
              <a:rPr lang="en-US" dirty="0"/>
              <a:t>Indicator of Participation: </a:t>
            </a:r>
            <a:br>
              <a:rPr lang="en-US" dirty="0"/>
            </a:br>
            <a:r>
              <a:rPr lang="en-US" dirty="0"/>
              <a:t>Chronic Absenteeism </a:t>
            </a:r>
          </a:p>
        </p:txBody>
      </p:sp>
      <p:sp>
        <p:nvSpPr>
          <p:cNvPr id="3" name="Content Placeholder 2">
            <a:extLst>
              <a:ext uri="{FF2B5EF4-FFF2-40B4-BE49-F238E27FC236}">
                <a16:creationId xmlns:a16="http://schemas.microsoft.com/office/drawing/2014/main" id="{93F24E2E-E80D-4669-A561-EFAFD0793568}"/>
              </a:ext>
            </a:extLst>
          </p:cNvPr>
          <p:cNvSpPr>
            <a:spLocks noGrp="1"/>
          </p:cNvSpPr>
          <p:nvPr>
            <p:ph idx="1"/>
          </p:nvPr>
        </p:nvSpPr>
        <p:spPr>
          <a:xfrm>
            <a:off x="2540000" y="1981200"/>
            <a:ext cx="9144000" cy="4406348"/>
          </a:xfrm>
        </p:spPr>
        <p:txBody>
          <a:bodyPr/>
          <a:lstStyle/>
          <a:p>
            <a:pPr>
              <a:spcAft>
                <a:spcPts val="1200"/>
              </a:spcAft>
            </a:pPr>
            <a:r>
              <a:rPr lang="en-US" sz="2500" dirty="0"/>
              <a:t>Even though the statewide Chronic Absenteeism indicator was for grades kindergarten through grade (K-8), LEAs should include goals for chronic absenteeism for students in grades nine through twelve (9</a:t>
            </a:r>
            <a:r>
              <a:rPr lang="en-US" sz="2500" dirty="0">
                <a:sym typeface="Symbol" panose="05050102010706020507" pitchFamily="18" charset="2"/>
              </a:rPr>
              <a:t></a:t>
            </a:r>
            <a:r>
              <a:rPr lang="en-US" sz="2500" dirty="0"/>
              <a:t>12) in their Learning Continuity Plans.</a:t>
            </a:r>
          </a:p>
          <a:p>
            <a:pPr>
              <a:spcAft>
                <a:spcPts val="1200"/>
              </a:spcAft>
            </a:pPr>
            <a:r>
              <a:rPr lang="en-US" sz="2500" dirty="0"/>
              <a:t>LEAs should use their own period-by-period attendance tracking to identify chronic absenteeism issues in high schools as a means to improve graduation rates.</a:t>
            </a:r>
          </a:p>
          <a:p>
            <a:pPr lvl="1"/>
            <a:r>
              <a:rPr lang="en-US" sz="2400" dirty="0"/>
              <a:t>“Cutting” specific classes derails on-time graduation and by the time it is reflected in the High School Graduation indicator it will be too late to intervene for specific students. </a:t>
            </a:r>
          </a:p>
        </p:txBody>
      </p:sp>
      <p:sp>
        <p:nvSpPr>
          <p:cNvPr id="4" name="Slide Number Placeholder 3">
            <a:extLst>
              <a:ext uri="{FF2B5EF4-FFF2-40B4-BE49-F238E27FC236}">
                <a16:creationId xmlns:a16="http://schemas.microsoft.com/office/drawing/2014/main" id="{CA02058F-5116-4441-AA07-EB98D81C0DFA}"/>
              </a:ext>
            </a:extLst>
          </p:cNvPr>
          <p:cNvSpPr>
            <a:spLocks noGrp="1"/>
          </p:cNvSpPr>
          <p:nvPr>
            <p:ph type="sldNum" sz="quarter" idx="12"/>
          </p:nvPr>
        </p:nvSpPr>
        <p:spPr/>
        <p:txBody>
          <a:bodyPr/>
          <a:lstStyle/>
          <a:p>
            <a:pPr>
              <a:defRPr/>
            </a:pPr>
            <a:fld id="{D6029DA4-09B0-4A2D-AA4B-CC45A202471A}" type="slidenum">
              <a:rPr lang="en-US" altLang="en-US" smtClean="0"/>
              <a:pPr>
                <a:defRPr/>
              </a:pPr>
              <a:t>7</a:t>
            </a:fld>
            <a:endParaRPr lang="en-US" altLang="en-US" dirty="0"/>
          </a:p>
        </p:txBody>
      </p:sp>
    </p:spTree>
    <p:extLst>
      <p:ext uri="{BB962C8B-B14F-4D97-AF65-F5344CB8AC3E}">
        <p14:creationId xmlns:p14="http://schemas.microsoft.com/office/powerpoint/2010/main" val="12608274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00"/>
                </a:solidFill>
              </a:rPr>
              <a:t>Tier 1 Focus: Messaging (6)</a:t>
            </a:r>
            <a:endParaRPr lang="en-US" sz="2800" dirty="0"/>
          </a:p>
        </p:txBody>
      </p:sp>
      <p:sp>
        <p:nvSpPr>
          <p:cNvPr id="3" name="Content Placeholder 2"/>
          <p:cNvSpPr>
            <a:spLocks noGrp="1"/>
          </p:cNvSpPr>
          <p:nvPr>
            <p:ph idx="1"/>
          </p:nvPr>
        </p:nvSpPr>
        <p:spPr>
          <a:noFill/>
          <a:ln>
            <a:noFill/>
          </a:ln>
          <a:effectLst/>
        </p:spPr>
        <p:style>
          <a:lnRef idx="2">
            <a:schemeClr val="dk1"/>
          </a:lnRef>
          <a:fillRef idx="1">
            <a:schemeClr val="lt1"/>
          </a:fillRef>
          <a:effectRef idx="0">
            <a:schemeClr val="dk1"/>
          </a:effectRef>
          <a:fontRef idx="minor">
            <a:schemeClr val="dk1"/>
          </a:fontRef>
        </p:style>
        <p:txBody>
          <a:bodyPr anchor="t" anchorCtr="0"/>
          <a:lstStyle/>
          <a:p>
            <a:pPr lvl="0">
              <a:spcAft>
                <a:spcPts val="1200"/>
              </a:spcAft>
            </a:pPr>
            <a:r>
              <a:rPr lang="en-US" sz="2800" dirty="0">
                <a:solidFill>
                  <a:srgbClr val="000000"/>
                </a:solidFill>
              </a:rPr>
              <a:t>It was found that:</a:t>
            </a:r>
          </a:p>
          <a:p>
            <a:pPr lvl="1">
              <a:spcAft>
                <a:spcPts val="1200"/>
              </a:spcAft>
            </a:pPr>
            <a:r>
              <a:rPr lang="en-US" sz="2400" dirty="0">
                <a:solidFill>
                  <a:srgbClr val="000000"/>
                </a:solidFill>
              </a:rPr>
              <a:t>Messages about absences work better than</a:t>
            </a:r>
            <a:br>
              <a:rPr lang="en-US" sz="2400" dirty="0">
                <a:solidFill>
                  <a:srgbClr val="000000"/>
                </a:solidFill>
              </a:rPr>
            </a:br>
            <a:r>
              <a:rPr lang="en-US" sz="2400" dirty="0">
                <a:solidFill>
                  <a:srgbClr val="000000"/>
                </a:solidFill>
              </a:rPr>
              <a:t>messages about attendance</a:t>
            </a:r>
          </a:p>
          <a:p>
            <a:pPr lvl="1">
              <a:spcAft>
                <a:spcPts val="1200"/>
              </a:spcAft>
            </a:pPr>
            <a:r>
              <a:rPr lang="en-US" sz="2400" dirty="0">
                <a:solidFill>
                  <a:srgbClr val="000000"/>
                </a:solidFill>
              </a:rPr>
              <a:t>We need to make long-term consequences of absences more concrete</a:t>
            </a:r>
          </a:p>
          <a:p>
            <a:pPr lvl="1">
              <a:spcAft>
                <a:spcPts val="1200"/>
              </a:spcAft>
            </a:pPr>
            <a:r>
              <a:rPr lang="en-US" sz="2400" dirty="0">
                <a:solidFill>
                  <a:srgbClr val="000000"/>
                </a:solidFill>
              </a:rPr>
              <a:t>Schools inadvertently reinforce some negative behaviors that result in absences</a:t>
            </a:r>
          </a:p>
          <a:p>
            <a:pPr>
              <a:spcBef>
                <a:spcPts val="576"/>
              </a:spcBef>
              <a:spcAft>
                <a:spcPts val="0"/>
              </a:spcAft>
            </a:pPr>
            <a:endParaRPr lang="en-US" sz="2400" dirty="0">
              <a:solidFill>
                <a:srgbClr val="0070C0"/>
              </a:solidFill>
            </a:endParaRPr>
          </a:p>
        </p:txBody>
      </p:sp>
      <p:sp>
        <p:nvSpPr>
          <p:cNvPr id="5" name="Slide Number Placeholder 4"/>
          <p:cNvSpPr>
            <a:spLocks noGrp="1"/>
          </p:cNvSpPr>
          <p:nvPr>
            <p:ph type="sldNum" sz="quarter" idx="12"/>
          </p:nvPr>
        </p:nvSpPr>
        <p:spPr/>
        <p:txBody>
          <a:bodyPr/>
          <a:lstStyle/>
          <a:p>
            <a:pPr>
              <a:defRPr/>
            </a:pPr>
            <a:fld id="{EB8BAAD8-C081-4439-9204-92F987F3D462}" type="slidenum">
              <a:rPr lang="en-US" altLang="en-US" smtClean="0"/>
              <a:pPr>
                <a:defRPr/>
              </a:pPr>
              <a:t>70</a:t>
            </a:fld>
            <a:endParaRPr lang="en-US" altLang="en-US" dirty="0"/>
          </a:p>
        </p:txBody>
      </p:sp>
    </p:spTree>
    <p:extLst>
      <p:ext uri="{BB962C8B-B14F-4D97-AF65-F5344CB8AC3E}">
        <p14:creationId xmlns:p14="http://schemas.microsoft.com/office/powerpoint/2010/main" val="27830365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76BFB-25FB-496B-94FB-2EFE8A0E2A24}"/>
              </a:ext>
            </a:extLst>
          </p:cNvPr>
          <p:cNvSpPr>
            <a:spLocks noGrp="1"/>
          </p:cNvSpPr>
          <p:nvPr>
            <p:ph type="title"/>
          </p:nvPr>
        </p:nvSpPr>
        <p:spPr/>
        <p:txBody>
          <a:bodyPr/>
          <a:lstStyle/>
          <a:p>
            <a:r>
              <a:rPr lang="en-US" dirty="0"/>
              <a:t>Title 1 Focus: Messaging</a:t>
            </a:r>
            <a:br>
              <a:rPr lang="en-US" dirty="0"/>
            </a:br>
            <a:r>
              <a:rPr lang="en-US" sz="2800" dirty="0"/>
              <a:t>Focusing on Absences </a:t>
            </a:r>
            <a:endParaRPr lang="en-US" dirty="0"/>
          </a:p>
        </p:txBody>
      </p:sp>
      <p:graphicFrame>
        <p:nvGraphicFramePr>
          <p:cNvPr id="6" name="Content Placeholder 5">
            <a:extLst>
              <a:ext uri="{FF2B5EF4-FFF2-40B4-BE49-F238E27FC236}">
                <a16:creationId xmlns:a16="http://schemas.microsoft.com/office/drawing/2014/main" id="{E2386E61-FDE5-4748-91AF-D5EA36A6E243}"/>
              </a:ext>
            </a:extLst>
          </p:cNvPr>
          <p:cNvGraphicFramePr>
            <a:graphicFrameLocks noGrp="1"/>
          </p:cNvGraphicFramePr>
          <p:nvPr>
            <p:ph sz="half" idx="1"/>
            <p:extLst>
              <p:ext uri="{D42A27DB-BD31-4B8C-83A1-F6EECF244321}">
                <p14:modId xmlns:p14="http://schemas.microsoft.com/office/powerpoint/2010/main" val="4061728008"/>
              </p:ext>
            </p:extLst>
          </p:nvPr>
        </p:nvGraphicFramePr>
        <p:xfrm>
          <a:off x="2397760" y="1816100"/>
          <a:ext cx="9631680" cy="3893820"/>
        </p:xfrm>
        <a:graphic>
          <a:graphicData uri="http://schemas.openxmlformats.org/drawingml/2006/table">
            <a:tbl>
              <a:tblPr firstRow="1" bandRow="1">
                <a:tableStyleId>{21E4AEA4-8DFA-4A89-87EB-49C32662AFE0}</a:tableStyleId>
              </a:tblPr>
              <a:tblGrid>
                <a:gridCol w="1727567">
                  <a:extLst>
                    <a:ext uri="{9D8B030D-6E8A-4147-A177-3AD203B41FA5}">
                      <a16:colId xmlns:a16="http://schemas.microsoft.com/office/drawing/2014/main" val="2716693112"/>
                    </a:ext>
                  </a:extLst>
                </a:gridCol>
                <a:gridCol w="2329991">
                  <a:extLst>
                    <a:ext uri="{9D8B030D-6E8A-4147-A177-3AD203B41FA5}">
                      <a16:colId xmlns:a16="http://schemas.microsoft.com/office/drawing/2014/main" val="1368144234"/>
                    </a:ext>
                  </a:extLst>
                </a:gridCol>
                <a:gridCol w="3787189">
                  <a:extLst>
                    <a:ext uri="{9D8B030D-6E8A-4147-A177-3AD203B41FA5}">
                      <a16:colId xmlns:a16="http://schemas.microsoft.com/office/drawing/2014/main" val="916232417"/>
                    </a:ext>
                  </a:extLst>
                </a:gridCol>
                <a:gridCol w="1786933">
                  <a:extLst>
                    <a:ext uri="{9D8B030D-6E8A-4147-A177-3AD203B41FA5}">
                      <a16:colId xmlns:a16="http://schemas.microsoft.com/office/drawing/2014/main" val="3513447995"/>
                    </a:ext>
                  </a:extLst>
                </a:gridCol>
              </a:tblGrid>
              <a:tr h="845820">
                <a:tc>
                  <a:txBody>
                    <a:bodyPr/>
                    <a:lstStyle/>
                    <a:p>
                      <a:pPr algn="ctr"/>
                      <a:r>
                        <a:rPr lang="en-US" sz="2350" dirty="0"/>
                        <a:t>Category</a:t>
                      </a:r>
                    </a:p>
                  </a:txBody>
                  <a:tcPr anchor="ctr"/>
                </a:tc>
                <a:tc>
                  <a:txBody>
                    <a:bodyPr/>
                    <a:lstStyle/>
                    <a:p>
                      <a:pPr algn="ctr"/>
                      <a:r>
                        <a:rPr lang="en-US" sz="2350" dirty="0"/>
                        <a:t>Associations</a:t>
                      </a:r>
                    </a:p>
                  </a:txBody>
                  <a:tcPr anchor="ctr"/>
                </a:tc>
                <a:tc>
                  <a:txBody>
                    <a:bodyPr/>
                    <a:lstStyle/>
                    <a:p>
                      <a:pPr algn="ctr"/>
                      <a:r>
                        <a:rPr lang="en-US" sz="2350" dirty="0"/>
                        <a:t>Perceptions</a:t>
                      </a:r>
                    </a:p>
                  </a:txBody>
                  <a:tcPr anchor="ctr"/>
                </a:tc>
                <a:tc>
                  <a:txBody>
                    <a:bodyPr/>
                    <a:lstStyle/>
                    <a:p>
                      <a:pPr algn="ctr"/>
                      <a:r>
                        <a:rPr lang="en-US" sz="2350" dirty="0"/>
                        <a:t>Potential Impact</a:t>
                      </a:r>
                    </a:p>
                  </a:txBody>
                  <a:tcPr anchor="ctr"/>
                </a:tc>
                <a:extLst>
                  <a:ext uri="{0D108BD9-81ED-4DB2-BD59-A6C34878D82A}">
                    <a16:rowId xmlns:a16="http://schemas.microsoft.com/office/drawing/2014/main" val="159634210"/>
                  </a:ext>
                </a:extLst>
              </a:tr>
              <a:tr h="1244600">
                <a:tc>
                  <a:txBody>
                    <a:bodyPr/>
                    <a:lstStyle/>
                    <a:p>
                      <a:pPr algn="ctr"/>
                      <a:r>
                        <a:rPr lang="en-US" sz="2350" dirty="0"/>
                        <a:t>Absences</a:t>
                      </a:r>
                    </a:p>
                  </a:txBody>
                  <a:tcPr/>
                </a:tc>
                <a:tc>
                  <a:txBody>
                    <a:bodyPr/>
                    <a:lstStyle/>
                    <a:p>
                      <a:pPr algn="ctr"/>
                      <a:r>
                        <a:rPr lang="en-US" sz="2350" dirty="0"/>
                        <a:t>Associate with what child is missing</a:t>
                      </a:r>
                    </a:p>
                  </a:txBody>
                  <a:tcPr/>
                </a:tc>
                <a:tc>
                  <a:txBody>
                    <a:bodyPr/>
                    <a:lstStyle/>
                    <a:p>
                      <a:pPr algn="ctr"/>
                      <a:r>
                        <a:rPr lang="en-US" sz="2350" dirty="0"/>
                        <a:t>This behavior is planned, so makes parents think about</a:t>
                      </a:r>
                      <a:r>
                        <a:rPr lang="en-US" sz="2350" baseline="0" dirty="0"/>
                        <a:t> impact of planned absences</a:t>
                      </a:r>
                      <a:endParaRPr lang="en-US" sz="2350" dirty="0"/>
                    </a:p>
                  </a:txBody>
                  <a:tcPr/>
                </a:tc>
                <a:tc>
                  <a:txBody>
                    <a:bodyPr/>
                    <a:lstStyle/>
                    <a:p>
                      <a:pPr algn="ctr"/>
                      <a:r>
                        <a:rPr lang="en-US" sz="2350" dirty="0"/>
                        <a:t>Change in Behavior</a:t>
                      </a:r>
                    </a:p>
                  </a:txBody>
                  <a:tcPr/>
                </a:tc>
                <a:extLst>
                  <a:ext uri="{0D108BD9-81ED-4DB2-BD59-A6C34878D82A}">
                    <a16:rowId xmlns:a16="http://schemas.microsoft.com/office/drawing/2014/main" val="2555310405"/>
                  </a:ext>
                </a:extLst>
              </a:tr>
              <a:tr h="1244600">
                <a:tc>
                  <a:txBody>
                    <a:bodyPr/>
                    <a:lstStyle/>
                    <a:p>
                      <a:pPr algn="ctr"/>
                      <a:r>
                        <a:rPr lang="en-US" sz="2350" dirty="0"/>
                        <a:t>Attendance</a:t>
                      </a:r>
                    </a:p>
                  </a:txBody>
                  <a:tcPr/>
                </a:tc>
                <a:tc>
                  <a:txBody>
                    <a:bodyPr/>
                    <a:lstStyle/>
                    <a:p>
                      <a:pPr algn="ctr"/>
                      <a:r>
                        <a:rPr lang="en-US" sz="2350" dirty="0"/>
                        <a:t>Associate</a:t>
                      </a:r>
                      <a:r>
                        <a:rPr lang="en-US" sz="2350" baseline="0" dirty="0"/>
                        <a:t> with what child is already gaining</a:t>
                      </a:r>
                      <a:endParaRPr lang="en-US" sz="2350" dirty="0"/>
                    </a:p>
                  </a:txBody>
                  <a:tcPr/>
                </a:tc>
                <a:tc>
                  <a:txBody>
                    <a:bodyPr/>
                    <a:lstStyle/>
                    <a:p>
                      <a:pPr algn="ctr"/>
                      <a:r>
                        <a:rPr lang="en-US" sz="2350" dirty="0"/>
                        <a:t>This behavior is considered automatic,</a:t>
                      </a:r>
                      <a:r>
                        <a:rPr lang="en-US" sz="2350" baseline="0" dirty="0"/>
                        <a:t> so makes parents feel like they are already doing it</a:t>
                      </a:r>
                      <a:endParaRPr lang="en-US" sz="2350" dirty="0"/>
                    </a:p>
                  </a:txBody>
                  <a:tcPr/>
                </a:tc>
                <a:tc>
                  <a:txBody>
                    <a:bodyPr/>
                    <a:lstStyle/>
                    <a:p>
                      <a:pPr algn="ctr"/>
                      <a:r>
                        <a:rPr lang="en-US" sz="2350" dirty="0"/>
                        <a:t>Reinforces</a:t>
                      </a:r>
                      <a:r>
                        <a:rPr lang="en-US" sz="2350" baseline="0" dirty="0"/>
                        <a:t> Current Behavior</a:t>
                      </a:r>
                      <a:endParaRPr lang="en-US" sz="2350" dirty="0"/>
                    </a:p>
                  </a:txBody>
                  <a:tcPr/>
                </a:tc>
                <a:extLst>
                  <a:ext uri="{0D108BD9-81ED-4DB2-BD59-A6C34878D82A}">
                    <a16:rowId xmlns:a16="http://schemas.microsoft.com/office/drawing/2014/main" val="3887920924"/>
                  </a:ext>
                </a:extLst>
              </a:tr>
            </a:tbl>
          </a:graphicData>
        </a:graphic>
      </p:graphicFrame>
      <p:sp>
        <p:nvSpPr>
          <p:cNvPr id="4" name="Content Placeholder 3">
            <a:extLst>
              <a:ext uri="{FF2B5EF4-FFF2-40B4-BE49-F238E27FC236}">
                <a16:creationId xmlns:a16="http://schemas.microsoft.com/office/drawing/2014/main" id="{A6CF808E-4BEF-49AA-862C-A36A4318CA54}"/>
              </a:ext>
            </a:extLst>
          </p:cNvPr>
          <p:cNvSpPr>
            <a:spLocks noGrp="1"/>
          </p:cNvSpPr>
          <p:nvPr>
            <p:ph sz="half" idx="2"/>
          </p:nvPr>
        </p:nvSpPr>
        <p:spPr>
          <a:xfrm>
            <a:off x="3088640" y="5905500"/>
            <a:ext cx="8056880" cy="800100"/>
          </a:xfrm>
        </p:spPr>
        <p:txBody>
          <a:bodyPr/>
          <a:lstStyle/>
          <a:p>
            <a:pPr marL="0" indent="0" algn="ctr">
              <a:buNone/>
            </a:pPr>
            <a:r>
              <a:rPr lang="en-US" sz="2400" dirty="0"/>
              <a:t>When you say ‘attendance’ parents think: my child attends school </a:t>
            </a:r>
            <a:r>
              <a:rPr lang="en-US" sz="2400" b="1" dirty="0"/>
              <a:t>most of the time</a:t>
            </a:r>
            <a:r>
              <a:rPr lang="en-US" sz="2400" dirty="0"/>
              <a:t>, so it is OK.</a:t>
            </a:r>
          </a:p>
        </p:txBody>
      </p:sp>
      <p:sp>
        <p:nvSpPr>
          <p:cNvPr id="5" name="Slide Number Placeholder 4">
            <a:extLst>
              <a:ext uri="{FF2B5EF4-FFF2-40B4-BE49-F238E27FC236}">
                <a16:creationId xmlns:a16="http://schemas.microsoft.com/office/drawing/2014/main" id="{5ED1745B-123F-4429-8EEC-A5F6E451D4E5}"/>
              </a:ext>
            </a:extLst>
          </p:cNvPr>
          <p:cNvSpPr>
            <a:spLocks noGrp="1"/>
          </p:cNvSpPr>
          <p:nvPr>
            <p:ph type="sldNum" sz="quarter" idx="12"/>
          </p:nvPr>
        </p:nvSpPr>
        <p:spPr/>
        <p:txBody>
          <a:bodyPr/>
          <a:lstStyle/>
          <a:p>
            <a:pPr>
              <a:defRPr/>
            </a:pPr>
            <a:fld id="{F4240488-8288-431D-9FBC-061E1C8939AC}" type="slidenum">
              <a:rPr lang="en-US" altLang="en-US" smtClean="0"/>
              <a:pPr>
                <a:defRPr/>
              </a:pPr>
              <a:t>71</a:t>
            </a:fld>
            <a:endParaRPr lang="en-US" altLang="en-US" dirty="0"/>
          </a:p>
        </p:txBody>
      </p:sp>
    </p:spTree>
    <p:extLst>
      <p:ext uri="{BB962C8B-B14F-4D97-AF65-F5344CB8AC3E}">
        <p14:creationId xmlns:p14="http://schemas.microsoft.com/office/powerpoint/2010/main" val="7074215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537619" y="274320"/>
            <a:ext cx="9144000" cy="1097341"/>
          </a:xfrm>
        </p:spPr>
        <p:txBody>
          <a:bodyPr/>
          <a:lstStyle/>
          <a:p>
            <a:r>
              <a:rPr lang="en-US" sz="3600" dirty="0">
                <a:solidFill>
                  <a:schemeClr val="tx1"/>
                </a:solidFill>
              </a:rPr>
              <a:t>Tier 1 Focus: Messaging</a:t>
            </a:r>
            <a:br>
              <a:rPr lang="en-US" sz="3600" dirty="0">
                <a:solidFill>
                  <a:schemeClr val="tx1"/>
                </a:solidFill>
              </a:rPr>
            </a:br>
            <a:r>
              <a:rPr lang="en-US" sz="2400" dirty="0">
                <a:solidFill>
                  <a:schemeClr val="tx1"/>
                </a:solidFill>
              </a:rPr>
              <a:t>Making Long-Term Consequences More Concrete</a:t>
            </a:r>
          </a:p>
        </p:txBody>
      </p:sp>
      <p:pic>
        <p:nvPicPr>
          <p:cNvPr id="7" name="Content Placeholder 5" descr="Review text adjacent to picture" title="Statistics regarding chronic absence"/>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32080" y="2093385"/>
            <a:ext cx="3596640" cy="3575895"/>
          </a:xfrm>
        </p:spPr>
      </p:pic>
      <p:sp>
        <p:nvSpPr>
          <p:cNvPr id="8" name="Content Placeholder 7"/>
          <p:cNvSpPr>
            <a:spLocks noGrp="1"/>
          </p:cNvSpPr>
          <p:nvPr>
            <p:ph sz="half" idx="2"/>
          </p:nvPr>
        </p:nvSpPr>
        <p:spPr>
          <a:xfrm>
            <a:off x="3728720" y="1371661"/>
            <a:ext cx="8463280" cy="4561779"/>
          </a:xfrm>
        </p:spPr>
        <p:txBody>
          <a:bodyPr/>
          <a:lstStyle/>
          <a:p>
            <a:pPr marL="0" indent="0">
              <a:spcAft>
                <a:spcPts val="600"/>
              </a:spcAft>
              <a:buNone/>
            </a:pPr>
            <a:r>
              <a:rPr lang="en-US" sz="2400" dirty="0"/>
              <a:t>The image to the left reads as follows:</a:t>
            </a:r>
          </a:p>
          <a:p>
            <a:pPr>
              <a:spcAft>
                <a:spcPts val="600"/>
              </a:spcAft>
            </a:pPr>
            <a:r>
              <a:rPr lang="en-US" sz="2400" dirty="0"/>
              <a:t>Seventy-three percent of students chronically absent in kindergarten and first grade are unable to meet the California standards for English Language Arts in third grade</a:t>
            </a:r>
          </a:p>
          <a:p>
            <a:pPr>
              <a:spcAft>
                <a:spcPts val="600"/>
              </a:spcAft>
            </a:pPr>
            <a:r>
              <a:rPr lang="en-US" sz="2400" dirty="0"/>
              <a:t>Kids that do not read on-level are four times more likely to drop out of high school</a:t>
            </a:r>
          </a:p>
          <a:p>
            <a:pPr>
              <a:spcAft>
                <a:spcPts val="600"/>
              </a:spcAft>
            </a:pPr>
            <a:r>
              <a:rPr lang="en-US" sz="2400" dirty="0"/>
              <a:t>Students without a diploma are eight times more likely to be incarcerated</a:t>
            </a:r>
          </a:p>
          <a:p>
            <a:pPr marL="0" indent="0">
              <a:spcAft>
                <a:spcPts val="600"/>
              </a:spcAft>
              <a:buNone/>
            </a:pPr>
            <a:r>
              <a:rPr lang="en-US" sz="2400" dirty="0"/>
              <a:t>Chronic absences is one of the strongest predictors of dropping out, even more than suspension and test scores.</a:t>
            </a:r>
          </a:p>
          <a:p>
            <a:pPr>
              <a:spcAft>
                <a:spcPts val="1800"/>
              </a:spcAft>
            </a:pPr>
            <a:endParaRPr lang="en-US" sz="2400" dirty="0"/>
          </a:p>
        </p:txBody>
      </p:sp>
      <p:sp>
        <p:nvSpPr>
          <p:cNvPr id="4" name="Slide Number Placeholder 3"/>
          <p:cNvSpPr>
            <a:spLocks noGrp="1"/>
          </p:cNvSpPr>
          <p:nvPr>
            <p:ph type="sldNum" sz="quarter" idx="12"/>
          </p:nvPr>
        </p:nvSpPr>
        <p:spPr/>
        <p:txBody>
          <a:bodyPr/>
          <a:lstStyle/>
          <a:p>
            <a:pPr>
              <a:defRPr/>
            </a:pPr>
            <a:fld id="{3F07EB6D-4BC5-4CF1-A063-34594D1A6A81}" type="slidenum">
              <a:rPr lang="en-US" altLang="en-US" smtClean="0"/>
              <a:pPr>
                <a:defRPr/>
              </a:pPr>
              <a:t>72</a:t>
            </a:fld>
            <a:endParaRPr lang="en-US" altLang="en-US" dirty="0"/>
          </a:p>
        </p:txBody>
      </p:sp>
    </p:spTree>
    <p:extLst>
      <p:ext uri="{BB962C8B-B14F-4D97-AF65-F5344CB8AC3E}">
        <p14:creationId xmlns:p14="http://schemas.microsoft.com/office/powerpoint/2010/main" val="32061946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375024" y="152401"/>
            <a:ext cx="7046913" cy="1325563"/>
          </a:xfrm>
        </p:spPr>
        <p:txBody>
          <a:bodyPr/>
          <a:lstStyle/>
          <a:p>
            <a:r>
              <a:rPr lang="en-US" sz="3600" dirty="0">
                <a:solidFill>
                  <a:schemeClr val="tx1"/>
                </a:solidFill>
              </a:rPr>
              <a:t>Tier 1 Focus: Messaging</a:t>
            </a:r>
            <a:br>
              <a:rPr lang="en-US" sz="3600" dirty="0">
                <a:solidFill>
                  <a:schemeClr val="tx1"/>
                </a:solidFill>
              </a:rPr>
            </a:br>
            <a:r>
              <a:rPr lang="en-US" sz="2400" dirty="0">
                <a:solidFill>
                  <a:schemeClr val="tx1"/>
                </a:solidFill>
              </a:rPr>
              <a:t>Inadvertent Reinforcement of Negative Behaviors</a:t>
            </a:r>
          </a:p>
        </p:txBody>
      </p:sp>
      <p:sp>
        <p:nvSpPr>
          <p:cNvPr id="3" name="Text Placeholder 2"/>
          <p:cNvSpPr>
            <a:spLocks noGrp="1"/>
          </p:cNvSpPr>
          <p:nvPr>
            <p:ph type="body" idx="1"/>
          </p:nvPr>
        </p:nvSpPr>
        <p:spPr>
          <a:xfrm>
            <a:off x="3375025" y="1219201"/>
            <a:ext cx="3738213" cy="457200"/>
          </a:xfrm>
        </p:spPr>
        <p:txBody>
          <a:bodyPr anchor="ctr"/>
          <a:lstStyle/>
          <a:p>
            <a:pPr algn="ctr"/>
            <a:r>
              <a:rPr lang="en-US" sz="1600" dirty="0"/>
              <a:t>School Behaviors that…</a:t>
            </a:r>
          </a:p>
        </p:txBody>
      </p:sp>
      <p:graphicFrame>
        <p:nvGraphicFramePr>
          <p:cNvPr id="4" name="Content Placeholder 3" title="School Behaviors that Reinforce Attendance and Reinforce Absenteeism"/>
          <p:cNvGraphicFramePr>
            <a:graphicFrameLocks noGrp="1"/>
          </p:cNvGraphicFramePr>
          <p:nvPr>
            <p:ph sz="half" idx="2"/>
          </p:nvPr>
        </p:nvGraphicFramePr>
        <p:xfrm>
          <a:off x="3276599" y="1676401"/>
          <a:ext cx="3836638" cy="5042906"/>
        </p:xfrm>
        <a:graphic>
          <a:graphicData uri="http://schemas.openxmlformats.org/drawingml/2006/table">
            <a:tbl>
              <a:tblPr firstRow="1" bandRow="1">
                <a:tableStyleId>{00A15C55-8517-42AA-B614-E9B94910E393}</a:tableStyleId>
              </a:tblPr>
              <a:tblGrid>
                <a:gridCol w="1825453">
                  <a:extLst>
                    <a:ext uri="{9D8B030D-6E8A-4147-A177-3AD203B41FA5}">
                      <a16:colId xmlns:a16="http://schemas.microsoft.com/office/drawing/2014/main" val="20000"/>
                    </a:ext>
                  </a:extLst>
                </a:gridCol>
                <a:gridCol w="2011185">
                  <a:extLst>
                    <a:ext uri="{9D8B030D-6E8A-4147-A177-3AD203B41FA5}">
                      <a16:colId xmlns:a16="http://schemas.microsoft.com/office/drawing/2014/main" val="20001"/>
                    </a:ext>
                  </a:extLst>
                </a:gridCol>
              </a:tblGrid>
              <a:tr h="565413">
                <a:tc>
                  <a:txBody>
                    <a:bodyPr/>
                    <a:lstStyle/>
                    <a:p>
                      <a:pPr marL="0" algn="ctr" defTabSz="914400" rtl="0" eaLnBrk="1" latinLnBrk="0" hangingPunct="1"/>
                      <a:r>
                        <a:rPr lang="en-US" sz="1600" kern="1200" dirty="0">
                          <a:solidFill>
                            <a:schemeClr val="tx1"/>
                          </a:solidFill>
                        </a:rPr>
                        <a:t>Reinforce Attendance</a:t>
                      </a:r>
                      <a:endParaRPr lang="en-US" sz="1600" b="1" kern="1200" dirty="0">
                        <a:solidFill>
                          <a:schemeClr val="tx1"/>
                        </a:solidFill>
                        <a:latin typeface="+mn-lt"/>
                        <a:ea typeface="+mn-ea"/>
                        <a:cs typeface="+mn-cs"/>
                      </a:endParaRPr>
                    </a:p>
                  </a:txBody>
                  <a:tcPr anchor="ctr">
                    <a:solidFill>
                      <a:srgbClr val="FFC5D8"/>
                    </a:solidFill>
                  </a:tcPr>
                </a:tc>
                <a:tc>
                  <a:txBody>
                    <a:bodyPr/>
                    <a:lstStyle/>
                    <a:p>
                      <a:pPr algn="ctr"/>
                      <a:r>
                        <a:rPr lang="en-US" sz="1600" dirty="0">
                          <a:solidFill>
                            <a:schemeClr val="tx1"/>
                          </a:solidFill>
                        </a:rPr>
                        <a:t>Reinforce</a:t>
                      </a:r>
                      <a:r>
                        <a:rPr lang="en-US" sz="1600" baseline="0" dirty="0">
                          <a:solidFill>
                            <a:schemeClr val="tx1"/>
                          </a:solidFill>
                        </a:rPr>
                        <a:t> Absenteeism</a:t>
                      </a:r>
                      <a:endParaRPr lang="en-US" sz="1600" dirty="0">
                        <a:solidFill>
                          <a:schemeClr val="tx1"/>
                        </a:solidFill>
                      </a:endParaRPr>
                    </a:p>
                  </a:txBody>
                  <a:tcPr anchor="ctr">
                    <a:solidFill>
                      <a:srgbClr val="FFC5D8"/>
                    </a:solidFill>
                  </a:tcPr>
                </a:tc>
                <a:extLst>
                  <a:ext uri="{0D108BD9-81ED-4DB2-BD59-A6C34878D82A}">
                    <a16:rowId xmlns:a16="http://schemas.microsoft.com/office/drawing/2014/main" val="10000"/>
                  </a:ext>
                </a:extLst>
              </a:tr>
              <a:tr h="4463786">
                <a:tc>
                  <a:txBody>
                    <a:bodyPr/>
                    <a:lstStyle/>
                    <a:p>
                      <a:pPr marL="171450" indent="-171450">
                        <a:spcBef>
                          <a:spcPts val="0"/>
                        </a:spcBef>
                        <a:spcAft>
                          <a:spcPts val="600"/>
                        </a:spcAft>
                        <a:buFont typeface="Arial"/>
                        <a:buChar char="•"/>
                      </a:pPr>
                      <a:r>
                        <a:rPr lang="en-US" sz="1400" dirty="0"/>
                        <a:t>Class rewards for good attendance (e.g. popcorn or ice cream parties)</a:t>
                      </a:r>
                    </a:p>
                    <a:p>
                      <a:pPr marL="171450" indent="-171450">
                        <a:spcBef>
                          <a:spcPts val="0"/>
                        </a:spcBef>
                        <a:spcAft>
                          <a:spcPts val="1200"/>
                        </a:spcAft>
                        <a:buFont typeface="Arial"/>
                        <a:buChar char="•"/>
                      </a:pPr>
                      <a:r>
                        <a:rPr lang="en-US" sz="1400" dirty="0"/>
                        <a:t>Individual recognition for students with good attendance</a:t>
                      </a:r>
                    </a:p>
                    <a:p>
                      <a:pPr marL="0" indent="0" algn="ctr">
                        <a:spcBef>
                          <a:spcPts val="0"/>
                        </a:spcBef>
                        <a:spcAft>
                          <a:spcPts val="0"/>
                        </a:spcAft>
                        <a:buNone/>
                      </a:pPr>
                      <a:r>
                        <a:rPr lang="en-US" sz="1400" b="1" dirty="0"/>
                        <a:t>Big motivation for kids, but not parents </a:t>
                      </a:r>
                    </a:p>
                    <a:p>
                      <a:pPr marL="0" indent="0" algn="l">
                        <a:spcBef>
                          <a:spcPts val="0"/>
                        </a:spcBef>
                        <a:spcAft>
                          <a:spcPts val="0"/>
                        </a:spcAft>
                        <a:buNone/>
                      </a:pPr>
                      <a:r>
                        <a:rPr lang="en-US" sz="1400" b="1" dirty="0"/>
                        <a:t>Tell students they are valuable today.</a:t>
                      </a:r>
                    </a:p>
                    <a:p>
                      <a:pPr marL="0" indent="0" algn="l">
                        <a:spcBef>
                          <a:spcPts val="0"/>
                        </a:spcBef>
                        <a:spcAft>
                          <a:spcPts val="0"/>
                        </a:spcAft>
                        <a:buNone/>
                      </a:pPr>
                      <a:r>
                        <a:rPr lang="en-US" sz="1400" b="1" dirty="0"/>
                        <a:t>Have other students state why they missed absent</a:t>
                      </a:r>
                      <a:r>
                        <a:rPr lang="en-US" sz="1400" b="1" baseline="0" dirty="0"/>
                        <a:t> students</a:t>
                      </a:r>
                      <a:endParaRPr lang="en-US" sz="1400" b="1" dirty="0"/>
                    </a:p>
                    <a:p>
                      <a:endParaRPr lang="en-US" sz="1200" dirty="0">
                        <a:solidFill>
                          <a:schemeClr val="tx1"/>
                        </a:solidFill>
                      </a:endParaRPr>
                    </a:p>
                  </a:txBody>
                  <a:tcPr/>
                </a:tc>
                <a:tc>
                  <a:txBody>
                    <a:bodyPr/>
                    <a:lstStyle/>
                    <a:p>
                      <a:pPr marL="171450" indent="-171450">
                        <a:spcBef>
                          <a:spcPts val="0"/>
                        </a:spcBef>
                        <a:spcAft>
                          <a:spcPts val="600"/>
                        </a:spcAft>
                        <a:buFont typeface="Arial"/>
                        <a:buChar char="•"/>
                      </a:pPr>
                      <a:r>
                        <a:rPr lang="en-US" sz="1400" b="1" dirty="0">
                          <a:solidFill>
                            <a:schemeClr val="tx1"/>
                          </a:solidFill>
                        </a:rPr>
                        <a:t>Impersonal letters</a:t>
                      </a:r>
                    </a:p>
                    <a:p>
                      <a:pPr marL="171450" indent="-171450">
                        <a:spcBef>
                          <a:spcPts val="0"/>
                        </a:spcBef>
                        <a:spcAft>
                          <a:spcPts val="600"/>
                        </a:spcAft>
                        <a:buFont typeface="Arial"/>
                        <a:buChar char="•"/>
                      </a:pPr>
                      <a:r>
                        <a:rPr lang="en-US" sz="1400" dirty="0"/>
                        <a:t>Teachers </a:t>
                      </a:r>
                      <a:r>
                        <a:rPr lang="en-US" sz="1400" b="1" dirty="0">
                          <a:solidFill>
                            <a:schemeClr val="tx1"/>
                          </a:solidFill>
                        </a:rPr>
                        <a:t>send work home</a:t>
                      </a:r>
                      <a:r>
                        <a:rPr lang="en-US" sz="1400" dirty="0"/>
                        <a:t> in response to absences</a:t>
                      </a:r>
                    </a:p>
                    <a:p>
                      <a:pPr marL="171450" indent="-171450">
                        <a:spcBef>
                          <a:spcPts val="0"/>
                        </a:spcBef>
                        <a:spcAft>
                          <a:spcPts val="600"/>
                        </a:spcAft>
                        <a:buFont typeface="Arial"/>
                        <a:buChar char="•"/>
                      </a:pPr>
                      <a:r>
                        <a:rPr lang="en-US" sz="1400" b="1" dirty="0"/>
                        <a:t>Teachers </a:t>
                      </a:r>
                      <a:r>
                        <a:rPr lang="en-US" sz="1400" b="1" dirty="0">
                          <a:solidFill>
                            <a:schemeClr val="tx1"/>
                          </a:solidFill>
                        </a:rPr>
                        <a:t>do not address absenteeism </a:t>
                      </a:r>
                      <a:r>
                        <a:rPr lang="en-US" sz="1400" dirty="0"/>
                        <a:t>issue with the parent</a:t>
                      </a:r>
                    </a:p>
                    <a:p>
                      <a:pPr marL="171450" indent="-171450">
                        <a:spcBef>
                          <a:spcPts val="0"/>
                        </a:spcBef>
                        <a:spcAft>
                          <a:spcPts val="600"/>
                        </a:spcAft>
                        <a:buFont typeface="Arial"/>
                        <a:buChar char="•"/>
                      </a:pPr>
                      <a:r>
                        <a:rPr lang="en-US" sz="1400" dirty="0"/>
                        <a:t>Parents do not feel their child is safe in school</a:t>
                      </a:r>
                    </a:p>
                    <a:p>
                      <a:pPr marL="171450" indent="-171450">
                        <a:spcBef>
                          <a:spcPts val="0"/>
                        </a:spcBef>
                        <a:spcAft>
                          <a:spcPts val="1200"/>
                        </a:spcAft>
                        <a:buFont typeface="Arial"/>
                        <a:buChar char="•"/>
                      </a:pPr>
                      <a:r>
                        <a:rPr lang="en-US" sz="1400" dirty="0"/>
                        <a:t>High levels of absenteeism in the class</a:t>
                      </a:r>
                    </a:p>
                    <a:p>
                      <a:pPr marL="0" indent="0" algn="ctr">
                        <a:spcBef>
                          <a:spcPts val="0"/>
                        </a:spcBef>
                        <a:spcAft>
                          <a:spcPts val="0"/>
                        </a:spcAft>
                        <a:buNone/>
                      </a:pPr>
                      <a:r>
                        <a:rPr lang="en-US" sz="1400" b="1" dirty="0"/>
                        <a:t>Reinforce parents’ existing attitudes and behaviors toward absences</a:t>
                      </a:r>
                    </a:p>
                  </a:txBody>
                  <a:tcPr/>
                </a:tc>
                <a:extLst>
                  <a:ext uri="{0D108BD9-81ED-4DB2-BD59-A6C34878D82A}">
                    <a16:rowId xmlns:a16="http://schemas.microsoft.com/office/drawing/2014/main" val="10001"/>
                  </a:ext>
                </a:extLst>
              </a:tr>
            </a:tbl>
          </a:graphicData>
        </a:graphic>
      </p:graphicFrame>
      <p:sp>
        <p:nvSpPr>
          <p:cNvPr id="5" name="Content Placeholder 4"/>
          <p:cNvSpPr>
            <a:spLocks noGrp="1"/>
          </p:cNvSpPr>
          <p:nvPr>
            <p:ph sz="quarter" idx="4"/>
          </p:nvPr>
        </p:nvSpPr>
        <p:spPr>
          <a:xfrm>
            <a:off x="7229475" y="1905002"/>
            <a:ext cx="3286125" cy="4343399"/>
          </a:xfrm>
          <a:noFill/>
          <a:ln>
            <a:noFill/>
          </a:ln>
        </p:spPr>
        <p:txBody>
          <a:bodyPr/>
          <a:lstStyle/>
          <a:p>
            <a:pPr marL="0" indent="0">
              <a:buNone/>
            </a:pPr>
            <a:r>
              <a:rPr lang="en-US" sz="1400" b="1" dirty="0"/>
              <a:t>Impersonal letters:</a:t>
            </a:r>
          </a:p>
          <a:p>
            <a:pPr marL="171450" indent="-171450">
              <a:spcAft>
                <a:spcPts val="400"/>
              </a:spcAft>
              <a:buFont typeface="Arial" pitchFamily="34" charset="0"/>
              <a:buChar char="•"/>
            </a:pPr>
            <a:r>
              <a:rPr lang="en-US" sz="1400" dirty="0">
                <a:latin typeface="Arial" panose="020B0604020202020204" pitchFamily="34" charset="0"/>
                <a:cs typeface="Arial" panose="020B0604020202020204" pitchFamily="34" charset="0"/>
              </a:rPr>
              <a:t>Easy to disregard</a:t>
            </a:r>
          </a:p>
          <a:p>
            <a:pPr marL="171450" indent="-171450">
              <a:spcAft>
                <a:spcPts val="600"/>
              </a:spcAft>
              <a:buFont typeface="Arial" pitchFamily="34" charset="0"/>
              <a:buChar char="•"/>
            </a:pPr>
            <a:r>
              <a:rPr lang="en-US" sz="1400" dirty="0">
                <a:latin typeface="Arial" panose="020B0604020202020204" pitchFamily="34" charset="0"/>
                <a:cs typeface="Arial" panose="020B0604020202020204" pitchFamily="34" charset="0"/>
              </a:rPr>
              <a:t>Many parents felt the school miscounted—but parents could not verify because they weren’t tracking absences</a:t>
            </a:r>
          </a:p>
          <a:p>
            <a:pPr marL="171450" indent="-171450">
              <a:spcAft>
                <a:spcPts val="600"/>
              </a:spcAft>
              <a:buFont typeface="Arial" pitchFamily="34" charset="0"/>
              <a:buChar char="•"/>
            </a:pPr>
            <a:r>
              <a:rPr lang="en-US" sz="1400" dirty="0">
                <a:latin typeface="Arial" panose="020B0604020202020204" pitchFamily="34" charset="0"/>
                <a:cs typeface="Arial" panose="020B0604020202020204" pitchFamily="34" charset="0"/>
              </a:rPr>
              <a:t>Many parents felt that the school did not understand them</a:t>
            </a:r>
          </a:p>
          <a:p>
            <a:pPr marL="0" indent="0">
              <a:buNone/>
            </a:pPr>
            <a:r>
              <a:rPr lang="en-US" sz="1400" b="1" dirty="0">
                <a:latin typeface="Arial" panose="020B0604020202020204" pitchFamily="34" charset="0"/>
                <a:cs typeface="Arial" panose="020B0604020202020204" pitchFamily="34" charset="0"/>
              </a:rPr>
              <a:t>Sending Work Home:</a:t>
            </a:r>
          </a:p>
          <a:p>
            <a:pPr marL="171450" indent="-171450">
              <a:spcAft>
                <a:spcPts val="600"/>
              </a:spcAft>
              <a:buFont typeface="Arial" pitchFamily="34" charset="0"/>
              <a:buChar char="•"/>
            </a:pPr>
            <a:r>
              <a:rPr lang="en-US" sz="1400" dirty="0">
                <a:latin typeface="Arial" panose="020B0604020202020204" pitchFamily="34" charset="0"/>
                <a:cs typeface="Arial" panose="020B0604020202020204" pitchFamily="34" charset="0"/>
              </a:rPr>
              <a:t>Parents thought that completing a makeup packet caught their child up for the missed day’s work</a:t>
            </a:r>
          </a:p>
          <a:p>
            <a:pPr marL="0" indent="0">
              <a:buNone/>
            </a:pPr>
            <a:r>
              <a:rPr lang="en-US" sz="1400" b="1" dirty="0">
                <a:latin typeface="Arial" panose="020B0604020202020204" pitchFamily="34" charset="0"/>
                <a:cs typeface="Arial" panose="020B0604020202020204" pitchFamily="34" charset="0"/>
              </a:rPr>
              <a:t>Teachers Not Addressing Absenteeism:</a:t>
            </a:r>
          </a:p>
          <a:p>
            <a:pPr marL="171450" indent="-171450">
              <a:buFont typeface="Arial" pitchFamily="34" charset="0"/>
              <a:buChar char="•"/>
            </a:pPr>
            <a:r>
              <a:rPr lang="en-US" sz="1400" dirty="0">
                <a:latin typeface="Arial" panose="020B0604020202020204" pitchFamily="34" charset="0"/>
                <a:cs typeface="Arial" panose="020B0604020202020204" pitchFamily="34" charset="0"/>
              </a:rPr>
              <a:t>Most parents reported that they regularly communicate with tie children’s teacher, but never about absences</a:t>
            </a:r>
          </a:p>
        </p:txBody>
      </p:sp>
      <p:sp>
        <p:nvSpPr>
          <p:cNvPr id="7" name="Slide Number Placeholder 6"/>
          <p:cNvSpPr>
            <a:spLocks noGrp="1"/>
          </p:cNvSpPr>
          <p:nvPr>
            <p:ph type="sldNum" sz="quarter" idx="12"/>
          </p:nvPr>
        </p:nvSpPr>
        <p:spPr>
          <a:xfrm>
            <a:off x="8615363" y="6477000"/>
            <a:ext cx="1676400" cy="381000"/>
          </a:xfrm>
        </p:spPr>
        <p:txBody>
          <a:bodyPr/>
          <a:lstStyle/>
          <a:p>
            <a:pPr>
              <a:defRPr/>
            </a:pPr>
            <a:fld id="{0C51289D-6BD6-4149-99E2-788AAEBBDAB8}" type="slidenum">
              <a:rPr lang="en-US" altLang="en-US">
                <a:solidFill>
                  <a:srgbClr val="000000"/>
                </a:solidFill>
              </a:rPr>
              <a:pPr>
                <a:defRPr/>
              </a:pPr>
              <a:t>73</a:t>
            </a:fld>
            <a:endParaRPr lang="en-US" altLang="en-US" dirty="0">
              <a:solidFill>
                <a:srgbClr val="000000"/>
              </a:solidFill>
            </a:endParaRPr>
          </a:p>
        </p:txBody>
      </p:sp>
    </p:spTree>
    <p:extLst>
      <p:ext uri="{BB962C8B-B14F-4D97-AF65-F5344CB8AC3E}">
        <p14:creationId xmlns:p14="http://schemas.microsoft.com/office/powerpoint/2010/main" val="162509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Thoughts</a:t>
            </a:r>
          </a:p>
        </p:txBody>
      </p:sp>
      <p:sp>
        <p:nvSpPr>
          <p:cNvPr id="3" name="Content Placeholder 2"/>
          <p:cNvSpPr>
            <a:spLocks noGrp="1"/>
          </p:cNvSpPr>
          <p:nvPr>
            <p:ph idx="1"/>
          </p:nvPr>
        </p:nvSpPr>
        <p:spPr/>
        <p:txBody>
          <a:bodyPr/>
          <a:lstStyle/>
          <a:p>
            <a:r>
              <a:rPr lang="en-US" dirty="0"/>
              <a:t>Join State SARB Zoom Meetings for more detailed tiered reengagement strategies (next one is Thursday, November 19).</a:t>
            </a:r>
          </a:p>
          <a:p>
            <a:r>
              <a:rPr lang="en-US" dirty="0"/>
              <a:t>Join the California Association of Supervisors of Child Welfare and Attendance (CASCWA) for a professional association dedicated to the professional development of those working in the field of Child Welfare and Attendance</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3F07EB6D-4BC5-4CF1-A063-34594D1A6A81}" type="slidenum">
              <a:rPr lang="en-US" altLang="en-US" smtClean="0"/>
              <a:pPr>
                <a:defRPr/>
              </a:pPr>
              <a:t>74</a:t>
            </a:fld>
            <a:endParaRPr lang="en-US" altLang="en-US" dirty="0"/>
          </a:p>
        </p:txBody>
      </p:sp>
    </p:spTree>
    <p:extLst>
      <p:ext uri="{BB962C8B-B14F-4D97-AF65-F5344CB8AC3E}">
        <p14:creationId xmlns:p14="http://schemas.microsoft.com/office/powerpoint/2010/main" val="40581456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Contact Information</a:t>
            </a:r>
          </a:p>
        </p:txBody>
      </p:sp>
      <p:sp>
        <p:nvSpPr>
          <p:cNvPr id="3" name="Content Placeholder 2"/>
          <p:cNvSpPr>
            <a:spLocks noGrp="1"/>
          </p:cNvSpPr>
          <p:nvPr>
            <p:ph idx="1"/>
          </p:nvPr>
        </p:nvSpPr>
        <p:spPr>
          <a:xfrm>
            <a:off x="2540000" y="1442720"/>
            <a:ext cx="9144000" cy="4907280"/>
          </a:xfrm>
        </p:spPr>
        <p:txBody>
          <a:bodyPr/>
          <a:lstStyle/>
          <a:p>
            <a:pPr marL="0" indent="0" algn="ctr">
              <a:spcBef>
                <a:spcPts val="0"/>
              </a:spcBef>
              <a:buNone/>
            </a:pPr>
            <a:endParaRPr lang="en-US" sz="2000" dirty="0"/>
          </a:p>
          <a:p>
            <a:pPr marL="0" indent="0" algn="ctr">
              <a:spcBef>
                <a:spcPts val="0"/>
              </a:spcBef>
              <a:buNone/>
            </a:pPr>
            <a:r>
              <a:rPr lang="en-US" sz="2400" dirty="0"/>
              <a:t>David Kopperud</a:t>
            </a:r>
          </a:p>
          <a:p>
            <a:pPr marL="0" indent="0" algn="ctr">
              <a:spcBef>
                <a:spcPts val="0"/>
              </a:spcBef>
              <a:buNone/>
            </a:pPr>
            <a:r>
              <a:rPr lang="en-US" sz="2400" dirty="0"/>
              <a:t>Education Programs Consultant</a:t>
            </a:r>
          </a:p>
          <a:p>
            <a:pPr marL="0" indent="0" algn="ctr">
              <a:spcBef>
                <a:spcPts val="0"/>
              </a:spcBef>
              <a:buNone/>
            </a:pPr>
            <a:r>
              <a:rPr lang="en-US" sz="2400" dirty="0"/>
              <a:t>Education Options Office</a:t>
            </a:r>
          </a:p>
          <a:p>
            <a:pPr marL="0" indent="0" algn="ctr">
              <a:spcBef>
                <a:spcPts val="0"/>
              </a:spcBef>
              <a:buNone/>
            </a:pPr>
            <a:r>
              <a:rPr lang="en-US" sz="2400" dirty="0"/>
              <a:t>California Department of Education</a:t>
            </a:r>
          </a:p>
          <a:p>
            <a:pPr marL="0" indent="0" algn="ctr">
              <a:spcBef>
                <a:spcPts val="0"/>
              </a:spcBef>
              <a:buNone/>
            </a:pPr>
            <a:r>
              <a:rPr lang="en-US" sz="2400" dirty="0">
                <a:hlinkClick r:id="rId3"/>
              </a:rPr>
              <a:t>dkopperud@cde.ca.gov</a:t>
            </a:r>
            <a:endParaRPr lang="en-US" sz="2400" dirty="0"/>
          </a:p>
          <a:p>
            <a:pPr marL="0" indent="0" algn="ctr">
              <a:spcBef>
                <a:spcPts val="0"/>
              </a:spcBef>
              <a:buNone/>
            </a:pPr>
            <a:endParaRPr lang="en-US" sz="2400" dirty="0"/>
          </a:p>
          <a:p>
            <a:pPr marL="0" indent="0" algn="ctr">
              <a:spcBef>
                <a:spcPts val="0"/>
              </a:spcBef>
              <a:buNone/>
            </a:pPr>
            <a:r>
              <a:rPr lang="en-US" sz="2400" dirty="0"/>
              <a:t>Dan Sackheim</a:t>
            </a:r>
          </a:p>
          <a:p>
            <a:pPr marL="0" indent="0" algn="ctr">
              <a:spcBef>
                <a:spcPts val="0"/>
              </a:spcBef>
              <a:buNone/>
            </a:pPr>
            <a:r>
              <a:rPr lang="en-US" sz="2400" dirty="0"/>
              <a:t>Education Programs Consultant</a:t>
            </a:r>
          </a:p>
          <a:p>
            <a:pPr marL="0" indent="0" algn="ctr">
              <a:spcBef>
                <a:spcPts val="0"/>
              </a:spcBef>
              <a:buNone/>
            </a:pPr>
            <a:r>
              <a:rPr lang="en-US" sz="2400" dirty="0"/>
              <a:t>Education Options Office</a:t>
            </a:r>
          </a:p>
          <a:p>
            <a:pPr marL="0" indent="0" algn="ctr">
              <a:spcBef>
                <a:spcPts val="0"/>
              </a:spcBef>
              <a:buNone/>
            </a:pPr>
            <a:r>
              <a:rPr lang="en-US" sz="2400" dirty="0"/>
              <a:t>California Department of Education</a:t>
            </a:r>
          </a:p>
          <a:p>
            <a:pPr marL="0" indent="0" algn="ctr">
              <a:spcBef>
                <a:spcPts val="0"/>
              </a:spcBef>
              <a:buNone/>
            </a:pPr>
            <a:r>
              <a:rPr lang="en-US" sz="2400" dirty="0">
                <a:hlinkClick r:id="rId4"/>
              </a:rPr>
              <a:t>dsackheim@cde.ca.gov</a:t>
            </a:r>
            <a:endParaRPr lang="en-US" sz="2400" dirty="0"/>
          </a:p>
          <a:p>
            <a:pPr marL="0" indent="0" algn="ctr">
              <a:spcBef>
                <a:spcPts val="0"/>
              </a:spcBef>
              <a:buNone/>
            </a:pPr>
            <a:endParaRPr lang="en-US" sz="2000" dirty="0"/>
          </a:p>
          <a:p>
            <a:pPr marL="0" indent="0" algn="ctr">
              <a:spcBef>
                <a:spcPts val="0"/>
              </a:spcBef>
              <a:buNone/>
            </a:pPr>
            <a:endParaRPr lang="en-US" sz="2000" dirty="0"/>
          </a:p>
          <a:p>
            <a:pPr marL="0" indent="0" algn="ctr">
              <a:spcBef>
                <a:spcPts val="0"/>
              </a:spcBef>
              <a:buNone/>
            </a:pPr>
            <a:endParaRPr lang="en-US" sz="2000" dirty="0"/>
          </a:p>
          <a:p>
            <a:pPr marL="0" indent="0" algn="ctr">
              <a:spcBef>
                <a:spcPts val="0"/>
              </a:spcBef>
              <a:buNone/>
            </a:pPr>
            <a:endParaRPr lang="en-US" sz="2000" dirty="0"/>
          </a:p>
          <a:p>
            <a:pPr marL="0" indent="0" algn="ctr">
              <a:spcBef>
                <a:spcPts val="0"/>
              </a:spcBef>
              <a:buNone/>
            </a:pPr>
            <a:endParaRPr lang="en-US" sz="2000" dirty="0"/>
          </a:p>
          <a:p>
            <a:pPr marL="0" indent="0" algn="ctr">
              <a:spcBef>
                <a:spcPts val="0"/>
              </a:spcBef>
              <a:buNone/>
            </a:pPr>
            <a:endParaRPr lang="en-US" sz="2000" dirty="0"/>
          </a:p>
        </p:txBody>
      </p:sp>
      <p:sp>
        <p:nvSpPr>
          <p:cNvPr id="4" name="Slide Number Placeholder 3"/>
          <p:cNvSpPr>
            <a:spLocks noGrp="1"/>
          </p:cNvSpPr>
          <p:nvPr>
            <p:ph type="sldNum" sz="quarter" idx="12"/>
          </p:nvPr>
        </p:nvSpPr>
        <p:spPr/>
        <p:txBody>
          <a:bodyPr/>
          <a:lstStyle/>
          <a:p>
            <a:pPr>
              <a:defRPr/>
            </a:pPr>
            <a:fld id="{3F07EB6D-4BC5-4CF1-A063-34594D1A6A81}" type="slidenum">
              <a:rPr lang="en-US" altLang="en-US" smtClean="0"/>
              <a:pPr>
                <a:defRPr/>
              </a:pPr>
              <a:t>75</a:t>
            </a:fld>
            <a:endParaRPr lang="en-US" altLang="en-US" dirty="0"/>
          </a:p>
        </p:txBody>
      </p:sp>
    </p:spTree>
    <p:extLst>
      <p:ext uri="{BB962C8B-B14F-4D97-AF65-F5344CB8AC3E}">
        <p14:creationId xmlns:p14="http://schemas.microsoft.com/office/powerpoint/2010/main" val="13956404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219" y="2542540"/>
            <a:ext cx="9144000" cy="1143000"/>
          </a:xfrm>
        </p:spPr>
        <p:txBody>
          <a:bodyPr/>
          <a:lstStyle/>
          <a:p>
            <a:r>
              <a:rPr lang="en-US" sz="5400" dirty="0"/>
              <a:t>Questions?</a:t>
            </a:r>
          </a:p>
        </p:txBody>
      </p:sp>
    </p:spTree>
    <p:extLst>
      <p:ext uri="{BB962C8B-B14F-4D97-AF65-F5344CB8AC3E}">
        <p14:creationId xmlns:p14="http://schemas.microsoft.com/office/powerpoint/2010/main" val="2998741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FB20F-15BF-4122-B5E0-B0094182BF77}"/>
              </a:ext>
            </a:extLst>
          </p:cNvPr>
          <p:cNvSpPr>
            <a:spLocks noGrp="1"/>
          </p:cNvSpPr>
          <p:nvPr>
            <p:ph type="title"/>
          </p:nvPr>
        </p:nvSpPr>
        <p:spPr>
          <a:xfrm>
            <a:off x="2619513" y="1139687"/>
            <a:ext cx="9144000" cy="3684104"/>
          </a:xfrm>
        </p:spPr>
        <p:txBody>
          <a:bodyPr/>
          <a:lstStyle/>
          <a:p>
            <a:pPr algn="l"/>
            <a:br>
              <a:rPr lang="en-US" dirty="0"/>
            </a:br>
            <a:br>
              <a:rPr lang="en-US" dirty="0"/>
            </a:br>
            <a:r>
              <a:rPr lang="en-US" dirty="0"/>
              <a:t>4. How is the system of attendance supervision provided to students in distance learning different from the system for students in classroom instruction? </a:t>
            </a:r>
            <a:br>
              <a:rPr lang="en-US" dirty="0"/>
            </a:br>
            <a:br>
              <a:rPr lang="en-US" dirty="0"/>
            </a:br>
            <a:r>
              <a:rPr lang="en-US" b="0" dirty="0"/>
              <a:t>LEAs are to develop a different system of attendance supervision and adopt it in their Learning Continuity and Attendance Plan pursuant to Education Code Section 43509(a)(1)(A) and (f)(1)(F).</a:t>
            </a:r>
            <a:endParaRPr lang="en-US" dirty="0"/>
          </a:p>
        </p:txBody>
      </p:sp>
      <p:sp>
        <p:nvSpPr>
          <p:cNvPr id="3" name="Slide Number Placeholder 2">
            <a:extLst>
              <a:ext uri="{FF2B5EF4-FFF2-40B4-BE49-F238E27FC236}">
                <a16:creationId xmlns:a16="http://schemas.microsoft.com/office/drawing/2014/main" id="{BAF4A421-35F4-47E5-93D5-DBC96E4B554B}"/>
              </a:ext>
            </a:extLst>
          </p:cNvPr>
          <p:cNvSpPr>
            <a:spLocks noGrp="1"/>
          </p:cNvSpPr>
          <p:nvPr>
            <p:ph type="sldNum" sz="quarter" idx="12"/>
          </p:nvPr>
        </p:nvSpPr>
        <p:spPr/>
        <p:txBody>
          <a:bodyPr/>
          <a:lstStyle/>
          <a:p>
            <a:pPr>
              <a:defRPr/>
            </a:pPr>
            <a:fld id="{3FDE3ABF-8AC6-4BCD-B555-3DAB003AA8A5}" type="slidenum">
              <a:rPr lang="en-US" altLang="en-US" smtClean="0"/>
              <a:pPr>
                <a:defRPr/>
              </a:pPr>
              <a:t>8</a:t>
            </a:fld>
            <a:endParaRPr lang="en-US" altLang="en-US" dirty="0"/>
          </a:p>
        </p:txBody>
      </p:sp>
    </p:spTree>
    <p:extLst>
      <p:ext uri="{BB962C8B-B14F-4D97-AF65-F5344CB8AC3E}">
        <p14:creationId xmlns:p14="http://schemas.microsoft.com/office/powerpoint/2010/main" val="85535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DB472-1BB9-4524-88E0-F9D5A21C19E4}"/>
              </a:ext>
            </a:extLst>
          </p:cNvPr>
          <p:cNvSpPr>
            <a:spLocks noGrp="1"/>
          </p:cNvSpPr>
          <p:nvPr>
            <p:ph type="title"/>
          </p:nvPr>
        </p:nvSpPr>
        <p:spPr>
          <a:xfrm>
            <a:off x="2537619" y="533400"/>
            <a:ext cx="9144000" cy="1143000"/>
          </a:xfrm>
        </p:spPr>
        <p:txBody>
          <a:bodyPr/>
          <a:lstStyle/>
          <a:p>
            <a:pPr algn="l"/>
            <a:r>
              <a:rPr lang="en-US" dirty="0"/>
              <a:t>5. Are LEAs still required to report absences to the CDE as either excused or not excused?</a:t>
            </a:r>
          </a:p>
        </p:txBody>
      </p:sp>
      <p:sp>
        <p:nvSpPr>
          <p:cNvPr id="3" name="Content Placeholder 2">
            <a:extLst>
              <a:ext uri="{FF2B5EF4-FFF2-40B4-BE49-F238E27FC236}">
                <a16:creationId xmlns:a16="http://schemas.microsoft.com/office/drawing/2014/main" id="{B441E134-76D8-4165-B105-531F7DA90B7B}"/>
              </a:ext>
            </a:extLst>
          </p:cNvPr>
          <p:cNvSpPr>
            <a:spLocks noGrp="1"/>
          </p:cNvSpPr>
          <p:nvPr>
            <p:ph idx="1"/>
          </p:nvPr>
        </p:nvSpPr>
        <p:spPr>
          <a:xfrm>
            <a:off x="2540000" y="1790700"/>
            <a:ext cx="9144000" cy="4305300"/>
          </a:xfrm>
        </p:spPr>
        <p:txBody>
          <a:bodyPr/>
          <a:lstStyle/>
          <a:p>
            <a:pPr marL="0" indent="0">
              <a:spcAft>
                <a:spcPts val="1200"/>
              </a:spcAft>
              <a:buNone/>
            </a:pPr>
            <a:endParaRPr lang="en-US" dirty="0"/>
          </a:p>
          <a:p>
            <a:pPr marL="0" indent="0">
              <a:spcAft>
                <a:spcPts val="1200"/>
              </a:spcAft>
              <a:buNone/>
            </a:pPr>
            <a:r>
              <a:rPr lang="en-US" dirty="0"/>
              <a:t>Whether the absences are in distance learning or in classroom instruction, the absences must be reported to the CALPADS as counts of excused and unexcused absences for each student. Absences due to suspension and due to incomplete independent study work are also reported.</a:t>
            </a:r>
          </a:p>
        </p:txBody>
      </p:sp>
      <p:sp>
        <p:nvSpPr>
          <p:cNvPr id="4" name="Slide Number Placeholder 3">
            <a:extLst>
              <a:ext uri="{FF2B5EF4-FFF2-40B4-BE49-F238E27FC236}">
                <a16:creationId xmlns:a16="http://schemas.microsoft.com/office/drawing/2014/main" id="{18F5EE89-8BE6-4679-AB73-9BAC173DB9A6}"/>
              </a:ext>
            </a:extLst>
          </p:cNvPr>
          <p:cNvSpPr>
            <a:spLocks noGrp="1"/>
          </p:cNvSpPr>
          <p:nvPr>
            <p:ph type="sldNum" sz="quarter" idx="12"/>
          </p:nvPr>
        </p:nvSpPr>
        <p:spPr/>
        <p:txBody>
          <a:bodyPr/>
          <a:lstStyle/>
          <a:p>
            <a:pPr>
              <a:defRPr/>
            </a:pPr>
            <a:fld id="{D6029DA4-09B0-4A2D-AA4B-CC45A202471A}" type="slidenum">
              <a:rPr lang="en-US" altLang="en-US" smtClean="0"/>
              <a:pPr>
                <a:defRPr/>
              </a:pPr>
              <a:t>9</a:t>
            </a:fld>
            <a:endParaRPr lang="en-US" altLang="en-US" dirty="0"/>
          </a:p>
        </p:txBody>
      </p:sp>
    </p:spTree>
    <p:extLst>
      <p:ext uri="{BB962C8B-B14F-4D97-AF65-F5344CB8AC3E}">
        <p14:creationId xmlns:p14="http://schemas.microsoft.com/office/powerpoint/2010/main" val="1092751058"/>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lank Presentation">
  <a:themeElements>
    <a:clrScheme name="Custom 1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1FAF887F11DA46B09164A568EB333B" ma:contentTypeVersion="6" ma:contentTypeDescription="Create a new document." ma:contentTypeScope="" ma:versionID="cc5b4b0149d3a9850b19f0a0b85f9986">
  <xsd:schema xmlns:xsd="http://www.w3.org/2001/XMLSchema" xmlns:xs="http://www.w3.org/2001/XMLSchema" xmlns:p="http://schemas.microsoft.com/office/2006/metadata/properties" xmlns:ns2="8106490d-836b-4d8f-8fd1-6c92ae32194e" xmlns:ns3="fcdd20d7-c6c6-4035-a06e-9c6c5ff7b9a1" targetNamespace="http://schemas.microsoft.com/office/2006/metadata/properties" ma:root="true" ma:fieldsID="e393f4db716f8ff3349b812be279b5a4" ns2:_="" ns3:_="">
    <xsd:import namespace="8106490d-836b-4d8f-8fd1-6c92ae32194e"/>
    <xsd:import namespace="fcdd20d7-c6c6-4035-a06e-9c6c5ff7b9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6490d-836b-4d8f-8fd1-6c92ae3219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dd20d7-c6c6-4035-a06e-9c6c5ff7b9a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FB0899-8D62-4D07-8152-952A8810570F}">
  <ds:schemaRefs>
    <ds:schemaRef ds:uri="http://schemas.microsoft.com/sharepoint/v3/contenttype/forms"/>
  </ds:schemaRefs>
</ds:datastoreItem>
</file>

<file path=customXml/itemProps2.xml><?xml version="1.0" encoding="utf-8"?>
<ds:datastoreItem xmlns:ds="http://schemas.openxmlformats.org/officeDocument/2006/customXml" ds:itemID="{13A0BD07-000E-40E4-9865-42A3C9D64CB2}">
  <ds:schemaRefs>
    <ds:schemaRef ds:uri="http://purl.org/dc/elements/1.1/"/>
    <ds:schemaRef ds:uri="http://schemas.microsoft.com/office/2006/metadata/properties"/>
    <ds:schemaRef ds:uri="http://purl.org/dc/terms/"/>
    <ds:schemaRef ds:uri="fcdd20d7-c6c6-4035-a06e-9c6c5ff7b9a1"/>
    <ds:schemaRef ds:uri="http://schemas.microsoft.com/office/2006/documentManagement/types"/>
    <ds:schemaRef ds:uri="8106490d-836b-4d8f-8fd1-6c92ae32194e"/>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5E93AA1-540A-4477-8009-3AF038622F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6490d-836b-4d8f-8fd1-6c92ae32194e"/>
    <ds:schemaRef ds:uri="fcdd20d7-c6c6-4035-a06e-9c6c5ff7b9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11680</TotalTime>
  <Words>5476</Words>
  <Application>Microsoft Office PowerPoint</Application>
  <PresentationFormat>Widescreen</PresentationFormat>
  <Paragraphs>409</Paragraphs>
  <Slides>76</Slides>
  <Notes>11</Notes>
  <HiddenSlides>62</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76</vt:i4>
      </vt:variant>
    </vt:vector>
  </HeadingPairs>
  <TitlesOfParts>
    <vt:vector size="82" baseType="lpstr">
      <vt:lpstr>Arial</vt:lpstr>
      <vt:lpstr>Calibri</vt:lpstr>
      <vt:lpstr>Courier New</vt:lpstr>
      <vt:lpstr>Times</vt:lpstr>
      <vt:lpstr>Blank Presentation</vt:lpstr>
      <vt:lpstr>1_Blank Presentation</vt:lpstr>
      <vt:lpstr>Data-Driven,  Three-tiered Approach to Supervising Attendance </vt:lpstr>
      <vt:lpstr>Agenda</vt:lpstr>
      <vt:lpstr>1. What is required if students are not participating in distance learning?   Education Code Section 43504(f) requires each LEA to develop written procedures for tiered reengagement strategies for all students who are absent for more than three days or absent 60 percent of the instructional days in a school week.</vt:lpstr>
      <vt:lpstr> 2. Are LEAs still required to report daily absences to the CDE?</vt:lpstr>
      <vt:lpstr>Indicator of Participation:  Chronic Absenteeism </vt:lpstr>
      <vt:lpstr>Indicator of Participation:  Chronic Absenteeism (3)</vt:lpstr>
      <vt:lpstr>Indicator of Participation:  Chronic Absenteeism </vt:lpstr>
      <vt:lpstr>  4. How is the system of attendance supervision provided to students in distance learning different from the system for students in classroom instruction?   LEAs are to develop a different system of attendance supervision and adopt it in their Learning Continuity and Attendance Plan pursuant to Education Code Section 43509(a)(1)(A) and (f)(1)(F).</vt:lpstr>
      <vt:lpstr>5. Are LEAs still required to report absences to the CDE as either excused or not excused?</vt:lpstr>
      <vt:lpstr>6. What are some example strategies that an LEA can include in its Learning Continuity and Attendance Plan?</vt:lpstr>
      <vt:lpstr>Tier 3 Interventions</vt:lpstr>
      <vt:lpstr>Model SARBs in 2020-21</vt:lpstr>
      <vt:lpstr>Contact Information</vt:lpstr>
      <vt:lpstr>Support Services and Interventions Specified in Statute (1)</vt:lpstr>
      <vt:lpstr>Support Services and Interventions Specified in Statute (2)</vt:lpstr>
      <vt:lpstr>Support Services and Interventions Specified in Statute (3)</vt:lpstr>
      <vt:lpstr>Support Services and Interventions Specified in Statute (4)</vt:lpstr>
      <vt:lpstr>Support Services and Interventions Specified in Statute (5)</vt:lpstr>
      <vt:lpstr>To Do List for the  Learning Continuity Plan</vt:lpstr>
      <vt:lpstr>Identify/Build Your Team</vt:lpstr>
      <vt:lpstr>Identify/Build Your Team (1)</vt:lpstr>
      <vt:lpstr>Assess Your Data</vt:lpstr>
      <vt:lpstr>Assess Your Data (1)</vt:lpstr>
      <vt:lpstr>Assess Your Data (2)</vt:lpstr>
      <vt:lpstr>Assess Your Data (3)</vt:lpstr>
      <vt:lpstr>What Past Statewide Data Says (1)</vt:lpstr>
      <vt:lpstr>What the Statewide Data Says (2)</vt:lpstr>
      <vt:lpstr>What the Statewide Data Says (3)</vt:lpstr>
      <vt:lpstr>What the Statewide Data Says (4)</vt:lpstr>
      <vt:lpstr>What the Statewide Data Says (5)</vt:lpstr>
      <vt:lpstr>What the Statewide Data Says (6)</vt:lpstr>
      <vt:lpstr>What the Statewide Data Says (7)</vt:lpstr>
      <vt:lpstr>Current Conditions</vt:lpstr>
      <vt:lpstr>Review/Update Policies and Procedures</vt:lpstr>
      <vt:lpstr>Review/Update  Policies and Procedures (1)</vt:lpstr>
      <vt:lpstr>Review/Update  Policies and Procedures (2)</vt:lpstr>
      <vt:lpstr>Review/Update  Policies and Procedures (3)</vt:lpstr>
      <vt:lpstr>Review/Update  Policies and Procedures (4)</vt:lpstr>
      <vt:lpstr>Review/Update  Policies and Procedures (5)</vt:lpstr>
      <vt:lpstr>Review/Update  Policies and Procedures (6)</vt:lpstr>
      <vt:lpstr>Review/Update  Policies and Procedures (7)</vt:lpstr>
      <vt:lpstr>Review/Update  Policies and Procedures (8)</vt:lpstr>
      <vt:lpstr>Best Practices for Beginning of  School Year: Returning Students (1)</vt:lpstr>
      <vt:lpstr>Best Practices for Beginning of  School Year: Returning Students (2)</vt:lpstr>
      <vt:lpstr>Best Practices for Beginning of  School Year: Returning Students (3)</vt:lpstr>
      <vt:lpstr>Best Practices for Beginning of  School Year: Returning Students (4)</vt:lpstr>
      <vt:lpstr>Best Practices for Beginning of School Year: Matriculating Students (1)</vt:lpstr>
      <vt:lpstr>Best Practices for Beginning of School Year: Matriculating Students (2)</vt:lpstr>
      <vt:lpstr>Best Practices During School Year (1)</vt:lpstr>
      <vt:lpstr>Best Practices During School Year (2)</vt:lpstr>
      <vt:lpstr>Best Practices During School Year: When to Exit Truant Students (1)</vt:lpstr>
      <vt:lpstr>Best Practices During School Year: When to Exit Truant Students (2)</vt:lpstr>
      <vt:lpstr>Best Practices During School Year: When to Exit Truant Students with E400</vt:lpstr>
      <vt:lpstr>Best Practices During School Year: How to Exit Independent Study Students (1)</vt:lpstr>
      <vt:lpstr>Best Practices During School Year: How to Exit Independent Study Students (2)</vt:lpstr>
      <vt:lpstr>Best Practices During School Year: Saturday School Attendance = Day Absent (1)</vt:lpstr>
      <vt:lpstr>Best Practices During School Year: Saturday School Attendance = Day Absent (2)</vt:lpstr>
      <vt:lpstr>Implement Three-Tier System to Reduce Chronic Absenteeism</vt:lpstr>
      <vt:lpstr>Three Tiers to  Reduce Chronic Absenteeism</vt:lpstr>
      <vt:lpstr>Tier 1: Prevention</vt:lpstr>
      <vt:lpstr>Tier 2: Early Intervention</vt:lpstr>
      <vt:lpstr>Tier 3: Intensive Intervention (1)</vt:lpstr>
      <vt:lpstr>Tier 3: Intensive Intervention (2)</vt:lpstr>
      <vt:lpstr>Tier 1 Focus: Messaging</vt:lpstr>
      <vt:lpstr>Tier 1 Focus: Messaging (1)</vt:lpstr>
      <vt:lpstr>Tier 1 Focus: Messaging (2)</vt:lpstr>
      <vt:lpstr>Tier 1 Focus: Messaging (3)</vt:lpstr>
      <vt:lpstr>Tier 1 Focus: Messaging (4)</vt:lpstr>
      <vt:lpstr>Tier 1 Focus: Messaging (5)</vt:lpstr>
      <vt:lpstr>Tier 1 Focus: Messaging (6)</vt:lpstr>
      <vt:lpstr>Title 1 Focus: Messaging Focusing on Absences </vt:lpstr>
      <vt:lpstr>Tier 1 Focus: Messaging Making Long-Term Consequences More Concrete</vt:lpstr>
      <vt:lpstr>Tier 1 Focus: Messaging Inadvertent Reinforcement of Negative Behaviors</vt:lpstr>
      <vt:lpstr>Closing Thoughts</vt:lpstr>
      <vt:lpstr>Contact Information</vt:lpstr>
      <vt:lpstr>Questions?</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Sutter COE Certification Training for Supervisors of Attendance (CA Dept of Education)</dc:title>
  <dc:creator>Debbie Carriker</dc:creator>
  <cp:lastModifiedBy>Frank Boehler</cp:lastModifiedBy>
  <cp:revision>90</cp:revision>
  <dcterms:created xsi:type="dcterms:W3CDTF">2016-12-13T00:20:38Z</dcterms:created>
  <dcterms:modified xsi:type="dcterms:W3CDTF">2021-02-23T21:59:17Z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0x0101005F1FAF887F11DA46B09164A568EB333B</vt:lpwstr>
  </property>
</Properties>
</file>