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notesMasterIdLst>
    <p:notesMasterId r:id="rId56"/>
  </p:notesMasterIdLst>
  <p:sldIdLst>
    <p:sldId id="256" r:id="rId2"/>
    <p:sldId id="378" r:id="rId3"/>
    <p:sldId id="373" r:id="rId4"/>
    <p:sldId id="439" r:id="rId5"/>
    <p:sldId id="257" r:id="rId6"/>
    <p:sldId id="445" r:id="rId7"/>
    <p:sldId id="444" r:id="rId8"/>
    <p:sldId id="294" r:id="rId9"/>
    <p:sldId id="260" r:id="rId10"/>
    <p:sldId id="261" r:id="rId11"/>
    <p:sldId id="377" r:id="rId12"/>
    <p:sldId id="273" r:id="rId13"/>
    <p:sldId id="381" r:id="rId14"/>
    <p:sldId id="262" r:id="rId15"/>
    <p:sldId id="274" r:id="rId16"/>
    <p:sldId id="440" r:id="rId17"/>
    <p:sldId id="386" r:id="rId18"/>
    <p:sldId id="258" r:id="rId19"/>
    <p:sldId id="396" r:id="rId20"/>
    <p:sldId id="388" r:id="rId21"/>
    <p:sldId id="389" r:id="rId22"/>
    <p:sldId id="446" r:id="rId23"/>
    <p:sldId id="392" r:id="rId24"/>
    <p:sldId id="265" r:id="rId25"/>
    <p:sldId id="266" r:id="rId26"/>
    <p:sldId id="390" r:id="rId27"/>
    <p:sldId id="391" r:id="rId28"/>
    <p:sldId id="267" r:id="rId29"/>
    <p:sldId id="394" r:id="rId30"/>
    <p:sldId id="397" r:id="rId31"/>
    <p:sldId id="400" r:id="rId32"/>
    <p:sldId id="401" r:id="rId33"/>
    <p:sldId id="402" r:id="rId34"/>
    <p:sldId id="268" r:id="rId35"/>
    <p:sldId id="387" r:id="rId36"/>
    <p:sldId id="403" r:id="rId37"/>
    <p:sldId id="380" r:id="rId38"/>
    <p:sldId id="399" r:id="rId39"/>
    <p:sldId id="404" r:id="rId40"/>
    <p:sldId id="384" r:id="rId41"/>
    <p:sldId id="382" r:id="rId42"/>
    <p:sldId id="441" r:id="rId43"/>
    <p:sldId id="442" r:id="rId44"/>
    <p:sldId id="383" r:id="rId45"/>
    <p:sldId id="385" r:id="rId46"/>
    <p:sldId id="263" r:id="rId47"/>
    <p:sldId id="264" r:id="rId48"/>
    <p:sldId id="269" r:id="rId49"/>
    <p:sldId id="270" r:id="rId50"/>
    <p:sldId id="272" r:id="rId51"/>
    <p:sldId id="398" r:id="rId52"/>
    <p:sldId id="279" r:id="rId53"/>
    <p:sldId id="278" r:id="rId54"/>
    <p:sldId id="275"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D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51" autoAdjust="0"/>
    <p:restoredTop sz="94660"/>
  </p:normalViewPr>
  <p:slideViewPr>
    <p:cSldViewPr snapToGrid="0">
      <p:cViewPr varScale="1">
        <p:scale>
          <a:sx n="84" d="100"/>
          <a:sy n="84" d="100"/>
        </p:scale>
        <p:origin x="768" y="78"/>
      </p:cViewPr>
      <p:guideLst/>
    </p:cSldViewPr>
  </p:slideViewPr>
  <p:notesTextViewPr>
    <p:cViewPr>
      <p:scale>
        <a:sx n="1" d="1"/>
        <a:sy n="1" d="1"/>
      </p:scale>
      <p:origin x="0" y="0"/>
    </p:cViewPr>
  </p:notesTextViewPr>
  <p:sorterViewPr>
    <p:cViewPr varScale="1">
      <p:scale>
        <a:sx n="100" d="100"/>
        <a:sy n="100" d="100"/>
      </p:scale>
      <p:origin x="0" y="-10373"/>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BFB32E-AC6C-44BB-B234-74CC3FC5D17A}" type="datetimeFigureOut">
              <a:rPr lang="en-US" smtClean="0"/>
              <a:t>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D1916C-7A43-46DC-B8F7-E460AF4F7B00}" type="slidenum">
              <a:rPr lang="en-US" smtClean="0"/>
              <a:t>‹#›</a:t>
            </a:fld>
            <a:endParaRPr lang="en-US"/>
          </a:p>
        </p:txBody>
      </p:sp>
    </p:spTree>
    <p:extLst>
      <p:ext uri="{BB962C8B-B14F-4D97-AF65-F5344CB8AC3E}">
        <p14:creationId xmlns:p14="http://schemas.microsoft.com/office/powerpoint/2010/main" val="4132668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F7505120-5773-4551-B76B-57925B4ECF81}" type="datetime1">
              <a:rPr lang="en-US" smtClean="0"/>
              <a:t>2/4/2024</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r>
              <a:rPr lang="en-US"/>
              <a:t>RP &amp; Student Attendance</a:t>
            </a:r>
          </a:p>
        </p:txBody>
      </p:sp>
      <p:sp>
        <p:nvSpPr>
          <p:cNvPr id="6" name="Slide Number Placeholder 5"/>
          <p:cNvSpPr>
            <a:spLocks noGrp="1"/>
          </p:cNvSpPr>
          <p:nvPr>
            <p:ph type="sldNum" sz="quarter" idx="12"/>
          </p:nvPr>
        </p:nvSpPr>
        <p:spPr>
          <a:xfrm>
            <a:off x="10608958" y="5870575"/>
            <a:ext cx="551167" cy="377825"/>
          </a:xfrm>
        </p:spPr>
        <p:txBody>
          <a:bodyPr/>
          <a:lstStyle/>
          <a:p>
            <a:fld id="{91BBCAA6-5ECD-4910-89D6-EB7DEF160C00}" type="slidenum">
              <a:rPr lang="en-US" smtClean="0"/>
              <a:t>‹#›</a:t>
            </a:fld>
            <a:endParaRPr lang="en-US"/>
          </a:p>
        </p:txBody>
      </p:sp>
    </p:spTree>
    <p:extLst>
      <p:ext uri="{BB962C8B-B14F-4D97-AF65-F5344CB8AC3E}">
        <p14:creationId xmlns:p14="http://schemas.microsoft.com/office/powerpoint/2010/main" val="389957277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0C9428D-5DED-42E1-BF57-4EB9F6F92E7D}" type="datetime1">
              <a:rPr lang="en-US" smtClean="0"/>
              <a:t>2/4/2024</a:t>
            </a:fld>
            <a:endParaRPr lang="en-US" dirty="0"/>
          </a:p>
        </p:txBody>
      </p:sp>
      <p:sp>
        <p:nvSpPr>
          <p:cNvPr id="6" name="Footer Placeholder 5"/>
          <p:cNvSpPr>
            <a:spLocks noGrp="1"/>
          </p:cNvSpPr>
          <p:nvPr>
            <p:ph type="ftr" sz="quarter" idx="11"/>
          </p:nvPr>
        </p:nvSpPr>
        <p:spPr/>
        <p:txBody>
          <a:bodyPr/>
          <a:lstStyle/>
          <a:p>
            <a:r>
              <a:rPr lang="en-US"/>
              <a:t>RP &amp; Student Attendance</a:t>
            </a:r>
          </a:p>
        </p:txBody>
      </p:sp>
      <p:sp>
        <p:nvSpPr>
          <p:cNvPr id="7" name="Slide Number Placeholder 6"/>
          <p:cNvSpPr>
            <a:spLocks noGrp="1"/>
          </p:cNvSpPr>
          <p:nvPr>
            <p:ph type="sldNum" sz="quarter" idx="12"/>
          </p:nvPr>
        </p:nvSpPr>
        <p:spPr/>
        <p:txBody>
          <a:bodyPr/>
          <a:lstStyle/>
          <a:p>
            <a:fld id="{91BBCAA6-5ECD-4910-89D6-EB7DEF160C00}" type="slidenum">
              <a:rPr lang="en-US" smtClean="0"/>
              <a:t>‹#›</a:t>
            </a:fld>
            <a:endParaRPr lang="en-US"/>
          </a:p>
        </p:txBody>
      </p:sp>
    </p:spTree>
    <p:extLst>
      <p:ext uri="{BB962C8B-B14F-4D97-AF65-F5344CB8AC3E}">
        <p14:creationId xmlns:p14="http://schemas.microsoft.com/office/powerpoint/2010/main" val="1924722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BF2114-569E-45BE-A11A-0390F3F7C116}" type="datetime1">
              <a:rPr lang="en-US" smtClean="0"/>
              <a:t>2/4/2024</a:t>
            </a:fld>
            <a:endParaRPr lang="en-US" dirty="0"/>
          </a:p>
        </p:txBody>
      </p:sp>
      <p:sp>
        <p:nvSpPr>
          <p:cNvPr id="5" name="Footer Placeholder 4"/>
          <p:cNvSpPr>
            <a:spLocks noGrp="1"/>
          </p:cNvSpPr>
          <p:nvPr>
            <p:ph type="ftr" sz="quarter" idx="11"/>
          </p:nvPr>
        </p:nvSpPr>
        <p:spPr/>
        <p:txBody>
          <a:bodyPr/>
          <a:lstStyle/>
          <a:p>
            <a:r>
              <a:rPr lang="en-US"/>
              <a:t>RP &amp; Student Attendance</a:t>
            </a:r>
          </a:p>
        </p:txBody>
      </p:sp>
      <p:sp>
        <p:nvSpPr>
          <p:cNvPr id="6" name="Slide Number Placeholder 5"/>
          <p:cNvSpPr>
            <a:spLocks noGrp="1"/>
          </p:cNvSpPr>
          <p:nvPr>
            <p:ph type="sldNum" sz="quarter" idx="12"/>
          </p:nvPr>
        </p:nvSpPr>
        <p:spPr/>
        <p:txBody>
          <a:bodyPr/>
          <a:lstStyle/>
          <a:p>
            <a:fld id="{91BBCAA6-5ECD-4910-89D6-EB7DEF160C00}" type="slidenum">
              <a:rPr lang="en-US" smtClean="0"/>
              <a:t>‹#›</a:t>
            </a:fld>
            <a:endParaRPr lang="en-US"/>
          </a:p>
        </p:txBody>
      </p:sp>
    </p:spTree>
    <p:extLst>
      <p:ext uri="{BB962C8B-B14F-4D97-AF65-F5344CB8AC3E}">
        <p14:creationId xmlns:p14="http://schemas.microsoft.com/office/powerpoint/2010/main" val="4190654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6C20FD-4AEF-4AB0-BDB8-F4F97A059A74}" type="datetime1">
              <a:rPr lang="en-US" smtClean="0"/>
              <a:t>2/4/2024</a:t>
            </a:fld>
            <a:endParaRPr lang="en-US" dirty="0"/>
          </a:p>
        </p:txBody>
      </p:sp>
      <p:sp>
        <p:nvSpPr>
          <p:cNvPr id="5" name="Footer Placeholder 4"/>
          <p:cNvSpPr>
            <a:spLocks noGrp="1"/>
          </p:cNvSpPr>
          <p:nvPr>
            <p:ph type="ftr" sz="quarter" idx="11"/>
          </p:nvPr>
        </p:nvSpPr>
        <p:spPr/>
        <p:txBody>
          <a:bodyPr/>
          <a:lstStyle/>
          <a:p>
            <a:r>
              <a:rPr lang="en-US"/>
              <a:t>RP &amp; Student Attendance</a:t>
            </a:r>
          </a:p>
        </p:txBody>
      </p:sp>
      <p:sp>
        <p:nvSpPr>
          <p:cNvPr id="6" name="Slide Number Placeholder 5"/>
          <p:cNvSpPr>
            <a:spLocks noGrp="1"/>
          </p:cNvSpPr>
          <p:nvPr>
            <p:ph type="sldNum" sz="quarter" idx="12"/>
          </p:nvPr>
        </p:nvSpPr>
        <p:spPr/>
        <p:txBody>
          <a:bodyPr/>
          <a:lstStyle/>
          <a:p>
            <a:fld id="{91BBCAA6-5ECD-4910-89D6-EB7DEF160C00}" type="slidenum">
              <a:rPr lang="en-US" smtClean="0"/>
              <a:t>‹#›</a:t>
            </a:fld>
            <a:endParaRPr lang="en-US"/>
          </a:p>
        </p:txBody>
      </p:sp>
    </p:spTree>
    <p:extLst>
      <p:ext uri="{BB962C8B-B14F-4D97-AF65-F5344CB8AC3E}">
        <p14:creationId xmlns:p14="http://schemas.microsoft.com/office/powerpoint/2010/main" val="24528995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EDC72C-3F4B-47CB-8EA8-918A16201264}" type="datetime1">
              <a:rPr lang="en-US" smtClean="0"/>
              <a:t>2/4/2024</a:t>
            </a:fld>
            <a:endParaRPr lang="en-US" dirty="0"/>
          </a:p>
        </p:txBody>
      </p:sp>
      <p:sp>
        <p:nvSpPr>
          <p:cNvPr id="5" name="Footer Placeholder 4"/>
          <p:cNvSpPr>
            <a:spLocks noGrp="1"/>
          </p:cNvSpPr>
          <p:nvPr>
            <p:ph type="ftr" sz="quarter" idx="11"/>
          </p:nvPr>
        </p:nvSpPr>
        <p:spPr/>
        <p:txBody>
          <a:bodyPr/>
          <a:lstStyle/>
          <a:p>
            <a:r>
              <a:rPr lang="en-US"/>
              <a:t>RP &amp; Student Attendance</a:t>
            </a:r>
          </a:p>
        </p:txBody>
      </p:sp>
      <p:sp>
        <p:nvSpPr>
          <p:cNvPr id="6" name="Slide Number Placeholder 5"/>
          <p:cNvSpPr>
            <a:spLocks noGrp="1"/>
          </p:cNvSpPr>
          <p:nvPr>
            <p:ph type="sldNum" sz="quarter" idx="12"/>
          </p:nvPr>
        </p:nvSpPr>
        <p:spPr/>
        <p:txBody>
          <a:bodyPr/>
          <a:lstStyle/>
          <a:p>
            <a:fld id="{91BBCAA6-5ECD-4910-89D6-EB7DEF160C00}" type="slidenum">
              <a:rPr lang="en-US" smtClean="0"/>
              <a:t>‹#›</a:t>
            </a:fld>
            <a:endParaRPr lang="en-US"/>
          </a:p>
        </p:txBody>
      </p:sp>
    </p:spTree>
    <p:extLst>
      <p:ext uri="{BB962C8B-B14F-4D97-AF65-F5344CB8AC3E}">
        <p14:creationId xmlns:p14="http://schemas.microsoft.com/office/powerpoint/2010/main" val="24807640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3DA81E-A355-47A0-ADBA-F397E6CD002A}" type="datetime1">
              <a:rPr lang="en-US" smtClean="0"/>
              <a:t>2/4/2024</a:t>
            </a:fld>
            <a:endParaRPr lang="en-US" dirty="0"/>
          </a:p>
        </p:txBody>
      </p:sp>
      <p:sp>
        <p:nvSpPr>
          <p:cNvPr id="5" name="Footer Placeholder 4"/>
          <p:cNvSpPr>
            <a:spLocks noGrp="1"/>
          </p:cNvSpPr>
          <p:nvPr>
            <p:ph type="ftr" sz="quarter" idx="11"/>
          </p:nvPr>
        </p:nvSpPr>
        <p:spPr/>
        <p:txBody>
          <a:bodyPr/>
          <a:lstStyle/>
          <a:p>
            <a:r>
              <a:rPr lang="en-US"/>
              <a:t>RP &amp; Student Attendance</a:t>
            </a:r>
          </a:p>
        </p:txBody>
      </p:sp>
      <p:sp>
        <p:nvSpPr>
          <p:cNvPr id="6" name="Slide Number Placeholder 5"/>
          <p:cNvSpPr>
            <a:spLocks noGrp="1"/>
          </p:cNvSpPr>
          <p:nvPr>
            <p:ph type="sldNum" sz="quarter" idx="12"/>
          </p:nvPr>
        </p:nvSpPr>
        <p:spPr/>
        <p:txBody>
          <a:bodyPr/>
          <a:lstStyle/>
          <a:p>
            <a:fld id="{91BBCAA6-5ECD-4910-89D6-EB7DEF160C00}" type="slidenum">
              <a:rPr lang="en-US" smtClean="0"/>
              <a:t>‹#›</a:t>
            </a:fld>
            <a:endParaRPr lang="en-US"/>
          </a:p>
        </p:txBody>
      </p:sp>
    </p:spTree>
    <p:extLst>
      <p:ext uri="{BB962C8B-B14F-4D97-AF65-F5344CB8AC3E}">
        <p14:creationId xmlns:p14="http://schemas.microsoft.com/office/powerpoint/2010/main" val="35969057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A273BA-5BCE-40BC-B7BF-0EE7BE1FA09C}" type="datetime1">
              <a:rPr lang="en-US" smtClean="0"/>
              <a:t>2/4/2024</a:t>
            </a:fld>
            <a:endParaRPr lang="en-US" dirty="0"/>
          </a:p>
        </p:txBody>
      </p:sp>
      <p:sp>
        <p:nvSpPr>
          <p:cNvPr id="5" name="Footer Placeholder 4"/>
          <p:cNvSpPr>
            <a:spLocks noGrp="1"/>
          </p:cNvSpPr>
          <p:nvPr>
            <p:ph type="ftr" sz="quarter" idx="11"/>
          </p:nvPr>
        </p:nvSpPr>
        <p:spPr/>
        <p:txBody>
          <a:bodyPr/>
          <a:lstStyle/>
          <a:p>
            <a:r>
              <a:rPr lang="en-US"/>
              <a:t>RP &amp; Student Attendance</a:t>
            </a:r>
          </a:p>
        </p:txBody>
      </p:sp>
      <p:sp>
        <p:nvSpPr>
          <p:cNvPr id="6" name="Slide Number Placeholder 5"/>
          <p:cNvSpPr>
            <a:spLocks noGrp="1"/>
          </p:cNvSpPr>
          <p:nvPr>
            <p:ph type="sldNum" sz="quarter" idx="12"/>
          </p:nvPr>
        </p:nvSpPr>
        <p:spPr/>
        <p:txBody>
          <a:bodyPr/>
          <a:lstStyle/>
          <a:p>
            <a:fld id="{91BBCAA6-5ECD-4910-89D6-EB7DEF160C00}" type="slidenum">
              <a:rPr lang="en-US" smtClean="0"/>
              <a:t>‹#›</a:t>
            </a:fld>
            <a:endParaRPr lang="en-US"/>
          </a:p>
        </p:txBody>
      </p:sp>
    </p:spTree>
    <p:extLst>
      <p:ext uri="{BB962C8B-B14F-4D97-AF65-F5344CB8AC3E}">
        <p14:creationId xmlns:p14="http://schemas.microsoft.com/office/powerpoint/2010/main" val="9846013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98A2E6-8284-4D9D-9256-19C8948DDDAD}" type="datetime1">
              <a:rPr lang="en-US" smtClean="0"/>
              <a:t>2/4/2024</a:t>
            </a:fld>
            <a:endParaRPr lang="en-US"/>
          </a:p>
        </p:txBody>
      </p:sp>
      <p:sp>
        <p:nvSpPr>
          <p:cNvPr id="5" name="Footer Placeholder 4"/>
          <p:cNvSpPr>
            <a:spLocks noGrp="1"/>
          </p:cNvSpPr>
          <p:nvPr>
            <p:ph type="ftr" sz="quarter" idx="11"/>
          </p:nvPr>
        </p:nvSpPr>
        <p:spPr/>
        <p:txBody>
          <a:bodyPr/>
          <a:lstStyle/>
          <a:p>
            <a:r>
              <a:rPr lang="en-US"/>
              <a:t>RP &amp; Student Attendance</a:t>
            </a:r>
          </a:p>
        </p:txBody>
      </p:sp>
      <p:sp>
        <p:nvSpPr>
          <p:cNvPr id="6" name="Slide Number Placeholder 5"/>
          <p:cNvSpPr>
            <a:spLocks noGrp="1"/>
          </p:cNvSpPr>
          <p:nvPr>
            <p:ph type="sldNum" sz="quarter" idx="12"/>
          </p:nvPr>
        </p:nvSpPr>
        <p:spPr/>
        <p:txBody>
          <a:bodyPr/>
          <a:lstStyle/>
          <a:p>
            <a:fld id="{91BBCAA6-5ECD-4910-89D6-EB7DEF160C00}" type="slidenum">
              <a:rPr lang="en-US" smtClean="0"/>
              <a:t>‹#›</a:t>
            </a:fld>
            <a:endParaRPr lang="en-US"/>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extLst>
      <p:ext uri="{BB962C8B-B14F-4D97-AF65-F5344CB8AC3E}">
        <p14:creationId xmlns:p14="http://schemas.microsoft.com/office/powerpoint/2010/main" val="28819646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41D825-A2DD-4BB5-B611-129A3260B9C6}" type="datetime1">
              <a:rPr lang="en-US" smtClean="0"/>
              <a:t>2/4/2024</a:t>
            </a:fld>
            <a:endParaRPr lang="en-US"/>
          </a:p>
        </p:txBody>
      </p:sp>
      <p:sp>
        <p:nvSpPr>
          <p:cNvPr id="5" name="Footer Placeholder 4"/>
          <p:cNvSpPr>
            <a:spLocks noGrp="1"/>
          </p:cNvSpPr>
          <p:nvPr>
            <p:ph type="ftr" sz="quarter" idx="11"/>
          </p:nvPr>
        </p:nvSpPr>
        <p:spPr/>
        <p:txBody>
          <a:bodyPr/>
          <a:lstStyle/>
          <a:p>
            <a:r>
              <a:rPr lang="en-US"/>
              <a:t>RP &amp; Student Attendance</a:t>
            </a:r>
          </a:p>
        </p:txBody>
      </p:sp>
      <p:sp>
        <p:nvSpPr>
          <p:cNvPr id="6" name="Slide Number Placeholder 5"/>
          <p:cNvSpPr>
            <a:spLocks noGrp="1"/>
          </p:cNvSpPr>
          <p:nvPr>
            <p:ph type="sldNum" sz="quarter" idx="12"/>
          </p:nvPr>
        </p:nvSpPr>
        <p:spPr/>
        <p:txBody>
          <a:bodyPr/>
          <a:lstStyle/>
          <a:p>
            <a:fld id="{91BBCAA6-5ECD-4910-89D6-EB7DEF160C00}" type="slidenum">
              <a:rPr lang="en-US" smtClean="0"/>
              <a:t>‹#›</a:t>
            </a:fld>
            <a:endParaRPr lang="en-US"/>
          </a:p>
        </p:txBody>
      </p:sp>
    </p:spTree>
    <p:extLst>
      <p:ext uri="{BB962C8B-B14F-4D97-AF65-F5344CB8AC3E}">
        <p14:creationId xmlns:p14="http://schemas.microsoft.com/office/powerpoint/2010/main" val="31734898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aragraph/Quot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A1A4585-27D7-4423-BE02-B811D339DCCB}"/>
              </a:ext>
            </a:extLst>
          </p:cNvPr>
          <p:cNvSpPr>
            <a:spLocks noGrp="1"/>
          </p:cNvSpPr>
          <p:nvPr>
            <p:ph type="ftr" sz="quarter" idx="11"/>
          </p:nvPr>
        </p:nvSpPr>
        <p:spPr>
          <a:xfrm>
            <a:off x="5753100" y="6607174"/>
            <a:ext cx="4114800" cy="250830"/>
          </a:xfrm>
        </p:spPr>
        <p:txBody>
          <a:bodyPr/>
          <a:lstStyle>
            <a:lvl1pPr>
              <a:defRPr lang="en-US" sz="1000" kern="1200" dirty="0">
                <a:solidFill>
                  <a:schemeClr val="bg1"/>
                </a:solidFill>
                <a:latin typeface="+mn-lt"/>
                <a:ea typeface="+mn-ea"/>
                <a:cs typeface="+mn-cs"/>
              </a:defRPr>
            </a:lvl1pPr>
          </a:lstStyle>
          <a:p>
            <a:pPr algn="r"/>
            <a:r>
              <a:rPr lang="en-US"/>
              <a:t>RP &amp; Student Attendance</a:t>
            </a:r>
            <a:endParaRPr lang="en-US" dirty="0"/>
          </a:p>
        </p:txBody>
      </p:sp>
      <p:sp>
        <p:nvSpPr>
          <p:cNvPr id="4" name="Slide Number Placeholder 3">
            <a:extLst>
              <a:ext uri="{FF2B5EF4-FFF2-40B4-BE49-F238E27FC236}">
                <a16:creationId xmlns:a16="http://schemas.microsoft.com/office/drawing/2014/main" id="{6A1B04C4-2AE0-49A8-8A72-464023B4A9DB}"/>
              </a:ext>
            </a:extLst>
          </p:cNvPr>
          <p:cNvSpPr>
            <a:spLocks noGrp="1"/>
          </p:cNvSpPr>
          <p:nvPr>
            <p:ph type="sldNum" sz="quarter" idx="12"/>
          </p:nvPr>
        </p:nvSpPr>
        <p:spPr>
          <a:xfrm>
            <a:off x="9715500" y="6607174"/>
            <a:ext cx="2471736" cy="250825"/>
          </a:xfrm>
        </p:spPr>
        <p:txBody>
          <a:bodyPr/>
          <a:lstStyle>
            <a:lvl1pPr>
              <a:defRPr sz="1000">
                <a:solidFill>
                  <a:schemeClr val="bg1"/>
                </a:solidFill>
              </a:defRPr>
            </a:lvl1pPr>
          </a:lstStyle>
          <a:p>
            <a:r>
              <a:rPr lang="en-US" sz="800" b="1" dirty="0">
                <a:solidFill>
                  <a:schemeClr val="bg1"/>
                </a:solidFill>
                <a:latin typeface="Arial" panose="020B0604020202020204" pitchFamily="34" charset="0"/>
                <a:cs typeface="Arial" panose="020B0604020202020204" pitchFamily="34" charset="0"/>
              </a:rPr>
              <a:t>| </a:t>
            </a:r>
            <a:r>
              <a:rPr lang="en-US" dirty="0"/>
              <a:t>RIVERSIDE COUNTY OFFICE OF EDUCATION</a:t>
            </a:r>
          </a:p>
        </p:txBody>
      </p:sp>
      <p:sp>
        <p:nvSpPr>
          <p:cNvPr id="7" name="Title 1">
            <a:extLst>
              <a:ext uri="{FF2B5EF4-FFF2-40B4-BE49-F238E27FC236}">
                <a16:creationId xmlns:a16="http://schemas.microsoft.com/office/drawing/2014/main" id="{642F57AB-C80C-4FC7-B013-9F500895EF19}"/>
              </a:ext>
            </a:extLst>
          </p:cNvPr>
          <p:cNvSpPr>
            <a:spLocks noGrp="1"/>
          </p:cNvSpPr>
          <p:nvPr>
            <p:ph type="title" hasCustomPrompt="1"/>
          </p:nvPr>
        </p:nvSpPr>
        <p:spPr>
          <a:xfrm>
            <a:off x="371475" y="460375"/>
            <a:ext cx="11820524" cy="720725"/>
          </a:xfrm>
        </p:spPr>
        <p:txBody>
          <a:bodyPr>
            <a:normAutofit/>
          </a:bodyPr>
          <a:lstStyle>
            <a:lvl1pPr algn="l">
              <a:defRPr sz="2800" b="0"/>
            </a:lvl1pPr>
          </a:lstStyle>
          <a:p>
            <a:r>
              <a:rPr lang="en-US" dirty="0"/>
              <a:t>HEADER HERE</a:t>
            </a:r>
          </a:p>
        </p:txBody>
      </p:sp>
      <p:sp>
        <p:nvSpPr>
          <p:cNvPr id="9" name="Text Placeholder 8">
            <a:extLst>
              <a:ext uri="{FF2B5EF4-FFF2-40B4-BE49-F238E27FC236}">
                <a16:creationId xmlns:a16="http://schemas.microsoft.com/office/drawing/2014/main" id="{F3296958-3741-4EA8-B282-8F8866BADB7A}"/>
              </a:ext>
            </a:extLst>
          </p:cNvPr>
          <p:cNvSpPr>
            <a:spLocks noGrp="1"/>
          </p:cNvSpPr>
          <p:nvPr>
            <p:ph type="body" sz="quarter" idx="13" hasCustomPrompt="1"/>
          </p:nvPr>
        </p:nvSpPr>
        <p:spPr>
          <a:xfrm>
            <a:off x="1900237" y="2295524"/>
            <a:ext cx="8391525" cy="3190875"/>
          </a:xfrm>
        </p:spPr>
        <p:txBody>
          <a:bodyPr>
            <a:normAutofit/>
          </a:bodyPr>
          <a:lstStyle>
            <a:lvl1pPr marL="0" indent="0">
              <a:buNone/>
              <a:defRPr sz="1600">
                <a:latin typeface="Arial" panose="020B0604020202020204" pitchFamily="34" charset="0"/>
                <a:cs typeface="Arial" panose="020B0604020202020204" pitchFamily="34" charset="0"/>
              </a:defRPr>
            </a:lvl1pPr>
          </a:lstStyle>
          <a:p>
            <a:r>
              <a:rPr lang="en-US" dirty="0"/>
              <a:t>Paragraph, quote, etc.</a:t>
            </a:r>
            <a:br>
              <a:rPr lang="en-US" dirty="0"/>
            </a:br>
            <a:br>
              <a:rPr lang="en-US" dirty="0"/>
            </a:br>
            <a:r>
              <a:rPr lang="en-US" sz="1400" dirty="0">
                <a:solidFill>
                  <a:schemeClr val="bg1"/>
                </a:solidFill>
                <a:latin typeface="Arial" panose="020B0604020202020204" pitchFamily="34" charset="0"/>
                <a:cs typeface="Arial" panose="020B0604020202020204" pitchFamily="34" charset="0"/>
              </a:rPr>
              <a:t>Lorem ipsum dolor sit </a:t>
            </a:r>
            <a:r>
              <a:rPr lang="en-US" sz="1400" dirty="0" err="1">
                <a:solidFill>
                  <a:schemeClr val="bg1"/>
                </a:solidFill>
                <a:latin typeface="Arial" panose="020B0604020202020204" pitchFamily="34" charset="0"/>
                <a:cs typeface="Arial" panose="020B0604020202020204" pitchFamily="34" charset="0"/>
              </a:rPr>
              <a:t>amet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consectetur</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adipiscing</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elit</a:t>
            </a:r>
            <a:r>
              <a:rPr lang="en-US" sz="1400" dirty="0">
                <a:solidFill>
                  <a:schemeClr val="bg1"/>
                </a:solidFill>
                <a:latin typeface="Arial" panose="020B0604020202020204" pitchFamily="34" charset="0"/>
                <a:cs typeface="Arial" panose="020B0604020202020204" pitchFamily="34" charset="0"/>
              </a:rPr>
              <a:t>, sed do </a:t>
            </a:r>
            <a:r>
              <a:rPr lang="en-US" sz="1400" dirty="0" err="1">
                <a:solidFill>
                  <a:schemeClr val="bg1"/>
                </a:solidFill>
                <a:latin typeface="Arial" panose="020B0604020202020204" pitchFamily="34" charset="0"/>
                <a:cs typeface="Arial" panose="020B0604020202020204" pitchFamily="34" charset="0"/>
              </a:rPr>
              <a:t>eiusmod</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tempor</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incididunt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ut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labore</a:t>
            </a:r>
            <a:r>
              <a:rPr lang="en-US" sz="1400" dirty="0">
                <a:solidFill>
                  <a:schemeClr val="bg1"/>
                </a:solidFill>
                <a:latin typeface="Arial" panose="020B0604020202020204" pitchFamily="34" charset="0"/>
                <a:cs typeface="Arial" panose="020B0604020202020204" pitchFamily="34" charset="0"/>
              </a:rPr>
              <a:t> et dolore magna </a:t>
            </a:r>
            <a:r>
              <a:rPr lang="en-US" sz="1400" dirty="0" err="1">
                <a:solidFill>
                  <a:schemeClr val="bg1"/>
                </a:solidFill>
                <a:latin typeface="Arial" panose="020B0604020202020204" pitchFamily="34" charset="0"/>
                <a:cs typeface="Arial" panose="020B0604020202020204" pitchFamily="34" charset="0"/>
              </a:rPr>
              <a:t>aliqua</a:t>
            </a:r>
            <a:r>
              <a:rPr lang="en-US" sz="1400" dirty="0">
                <a:solidFill>
                  <a:schemeClr val="bg1"/>
                </a:solidFill>
                <a:latin typeface="Arial" panose="020B0604020202020204" pitchFamily="34" charset="0"/>
                <a:cs typeface="Arial" panose="020B0604020202020204" pitchFamily="34" charset="0"/>
              </a:rPr>
              <a:t>. </a:t>
            </a:r>
            <a:br>
              <a:rPr lang="en-US" sz="1400" dirty="0">
                <a:solidFill>
                  <a:schemeClr val="bg1"/>
                </a:solidFill>
                <a:latin typeface="Arial" panose="020B0604020202020204" pitchFamily="34" charset="0"/>
                <a:cs typeface="Arial" panose="020B0604020202020204" pitchFamily="34" charset="0"/>
              </a:rPr>
            </a:b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Ut </a:t>
            </a:r>
            <a:r>
              <a:rPr lang="en-US" sz="1400" dirty="0" err="1">
                <a:solidFill>
                  <a:schemeClr val="bg1"/>
                </a:solidFill>
                <a:latin typeface="Arial" panose="020B0604020202020204" pitchFamily="34" charset="0"/>
                <a:cs typeface="Arial" panose="020B0604020202020204" pitchFamily="34" charset="0"/>
              </a:rPr>
              <a:t>enim</a:t>
            </a:r>
            <a:r>
              <a:rPr lang="en-US" sz="1400" dirty="0">
                <a:solidFill>
                  <a:schemeClr val="bg1"/>
                </a:solidFill>
                <a:latin typeface="Arial" panose="020B0604020202020204" pitchFamily="34" charset="0"/>
                <a:cs typeface="Arial" panose="020B0604020202020204" pitchFamily="34" charset="0"/>
              </a:rPr>
              <a:t> ad minim </a:t>
            </a:r>
            <a:r>
              <a:rPr lang="en-US" sz="1400" dirty="0" err="1">
                <a:solidFill>
                  <a:schemeClr val="bg1"/>
                </a:solidFill>
                <a:latin typeface="Arial" panose="020B0604020202020204" pitchFamily="34" charset="0"/>
                <a:cs typeface="Arial" panose="020B0604020202020204" pitchFamily="34" charset="0"/>
              </a:rPr>
              <a:t>veniam</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quis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nostrud</a:t>
            </a:r>
            <a:r>
              <a:rPr lang="en-US" sz="1400" dirty="0">
                <a:solidFill>
                  <a:schemeClr val="bg1"/>
                </a:solidFill>
                <a:latin typeface="Arial" panose="020B0604020202020204" pitchFamily="34" charset="0"/>
                <a:cs typeface="Arial" panose="020B0604020202020204" pitchFamily="34" charset="0"/>
              </a:rPr>
              <a:t> exercitation </a:t>
            </a:r>
            <a:r>
              <a:rPr lang="en-US" sz="1400" dirty="0" err="1">
                <a:solidFill>
                  <a:schemeClr val="bg1"/>
                </a:solidFill>
                <a:latin typeface="Arial" panose="020B0604020202020204" pitchFamily="34" charset="0"/>
                <a:cs typeface="Arial" panose="020B0604020202020204" pitchFamily="34" charset="0"/>
              </a:rPr>
              <a:t>ullamco</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laboris</a:t>
            </a:r>
            <a:r>
              <a:rPr lang="en-US" sz="1400" dirty="0">
                <a:solidFill>
                  <a:schemeClr val="bg1"/>
                </a:solidFill>
                <a:latin typeface="Arial" panose="020B0604020202020204" pitchFamily="34" charset="0"/>
                <a:cs typeface="Arial" panose="020B0604020202020204" pitchFamily="34" charset="0"/>
              </a:rPr>
              <a:t> nisi </a:t>
            </a:r>
            <a:r>
              <a:rPr lang="en-US" sz="1400" dirty="0" err="1">
                <a:solidFill>
                  <a:schemeClr val="bg1"/>
                </a:solidFill>
                <a:latin typeface="Arial" panose="020B0604020202020204" pitchFamily="34" charset="0"/>
                <a:cs typeface="Arial" panose="020B0604020202020204" pitchFamily="34" charset="0"/>
              </a:rPr>
              <a:t>ut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aliquip</a:t>
            </a:r>
            <a:r>
              <a:rPr lang="en-US" sz="1400" dirty="0">
                <a:solidFill>
                  <a:schemeClr val="bg1"/>
                </a:solidFill>
                <a:latin typeface="Arial" panose="020B0604020202020204" pitchFamily="34" charset="0"/>
                <a:cs typeface="Arial" panose="020B0604020202020204" pitchFamily="34" charset="0"/>
              </a:rPr>
              <a:t> ex </a:t>
            </a:r>
            <a:r>
              <a:rPr lang="en-US" sz="1400" dirty="0" err="1">
                <a:solidFill>
                  <a:schemeClr val="bg1"/>
                </a:solidFill>
                <a:latin typeface="Arial" panose="020B0604020202020204" pitchFamily="34" charset="0"/>
                <a:cs typeface="Arial" panose="020B0604020202020204" pitchFamily="34" charset="0"/>
              </a:rPr>
              <a:t>ea</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commodo</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consequat</a:t>
            </a:r>
            <a:r>
              <a:rPr lang="en-US" sz="1400" dirty="0">
                <a:solidFill>
                  <a:schemeClr val="bg1"/>
                </a:solidFill>
                <a:latin typeface="Arial" panose="020B0604020202020204" pitchFamily="34" charset="0"/>
                <a:cs typeface="Arial" panose="020B0604020202020204" pitchFamily="34" charset="0"/>
              </a:rPr>
              <a:t>. Duis </a:t>
            </a:r>
            <a:r>
              <a:rPr lang="en-US" sz="1400" dirty="0" err="1">
                <a:solidFill>
                  <a:schemeClr val="bg1"/>
                </a:solidFill>
                <a:latin typeface="Arial" panose="020B0604020202020204" pitchFamily="34" charset="0"/>
                <a:cs typeface="Arial" panose="020B0604020202020204" pitchFamily="34" charset="0"/>
              </a:rPr>
              <a:t>aute</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irure</a:t>
            </a:r>
            <a:r>
              <a:rPr lang="en-US" sz="1400" dirty="0">
                <a:solidFill>
                  <a:schemeClr val="bg1"/>
                </a:solidFill>
                <a:latin typeface="Arial" panose="020B0604020202020204" pitchFamily="34" charset="0"/>
                <a:cs typeface="Arial" panose="020B0604020202020204" pitchFamily="34" charset="0"/>
              </a:rPr>
              <a:t> dolor in </a:t>
            </a:r>
            <a:r>
              <a:rPr lang="en-US" sz="1400" dirty="0" err="1">
                <a:solidFill>
                  <a:schemeClr val="bg1"/>
                </a:solidFill>
                <a:latin typeface="Arial" panose="020B0604020202020204" pitchFamily="34" charset="0"/>
                <a:cs typeface="Arial" panose="020B0604020202020204" pitchFamily="34" charset="0"/>
              </a:rPr>
              <a:t>reprehenderit</a:t>
            </a:r>
            <a:r>
              <a:rPr lang="en-US" sz="1400" dirty="0">
                <a:solidFill>
                  <a:schemeClr val="bg1"/>
                </a:solidFill>
                <a:latin typeface="Arial" panose="020B0604020202020204" pitchFamily="34" charset="0"/>
                <a:cs typeface="Arial" panose="020B0604020202020204" pitchFamily="34" charset="0"/>
              </a:rPr>
              <a:t> in </a:t>
            </a:r>
            <a:r>
              <a:rPr lang="en-US" sz="1400" dirty="0" err="1">
                <a:solidFill>
                  <a:schemeClr val="bg1"/>
                </a:solidFill>
                <a:latin typeface="Arial" panose="020B0604020202020204" pitchFamily="34" charset="0"/>
                <a:cs typeface="Arial" panose="020B0604020202020204" pitchFamily="34" charset="0"/>
              </a:rPr>
              <a:t>voluptate</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velit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esse</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cillum</a:t>
            </a:r>
            <a:r>
              <a:rPr lang="en-US" sz="1400" dirty="0">
                <a:solidFill>
                  <a:schemeClr val="bg1"/>
                </a:solidFill>
                <a:latin typeface="Arial" panose="020B0604020202020204" pitchFamily="34" charset="0"/>
                <a:cs typeface="Arial" panose="020B0604020202020204" pitchFamily="34" charset="0"/>
              </a:rPr>
              <a:t> dolore </a:t>
            </a:r>
            <a:r>
              <a:rPr lang="en-US" sz="1400" dirty="0" err="1">
                <a:solidFill>
                  <a:schemeClr val="bg1"/>
                </a:solidFill>
                <a:latin typeface="Arial" panose="020B0604020202020204" pitchFamily="34" charset="0"/>
                <a:cs typeface="Arial" panose="020B0604020202020204" pitchFamily="34" charset="0"/>
              </a:rPr>
              <a:t>eu</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fugiat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nulla</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pariatur</a:t>
            </a:r>
            <a:r>
              <a:rPr lang="en-US" sz="1400" dirty="0">
                <a:solidFill>
                  <a:schemeClr val="bg1"/>
                </a:solidFill>
                <a:latin typeface="Arial" panose="020B0604020202020204" pitchFamily="34" charset="0"/>
                <a:cs typeface="Arial" panose="020B0604020202020204" pitchFamily="34" charset="0"/>
              </a:rPr>
              <a:t>.</a:t>
            </a:r>
            <a:endParaRPr lang="en-US" dirty="0"/>
          </a:p>
        </p:txBody>
      </p:sp>
    </p:spTree>
    <p:extLst>
      <p:ext uri="{BB962C8B-B14F-4D97-AF65-F5344CB8AC3E}">
        <p14:creationId xmlns:p14="http://schemas.microsoft.com/office/powerpoint/2010/main" val="2046480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aragraph/Quot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A1A4585-27D7-4423-BE02-B811D339DCCB}"/>
              </a:ext>
            </a:extLst>
          </p:cNvPr>
          <p:cNvSpPr>
            <a:spLocks noGrp="1"/>
          </p:cNvSpPr>
          <p:nvPr>
            <p:ph type="ftr" sz="quarter" idx="11"/>
          </p:nvPr>
        </p:nvSpPr>
        <p:spPr>
          <a:xfrm>
            <a:off x="5753100" y="6607174"/>
            <a:ext cx="4114800" cy="250830"/>
          </a:xfrm>
        </p:spPr>
        <p:txBody>
          <a:bodyPr/>
          <a:lstStyle>
            <a:lvl1pPr>
              <a:defRPr lang="en-US" sz="1000" kern="1200" dirty="0">
                <a:solidFill>
                  <a:schemeClr val="bg1"/>
                </a:solidFill>
                <a:latin typeface="+mn-lt"/>
                <a:ea typeface="+mn-ea"/>
                <a:cs typeface="+mn-cs"/>
              </a:defRPr>
            </a:lvl1pPr>
          </a:lstStyle>
          <a:p>
            <a:pPr algn="r"/>
            <a:r>
              <a:rPr lang="en-US"/>
              <a:t>RP &amp; Student Attendance</a:t>
            </a:r>
            <a:endParaRPr lang="en-US" dirty="0"/>
          </a:p>
        </p:txBody>
      </p:sp>
      <p:sp>
        <p:nvSpPr>
          <p:cNvPr id="4" name="Slide Number Placeholder 3">
            <a:extLst>
              <a:ext uri="{FF2B5EF4-FFF2-40B4-BE49-F238E27FC236}">
                <a16:creationId xmlns:a16="http://schemas.microsoft.com/office/drawing/2014/main" id="{6A1B04C4-2AE0-49A8-8A72-464023B4A9DB}"/>
              </a:ext>
            </a:extLst>
          </p:cNvPr>
          <p:cNvSpPr>
            <a:spLocks noGrp="1"/>
          </p:cNvSpPr>
          <p:nvPr>
            <p:ph type="sldNum" sz="quarter" idx="12"/>
          </p:nvPr>
        </p:nvSpPr>
        <p:spPr>
          <a:xfrm>
            <a:off x="9715500" y="6607174"/>
            <a:ext cx="2471736" cy="250825"/>
          </a:xfrm>
        </p:spPr>
        <p:txBody>
          <a:bodyPr/>
          <a:lstStyle>
            <a:lvl1pPr>
              <a:defRPr sz="1000">
                <a:solidFill>
                  <a:schemeClr val="bg1"/>
                </a:solidFill>
              </a:defRPr>
            </a:lvl1pPr>
          </a:lstStyle>
          <a:p>
            <a:r>
              <a:rPr lang="en-US" sz="800" b="1" dirty="0">
                <a:solidFill>
                  <a:schemeClr val="bg1"/>
                </a:solidFill>
                <a:latin typeface="Arial" panose="020B0604020202020204" pitchFamily="34" charset="0"/>
                <a:cs typeface="Arial" panose="020B0604020202020204" pitchFamily="34" charset="0"/>
              </a:rPr>
              <a:t>| </a:t>
            </a:r>
            <a:r>
              <a:rPr lang="en-US" dirty="0"/>
              <a:t>RIVERSIDE COUNTY OFFICE OF EDUCATION</a:t>
            </a:r>
          </a:p>
        </p:txBody>
      </p:sp>
      <p:sp>
        <p:nvSpPr>
          <p:cNvPr id="7" name="Title 1">
            <a:extLst>
              <a:ext uri="{FF2B5EF4-FFF2-40B4-BE49-F238E27FC236}">
                <a16:creationId xmlns:a16="http://schemas.microsoft.com/office/drawing/2014/main" id="{642F57AB-C80C-4FC7-B013-9F500895EF19}"/>
              </a:ext>
            </a:extLst>
          </p:cNvPr>
          <p:cNvSpPr>
            <a:spLocks noGrp="1"/>
          </p:cNvSpPr>
          <p:nvPr>
            <p:ph type="title" hasCustomPrompt="1"/>
          </p:nvPr>
        </p:nvSpPr>
        <p:spPr>
          <a:xfrm>
            <a:off x="371475" y="460375"/>
            <a:ext cx="11820524" cy="720725"/>
          </a:xfrm>
        </p:spPr>
        <p:txBody>
          <a:bodyPr>
            <a:normAutofit/>
          </a:bodyPr>
          <a:lstStyle>
            <a:lvl1pPr algn="l">
              <a:defRPr sz="2800" b="0"/>
            </a:lvl1pPr>
          </a:lstStyle>
          <a:p>
            <a:r>
              <a:rPr lang="en-US" dirty="0"/>
              <a:t>HEADER HERE</a:t>
            </a:r>
          </a:p>
        </p:txBody>
      </p:sp>
      <p:sp>
        <p:nvSpPr>
          <p:cNvPr id="9" name="Text Placeholder 8">
            <a:extLst>
              <a:ext uri="{FF2B5EF4-FFF2-40B4-BE49-F238E27FC236}">
                <a16:creationId xmlns:a16="http://schemas.microsoft.com/office/drawing/2014/main" id="{F3296958-3741-4EA8-B282-8F8866BADB7A}"/>
              </a:ext>
            </a:extLst>
          </p:cNvPr>
          <p:cNvSpPr>
            <a:spLocks noGrp="1"/>
          </p:cNvSpPr>
          <p:nvPr>
            <p:ph type="body" sz="quarter" idx="13" hasCustomPrompt="1"/>
          </p:nvPr>
        </p:nvSpPr>
        <p:spPr>
          <a:xfrm>
            <a:off x="1900237" y="2295524"/>
            <a:ext cx="8391525" cy="3190875"/>
          </a:xfrm>
        </p:spPr>
        <p:txBody>
          <a:bodyPr>
            <a:normAutofit/>
          </a:bodyPr>
          <a:lstStyle>
            <a:lvl1pPr marL="0" indent="0">
              <a:buNone/>
              <a:defRPr sz="1600">
                <a:latin typeface="Arial" panose="020B0604020202020204" pitchFamily="34" charset="0"/>
                <a:cs typeface="Arial" panose="020B0604020202020204" pitchFamily="34" charset="0"/>
              </a:defRPr>
            </a:lvl1pPr>
          </a:lstStyle>
          <a:p>
            <a:r>
              <a:rPr lang="en-US" dirty="0"/>
              <a:t>Paragraph, quote, etc.</a:t>
            </a:r>
            <a:br>
              <a:rPr lang="en-US" dirty="0"/>
            </a:br>
            <a:br>
              <a:rPr lang="en-US" dirty="0"/>
            </a:br>
            <a:r>
              <a:rPr lang="en-US" sz="1400" dirty="0">
                <a:solidFill>
                  <a:schemeClr val="bg1"/>
                </a:solidFill>
                <a:latin typeface="Arial" panose="020B0604020202020204" pitchFamily="34" charset="0"/>
                <a:cs typeface="Arial" panose="020B0604020202020204" pitchFamily="34" charset="0"/>
              </a:rPr>
              <a:t>Lorem ipsum dolor sit </a:t>
            </a:r>
            <a:r>
              <a:rPr lang="en-US" sz="1400" dirty="0" err="1">
                <a:solidFill>
                  <a:schemeClr val="bg1"/>
                </a:solidFill>
                <a:latin typeface="Arial" panose="020B0604020202020204" pitchFamily="34" charset="0"/>
                <a:cs typeface="Arial" panose="020B0604020202020204" pitchFamily="34" charset="0"/>
              </a:rPr>
              <a:t>amet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consectetur</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adipiscing</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elit</a:t>
            </a:r>
            <a:r>
              <a:rPr lang="en-US" sz="1400" dirty="0">
                <a:solidFill>
                  <a:schemeClr val="bg1"/>
                </a:solidFill>
                <a:latin typeface="Arial" panose="020B0604020202020204" pitchFamily="34" charset="0"/>
                <a:cs typeface="Arial" panose="020B0604020202020204" pitchFamily="34" charset="0"/>
              </a:rPr>
              <a:t>, sed do </a:t>
            </a:r>
            <a:r>
              <a:rPr lang="en-US" sz="1400" dirty="0" err="1">
                <a:solidFill>
                  <a:schemeClr val="bg1"/>
                </a:solidFill>
                <a:latin typeface="Arial" panose="020B0604020202020204" pitchFamily="34" charset="0"/>
                <a:cs typeface="Arial" panose="020B0604020202020204" pitchFamily="34" charset="0"/>
              </a:rPr>
              <a:t>eiusmod</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tempor</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incididunt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ut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labore</a:t>
            </a:r>
            <a:r>
              <a:rPr lang="en-US" sz="1400" dirty="0">
                <a:solidFill>
                  <a:schemeClr val="bg1"/>
                </a:solidFill>
                <a:latin typeface="Arial" panose="020B0604020202020204" pitchFamily="34" charset="0"/>
                <a:cs typeface="Arial" panose="020B0604020202020204" pitchFamily="34" charset="0"/>
              </a:rPr>
              <a:t> et dolore magna </a:t>
            </a:r>
            <a:r>
              <a:rPr lang="en-US" sz="1400" dirty="0" err="1">
                <a:solidFill>
                  <a:schemeClr val="bg1"/>
                </a:solidFill>
                <a:latin typeface="Arial" panose="020B0604020202020204" pitchFamily="34" charset="0"/>
                <a:cs typeface="Arial" panose="020B0604020202020204" pitchFamily="34" charset="0"/>
              </a:rPr>
              <a:t>aliqua</a:t>
            </a:r>
            <a:r>
              <a:rPr lang="en-US" sz="1400" dirty="0">
                <a:solidFill>
                  <a:schemeClr val="bg1"/>
                </a:solidFill>
                <a:latin typeface="Arial" panose="020B0604020202020204" pitchFamily="34" charset="0"/>
                <a:cs typeface="Arial" panose="020B0604020202020204" pitchFamily="34" charset="0"/>
              </a:rPr>
              <a:t>. </a:t>
            </a:r>
            <a:br>
              <a:rPr lang="en-US" sz="1400" dirty="0">
                <a:solidFill>
                  <a:schemeClr val="bg1"/>
                </a:solidFill>
                <a:latin typeface="Arial" panose="020B0604020202020204" pitchFamily="34" charset="0"/>
                <a:cs typeface="Arial" panose="020B0604020202020204" pitchFamily="34" charset="0"/>
              </a:rPr>
            </a:b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Ut </a:t>
            </a:r>
            <a:r>
              <a:rPr lang="en-US" sz="1400" dirty="0" err="1">
                <a:solidFill>
                  <a:schemeClr val="bg1"/>
                </a:solidFill>
                <a:latin typeface="Arial" panose="020B0604020202020204" pitchFamily="34" charset="0"/>
                <a:cs typeface="Arial" panose="020B0604020202020204" pitchFamily="34" charset="0"/>
              </a:rPr>
              <a:t>enim</a:t>
            </a:r>
            <a:r>
              <a:rPr lang="en-US" sz="1400" dirty="0">
                <a:solidFill>
                  <a:schemeClr val="bg1"/>
                </a:solidFill>
                <a:latin typeface="Arial" panose="020B0604020202020204" pitchFamily="34" charset="0"/>
                <a:cs typeface="Arial" panose="020B0604020202020204" pitchFamily="34" charset="0"/>
              </a:rPr>
              <a:t> ad minim </a:t>
            </a:r>
            <a:r>
              <a:rPr lang="en-US" sz="1400" dirty="0" err="1">
                <a:solidFill>
                  <a:schemeClr val="bg1"/>
                </a:solidFill>
                <a:latin typeface="Arial" panose="020B0604020202020204" pitchFamily="34" charset="0"/>
                <a:cs typeface="Arial" panose="020B0604020202020204" pitchFamily="34" charset="0"/>
              </a:rPr>
              <a:t>veniam</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quis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nostrud</a:t>
            </a:r>
            <a:r>
              <a:rPr lang="en-US" sz="1400" dirty="0">
                <a:solidFill>
                  <a:schemeClr val="bg1"/>
                </a:solidFill>
                <a:latin typeface="Arial" panose="020B0604020202020204" pitchFamily="34" charset="0"/>
                <a:cs typeface="Arial" panose="020B0604020202020204" pitchFamily="34" charset="0"/>
              </a:rPr>
              <a:t> exercitation </a:t>
            </a:r>
            <a:r>
              <a:rPr lang="en-US" sz="1400" dirty="0" err="1">
                <a:solidFill>
                  <a:schemeClr val="bg1"/>
                </a:solidFill>
                <a:latin typeface="Arial" panose="020B0604020202020204" pitchFamily="34" charset="0"/>
                <a:cs typeface="Arial" panose="020B0604020202020204" pitchFamily="34" charset="0"/>
              </a:rPr>
              <a:t>ullamco</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laboris</a:t>
            </a:r>
            <a:r>
              <a:rPr lang="en-US" sz="1400" dirty="0">
                <a:solidFill>
                  <a:schemeClr val="bg1"/>
                </a:solidFill>
                <a:latin typeface="Arial" panose="020B0604020202020204" pitchFamily="34" charset="0"/>
                <a:cs typeface="Arial" panose="020B0604020202020204" pitchFamily="34" charset="0"/>
              </a:rPr>
              <a:t> nisi </a:t>
            </a:r>
            <a:r>
              <a:rPr lang="en-US" sz="1400" dirty="0" err="1">
                <a:solidFill>
                  <a:schemeClr val="bg1"/>
                </a:solidFill>
                <a:latin typeface="Arial" panose="020B0604020202020204" pitchFamily="34" charset="0"/>
                <a:cs typeface="Arial" panose="020B0604020202020204" pitchFamily="34" charset="0"/>
              </a:rPr>
              <a:t>ut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aliquip</a:t>
            </a:r>
            <a:r>
              <a:rPr lang="en-US" sz="1400" dirty="0">
                <a:solidFill>
                  <a:schemeClr val="bg1"/>
                </a:solidFill>
                <a:latin typeface="Arial" panose="020B0604020202020204" pitchFamily="34" charset="0"/>
                <a:cs typeface="Arial" panose="020B0604020202020204" pitchFamily="34" charset="0"/>
              </a:rPr>
              <a:t> ex </a:t>
            </a:r>
            <a:r>
              <a:rPr lang="en-US" sz="1400" dirty="0" err="1">
                <a:solidFill>
                  <a:schemeClr val="bg1"/>
                </a:solidFill>
                <a:latin typeface="Arial" panose="020B0604020202020204" pitchFamily="34" charset="0"/>
                <a:cs typeface="Arial" panose="020B0604020202020204" pitchFamily="34" charset="0"/>
              </a:rPr>
              <a:t>ea</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commodo</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consequat</a:t>
            </a:r>
            <a:r>
              <a:rPr lang="en-US" sz="1400" dirty="0">
                <a:solidFill>
                  <a:schemeClr val="bg1"/>
                </a:solidFill>
                <a:latin typeface="Arial" panose="020B0604020202020204" pitchFamily="34" charset="0"/>
                <a:cs typeface="Arial" panose="020B0604020202020204" pitchFamily="34" charset="0"/>
              </a:rPr>
              <a:t>. Duis </a:t>
            </a:r>
            <a:r>
              <a:rPr lang="en-US" sz="1400" dirty="0" err="1">
                <a:solidFill>
                  <a:schemeClr val="bg1"/>
                </a:solidFill>
                <a:latin typeface="Arial" panose="020B0604020202020204" pitchFamily="34" charset="0"/>
                <a:cs typeface="Arial" panose="020B0604020202020204" pitchFamily="34" charset="0"/>
              </a:rPr>
              <a:t>aute</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irure</a:t>
            </a:r>
            <a:r>
              <a:rPr lang="en-US" sz="1400" dirty="0">
                <a:solidFill>
                  <a:schemeClr val="bg1"/>
                </a:solidFill>
                <a:latin typeface="Arial" panose="020B0604020202020204" pitchFamily="34" charset="0"/>
                <a:cs typeface="Arial" panose="020B0604020202020204" pitchFamily="34" charset="0"/>
              </a:rPr>
              <a:t> dolor in </a:t>
            </a:r>
            <a:r>
              <a:rPr lang="en-US" sz="1400" dirty="0" err="1">
                <a:solidFill>
                  <a:schemeClr val="bg1"/>
                </a:solidFill>
                <a:latin typeface="Arial" panose="020B0604020202020204" pitchFamily="34" charset="0"/>
                <a:cs typeface="Arial" panose="020B0604020202020204" pitchFamily="34" charset="0"/>
              </a:rPr>
              <a:t>reprehenderit</a:t>
            </a:r>
            <a:r>
              <a:rPr lang="en-US" sz="1400" dirty="0">
                <a:solidFill>
                  <a:schemeClr val="bg1"/>
                </a:solidFill>
                <a:latin typeface="Arial" panose="020B0604020202020204" pitchFamily="34" charset="0"/>
                <a:cs typeface="Arial" panose="020B0604020202020204" pitchFamily="34" charset="0"/>
              </a:rPr>
              <a:t> in </a:t>
            </a:r>
            <a:r>
              <a:rPr lang="en-US" sz="1400" dirty="0" err="1">
                <a:solidFill>
                  <a:schemeClr val="bg1"/>
                </a:solidFill>
                <a:latin typeface="Arial" panose="020B0604020202020204" pitchFamily="34" charset="0"/>
                <a:cs typeface="Arial" panose="020B0604020202020204" pitchFamily="34" charset="0"/>
              </a:rPr>
              <a:t>voluptate</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velit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esse</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cillum</a:t>
            </a:r>
            <a:r>
              <a:rPr lang="en-US" sz="1400" dirty="0">
                <a:solidFill>
                  <a:schemeClr val="bg1"/>
                </a:solidFill>
                <a:latin typeface="Arial" panose="020B0604020202020204" pitchFamily="34" charset="0"/>
                <a:cs typeface="Arial" panose="020B0604020202020204" pitchFamily="34" charset="0"/>
              </a:rPr>
              <a:t> dolore </a:t>
            </a:r>
            <a:r>
              <a:rPr lang="en-US" sz="1400" dirty="0" err="1">
                <a:solidFill>
                  <a:schemeClr val="bg1"/>
                </a:solidFill>
                <a:latin typeface="Arial" panose="020B0604020202020204" pitchFamily="34" charset="0"/>
                <a:cs typeface="Arial" panose="020B0604020202020204" pitchFamily="34" charset="0"/>
              </a:rPr>
              <a:t>eu</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fugiat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nulla</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pariatur</a:t>
            </a:r>
            <a:r>
              <a:rPr lang="en-US" sz="1400" dirty="0">
                <a:solidFill>
                  <a:schemeClr val="bg1"/>
                </a:solidFill>
                <a:latin typeface="Arial" panose="020B0604020202020204" pitchFamily="34" charset="0"/>
                <a:cs typeface="Arial" panose="020B0604020202020204" pitchFamily="34" charset="0"/>
              </a:rPr>
              <a:t>.</a:t>
            </a:r>
            <a:endParaRPr lang="en-US" dirty="0"/>
          </a:p>
        </p:txBody>
      </p:sp>
    </p:spTree>
    <p:extLst>
      <p:ext uri="{BB962C8B-B14F-4D97-AF65-F5344CB8AC3E}">
        <p14:creationId xmlns:p14="http://schemas.microsoft.com/office/powerpoint/2010/main" val="2224942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41388F-5697-4D5E-AFAF-0EA9C4CA9567}" type="datetime1">
              <a:rPr lang="en-US" smtClean="0"/>
              <a:t>2/4/2024</a:t>
            </a:fld>
            <a:endParaRPr lang="en-US" dirty="0"/>
          </a:p>
        </p:txBody>
      </p:sp>
      <p:sp>
        <p:nvSpPr>
          <p:cNvPr id="5" name="Footer Placeholder 4"/>
          <p:cNvSpPr>
            <a:spLocks noGrp="1"/>
          </p:cNvSpPr>
          <p:nvPr>
            <p:ph type="ftr" sz="quarter" idx="11"/>
          </p:nvPr>
        </p:nvSpPr>
        <p:spPr/>
        <p:txBody>
          <a:bodyPr/>
          <a:lstStyle/>
          <a:p>
            <a:r>
              <a:rPr lang="en-US"/>
              <a:t>RP &amp; Student Attendance</a:t>
            </a:r>
          </a:p>
        </p:txBody>
      </p:sp>
      <p:sp>
        <p:nvSpPr>
          <p:cNvPr id="6" name="Slide Number Placeholder 5"/>
          <p:cNvSpPr>
            <a:spLocks noGrp="1"/>
          </p:cNvSpPr>
          <p:nvPr>
            <p:ph type="sldNum" sz="quarter" idx="12"/>
          </p:nvPr>
        </p:nvSpPr>
        <p:spPr/>
        <p:txBody>
          <a:bodyPr/>
          <a:lstStyle/>
          <a:p>
            <a:fld id="{91BBCAA6-5ECD-4910-89D6-EB7DEF160C00}" type="slidenum">
              <a:rPr lang="en-US" smtClean="0"/>
              <a:t>‹#›</a:t>
            </a:fld>
            <a:endParaRPr lang="en-US"/>
          </a:p>
        </p:txBody>
      </p:sp>
    </p:spTree>
    <p:extLst>
      <p:ext uri="{BB962C8B-B14F-4D97-AF65-F5344CB8AC3E}">
        <p14:creationId xmlns:p14="http://schemas.microsoft.com/office/powerpoint/2010/main" val="4929010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aragraph/Quot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A1A4585-27D7-4423-BE02-B811D339DCCB}"/>
              </a:ext>
            </a:extLst>
          </p:cNvPr>
          <p:cNvSpPr>
            <a:spLocks noGrp="1"/>
          </p:cNvSpPr>
          <p:nvPr>
            <p:ph type="ftr" sz="quarter" idx="11"/>
          </p:nvPr>
        </p:nvSpPr>
        <p:spPr>
          <a:xfrm>
            <a:off x="5753100" y="6607174"/>
            <a:ext cx="4114800" cy="250830"/>
          </a:xfrm>
        </p:spPr>
        <p:txBody>
          <a:bodyPr/>
          <a:lstStyle>
            <a:lvl1pPr>
              <a:defRPr lang="en-US" sz="1000" kern="1200" dirty="0">
                <a:solidFill>
                  <a:schemeClr val="bg1"/>
                </a:solidFill>
                <a:latin typeface="+mn-lt"/>
                <a:ea typeface="+mn-ea"/>
                <a:cs typeface="+mn-cs"/>
              </a:defRPr>
            </a:lvl1pPr>
          </a:lstStyle>
          <a:p>
            <a:pPr algn="r"/>
            <a:r>
              <a:rPr lang="en-US"/>
              <a:t>RP &amp; Student Attendance</a:t>
            </a:r>
            <a:endParaRPr lang="en-US" dirty="0"/>
          </a:p>
        </p:txBody>
      </p:sp>
      <p:sp>
        <p:nvSpPr>
          <p:cNvPr id="4" name="Slide Number Placeholder 3">
            <a:extLst>
              <a:ext uri="{FF2B5EF4-FFF2-40B4-BE49-F238E27FC236}">
                <a16:creationId xmlns:a16="http://schemas.microsoft.com/office/drawing/2014/main" id="{6A1B04C4-2AE0-49A8-8A72-464023B4A9DB}"/>
              </a:ext>
            </a:extLst>
          </p:cNvPr>
          <p:cNvSpPr>
            <a:spLocks noGrp="1"/>
          </p:cNvSpPr>
          <p:nvPr>
            <p:ph type="sldNum" sz="quarter" idx="12"/>
          </p:nvPr>
        </p:nvSpPr>
        <p:spPr>
          <a:xfrm>
            <a:off x="9715500" y="6607174"/>
            <a:ext cx="2471736" cy="250825"/>
          </a:xfrm>
        </p:spPr>
        <p:txBody>
          <a:bodyPr/>
          <a:lstStyle>
            <a:lvl1pPr>
              <a:defRPr sz="1000">
                <a:solidFill>
                  <a:schemeClr val="bg1"/>
                </a:solidFill>
              </a:defRPr>
            </a:lvl1pPr>
          </a:lstStyle>
          <a:p>
            <a:r>
              <a:rPr lang="en-US" sz="800" b="1" dirty="0">
                <a:solidFill>
                  <a:schemeClr val="bg1"/>
                </a:solidFill>
                <a:latin typeface="Arial" panose="020B0604020202020204" pitchFamily="34" charset="0"/>
                <a:cs typeface="Arial" panose="020B0604020202020204" pitchFamily="34" charset="0"/>
              </a:rPr>
              <a:t>| </a:t>
            </a:r>
            <a:r>
              <a:rPr lang="en-US" dirty="0"/>
              <a:t>RIVERSIDE COUNTY OFFICE OF EDUCATION</a:t>
            </a:r>
          </a:p>
        </p:txBody>
      </p:sp>
      <p:sp>
        <p:nvSpPr>
          <p:cNvPr id="7" name="Title 1">
            <a:extLst>
              <a:ext uri="{FF2B5EF4-FFF2-40B4-BE49-F238E27FC236}">
                <a16:creationId xmlns:a16="http://schemas.microsoft.com/office/drawing/2014/main" id="{642F57AB-C80C-4FC7-B013-9F500895EF19}"/>
              </a:ext>
            </a:extLst>
          </p:cNvPr>
          <p:cNvSpPr>
            <a:spLocks noGrp="1"/>
          </p:cNvSpPr>
          <p:nvPr>
            <p:ph type="title" hasCustomPrompt="1"/>
          </p:nvPr>
        </p:nvSpPr>
        <p:spPr>
          <a:xfrm>
            <a:off x="371475" y="460375"/>
            <a:ext cx="11820524" cy="720725"/>
          </a:xfrm>
        </p:spPr>
        <p:txBody>
          <a:bodyPr>
            <a:normAutofit/>
          </a:bodyPr>
          <a:lstStyle>
            <a:lvl1pPr algn="l">
              <a:defRPr sz="2800" b="0"/>
            </a:lvl1pPr>
          </a:lstStyle>
          <a:p>
            <a:r>
              <a:rPr lang="en-US" dirty="0"/>
              <a:t>HEADER HERE</a:t>
            </a:r>
          </a:p>
        </p:txBody>
      </p:sp>
      <p:sp>
        <p:nvSpPr>
          <p:cNvPr id="9" name="Text Placeholder 8">
            <a:extLst>
              <a:ext uri="{FF2B5EF4-FFF2-40B4-BE49-F238E27FC236}">
                <a16:creationId xmlns:a16="http://schemas.microsoft.com/office/drawing/2014/main" id="{F3296958-3741-4EA8-B282-8F8866BADB7A}"/>
              </a:ext>
            </a:extLst>
          </p:cNvPr>
          <p:cNvSpPr>
            <a:spLocks noGrp="1"/>
          </p:cNvSpPr>
          <p:nvPr>
            <p:ph type="body" sz="quarter" idx="13" hasCustomPrompt="1"/>
          </p:nvPr>
        </p:nvSpPr>
        <p:spPr>
          <a:xfrm>
            <a:off x="1900237" y="2295524"/>
            <a:ext cx="8391525" cy="3190875"/>
          </a:xfrm>
        </p:spPr>
        <p:txBody>
          <a:bodyPr>
            <a:normAutofit/>
          </a:bodyPr>
          <a:lstStyle>
            <a:lvl1pPr marL="0" indent="0">
              <a:buNone/>
              <a:defRPr sz="1600">
                <a:latin typeface="Arial" panose="020B0604020202020204" pitchFamily="34" charset="0"/>
                <a:cs typeface="Arial" panose="020B0604020202020204" pitchFamily="34" charset="0"/>
              </a:defRPr>
            </a:lvl1pPr>
          </a:lstStyle>
          <a:p>
            <a:r>
              <a:rPr lang="en-US" dirty="0"/>
              <a:t>Paragraph, quote, etc.</a:t>
            </a:r>
            <a:br>
              <a:rPr lang="en-US" dirty="0"/>
            </a:br>
            <a:br>
              <a:rPr lang="en-US" dirty="0"/>
            </a:br>
            <a:r>
              <a:rPr lang="en-US" sz="1400" dirty="0">
                <a:solidFill>
                  <a:schemeClr val="bg1"/>
                </a:solidFill>
                <a:latin typeface="Arial" panose="020B0604020202020204" pitchFamily="34" charset="0"/>
                <a:cs typeface="Arial" panose="020B0604020202020204" pitchFamily="34" charset="0"/>
              </a:rPr>
              <a:t>Lorem ipsum dolor sit </a:t>
            </a:r>
            <a:r>
              <a:rPr lang="en-US" sz="1400" dirty="0" err="1">
                <a:solidFill>
                  <a:schemeClr val="bg1"/>
                </a:solidFill>
                <a:latin typeface="Arial" panose="020B0604020202020204" pitchFamily="34" charset="0"/>
                <a:cs typeface="Arial" panose="020B0604020202020204" pitchFamily="34" charset="0"/>
              </a:rPr>
              <a:t>amet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consectetur</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adipiscing</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elit</a:t>
            </a:r>
            <a:r>
              <a:rPr lang="en-US" sz="1400" dirty="0">
                <a:solidFill>
                  <a:schemeClr val="bg1"/>
                </a:solidFill>
                <a:latin typeface="Arial" panose="020B0604020202020204" pitchFamily="34" charset="0"/>
                <a:cs typeface="Arial" panose="020B0604020202020204" pitchFamily="34" charset="0"/>
              </a:rPr>
              <a:t>, sed do </a:t>
            </a:r>
            <a:r>
              <a:rPr lang="en-US" sz="1400" dirty="0" err="1">
                <a:solidFill>
                  <a:schemeClr val="bg1"/>
                </a:solidFill>
                <a:latin typeface="Arial" panose="020B0604020202020204" pitchFamily="34" charset="0"/>
                <a:cs typeface="Arial" panose="020B0604020202020204" pitchFamily="34" charset="0"/>
              </a:rPr>
              <a:t>eiusmod</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tempor</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incididunt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ut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labore</a:t>
            </a:r>
            <a:r>
              <a:rPr lang="en-US" sz="1400" dirty="0">
                <a:solidFill>
                  <a:schemeClr val="bg1"/>
                </a:solidFill>
                <a:latin typeface="Arial" panose="020B0604020202020204" pitchFamily="34" charset="0"/>
                <a:cs typeface="Arial" panose="020B0604020202020204" pitchFamily="34" charset="0"/>
              </a:rPr>
              <a:t> et dolore magna </a:t>
            </a:r>
            <a:r>
              <a:rPr lang="en-US" sz="1400" dirty="0" err="1">
                <a:solidFill>
                  <a:schemeClr val="bg1"/>
                </a:solidFill>
                <a:latin typeface="Arial" panose="020B0604020202020204" pitchFamily="34" charset="0"/>
                <a:cs typeface="Arial" panose="020B0604020202020204" pitchFamily="34" charset="0"/>
              </a:rPr>
              <a:t>aliqua</a:t>
            </a:r>
            <a:r>
              <a:rPr lang="en-US" sz="1400" dirty="0">
                <a:solidFill>
                  <a:schemeClr val="bg1"/>
                </a:solidFill>
                <a:latin typeface="Arial" panose="020B0604020202020204" pitchFamily="34" charset="0"/>
                <a:cs typeface="Arial" panose="020B0604020202020204" pitchFamily="34" charset="0"/>
              </a:rPr>
              <a:t>. </a:t>
            </a:r>
            <a:br>
              <a:rPr lang="en-US" sz="1400" dirty="0">
                <a:solidFill>
                  <a:schemeClr val="bg1"/>
                </a:solidFill>
                <a:latin typeface="Arial" panose="020B0604020202020204" pitchFamily="34" charset="0"/>
                <a:cs typeface="Arial" panose="020B0604020202020204" pitchFamily="34" charset="0"/>
              </a:rPr>
            </a:b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Ut </a:t>
            </a:r>
            <a:r>
              <a:rPr lang="en-US" sz="1400" dirty="0" err="1">
                <a:solidFill>
                  <a:schemeClr val="bg1"/>
                </a:solidFill>
                <a:latin typeface="Arial" panose="020B0604020202020204" pitchFamily="34" charset="0"/>
                <a:cs typeface="Arial" panose="020B0604020202020204" pitchFamily="34" charset="0"/>
              </a:rPr>
              <a:t>enim</a:t>
            </a:r>
            <a:r>
              <a:rPr lang="en-US" sz="1400" dirty="0">
                <a:solidFill>
                  <a:schemeClr val="bg1"/>
                </a:solidFill>
                <a:latin typeface="Arial" panose="020B0604020202020204" pitchFamily="34" charset="0"/>
                <a:cs typeface="Arial" panose="020B0604020202020204" pitchFamily="34" charset="0"/>
              </a:rPr>
              <a:t> ad minim </a:t>
            </a:r>
            <a:r>
              <a:rPr lang="en-US" sz="1400" dirty="0" err="1">
                <a:solidFill>
                  <a:schemeClr val="bg1"/>
                </a:solidFill>
                <a:latin typeface="Arial" panose="020B0604020202020204" pitchFamily="34" charset="0"/>
                <a:cs typeface="Arial" panose="020B0604020202020204" pitchFamily="34" charset="0"/>
              </a:rPr>
              <a:t>veniam</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quis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nostrud</a:t>
            </a:r>
            <a:r>
              <a:rPr lang="en-US" sz="1400" dirty="0">
                <a:solidFill>
                  <a:schemeClr val="bg1"/>
                </a:solidFill>
                <a:latin typeface="Arial" panose="020B0604020202020204" pitchFamily="34" charset="0"/>
                <a:cs typeface="Arial" panose="020B0604020202020204" pitchFamily="34" charset="0"/>
              </a:rPr>
              <a:t> exercitation </a:t>
            </a:r>
            <a:r>
              <a:rPr lang="en-US" sz="1400" dirty="0" err="1">
                <a:solidFill>
                  <a:schemeClr val="bg1"/>
                </a:solidFill>
                <a:latin typeface="Arial" panose="020B0604020202020204" pitchFamily="34" charset="0"/>
                <a:cs typeface="Arial" panose="020B0604020202020204" pitchFamily="34" charset="0"/>
              </a:rPr>
              <a:t>ullamco</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laboris</a:t>
            </a:r>
            <a:r>
              <a:rPr lang="en-US" sz="1400" dirty="0">
                <a:solidFill>
                  <a:schemeClr val="bg1"/>
                </a:solidFill>
                <a:latin typeface="Arial" panose="020B0604020202020204" pitchFamily="34" charset="0"/>
                <a:cs typeface="Arial" panose="020B0604020202020204" pitchFamily="34" charset="0"/>
              </a:rPr>
              <a:t> nisi </a:t>
            </a:r>
            <a:r>
              <a:rPr lang="en-US" sz="1400" dirty="0" err="1">
                <a:solidFill>
                  <a:schemeClr val="bg1"/>
                </a:solidFill>
                <a:latin typeface="Arial" panose="020B0604020202020204" pitchFamily="34" charset="0"/>
                <a:cs typeface="Arial" panose="020B0604020202020204" pitchFamily="34" charset="0"/>
              </a:rPr>
              <a:t>ut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aliquip</a:t>
            </a:r>
            <a:r>
              <a:rPr lang="en-US" sz="1400" dirty="0">
                <a:solidFill>
                  <a:schemeClr val="bg1"/>
                </a:solidFill>
                <a:latin typeface="Arial" panose="020B0604020202020204" pitchFamily="34" charset="0"/>
                <a:cs typeface="Arial" panose="020B0604020202020204" pitchFamily="34" charset="0"/>
              </a:rPr>
              <a:t> ex </a:t>
            </a:r>
            <a:r>
              <a:rPr lang="en-US" sz="1400" dirty="0" err="1">
                <a:solidFill>
                  <a:schemeClr val="bg1"/>
                </a:solidFill>
                <a:latin typeface="Arial" panose="020B0604020202020204" pitchFamily="34" charset="0"/>
                <a:cs typeface="Arial" panose="020B0604020202020204" pitchFamily="34" charset="0"/>
              </a:rPr>
              <a:t>ea</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commodo</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consequat</a:t>
            </a:r>
            <a:r>
              <a:rPr lang="en-US" sz="1400" dirty="0">
                <a:solidFill>
                  <a:schemeClr val="bg1"/>
                </a:solidFill>
                <a:latin typeface="Arial" panose="020B0604020202020204" pitchFamily="34" charset="0"/>
                <a:cs typeface="Arial" panose="020B0604020202020204" pitchFamily="34" charset="0"/>
              </a:rPr>
              <a:t>. Duis </a:t>
            </a:r>
            <a:r>
              <a:rPr lang="en-US" sz="1400" dirty="0" err="1">
                <a:solidFill>
                  <a:schemeClr val="bg1"/>
                </a:solidFill>
                <a:latin typeface="Arial" panose="020B0604020202020204" pitchFamily="34" charset="0"/>
                <a:cs typeface="Arial" panose="020B0604020202020204" pitchFamily="34" charset="0"/>
              </a:rPr>
              <a:t>aute</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irure</a:t>
            </a:r>
            <a:r>
              <a:rPr lang="en-US" sz="1400" dirty="0">
                <a:solidFill>
                  <a:schemeClr val="bg1"/>
                </a:solidFill>
                <a:latin typeface="Arial" panose="020B0604020202020204" pitchFamily="34" charset="0"/>
                <a:cs typeface="Arial" panose="020B0604020202020204" pitchFamily="34" charset="0"/>
              </a:rPr>
              <a:t> dolor in </a:t>
            </a:r>
            <a:r>
              <a:rPr lang="en-US" sz="1400" dirty="0" err="1">
                <a:solidFill>
                  <a:schemeClr val="bg1"/>
                </a:solidFill>
                <a:latin typeface="Arial" panose="020B0604020202020204" pitchFamily="34" charset="0"/>
                <a:cs typeface="Arial" panose="020B0604020202020204" pitchFamily="34" charset="0"/>
              </a:rPr>
              <a:t>reprehenderit</a:t>
            </a:r>
            <a:r>
              <a:rPr lang="en-US" sz="1400" dirty="0">
                <a:solidFill>
                  <a:schemeClr val="bg1"/>
                </a:solidFill>
                <a:latin typeface="Arial" panose="020B0604020202020204" pitchFamily="34" charset="0"/>
                <a:cs typeface="Arial" panose="020B0604020202020204" pitchFamily="34" charset="0"/>
              </a:rPr>
              <a:t> in </a:t>
            </a:r>
            <a:r>
              <a:rPr lang="en-US" sz="1400" dirty="0" err="1">
                <a:solidFill>
                  <a:schemeClr val="bg1"/>
                </a:solidFill>
                <a:latin typeface="Arial" panose="020B0604020202020204" pitchFamily="34" charset="0"/>
                <a:cs typeface="Arial" panose="020B0604020202020204" pitchFamily="34" charset="0"/>
              </a:rPr>
              <a:t>voluptate</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velit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esse</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cillum</a:t>
            </a:r>
            <a:r>
              <a:rPr lang="en-US" sz="1400" dirty="0">
                <a:solidFill>
                  <a:schemeClr val="bg1"/>
                </a:solidFill>
                <a:latin typeface="Arial" panose="020B0604020202020204" pitchFamily="34" charset="0"/>
                <a:cs typeface="Arial" panose="020B0604020202020204" pitchFamily="34" charset="0"/>
              </a:rPr>
              <a:t> dolore </a:t>
            </a:r>
            <a:r>
              <a:rPr lang="en-US" sz="1400" dirty="0" err="1">
                <a:solidFill>
                  <a:schemeClr val="bg1"/>
                </a:solidFill>
                <a:latin typeface="Arial" panose="020B0604020202020204" pitchFamily="34" charset="0"/>
                <a:cs typeface="Arial" panose="020B0604020202020204" pitchFamily="34" charset="0"/>
              </a:rPr>
              <a:t>eu</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fugiat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nulla</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pariatur</a:t>
            </a:r>
            <a:r>
              <a:rPr lang="en-US" sz="1400" dirty="0">
                <a:solidFill>
                  <a:schemeClr val="bg1"/>
                </a:solidFill>
                <a:latin typeface="Arial" panose="020B0604020202020204" pitchFamily="34" charset="0"/>
                <a:cs typeface="Arial" panose="020B0604020202020204" pitchFamily="34" charset="0"/>
              </a:rPr>
              <a:t>.</a:t>
            </a:r>
            <a:endParaRPr lang="en-US" dirty="0"/>
          </a:p>
        </p:txBody>
      </p:sp>
    </p:spTree>
    <p:extLst>
      <p:ext uri="{BB962C8B-B14F-4D97-AF65-F5344CB8AC3E}">
        <p14:creationId xmlns:p14="http://schemas.microsoft.com/office/powerpoint/2010/main" val="33566928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aragraph/Quot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A1A4585-27D7-4423-BE02-B811D339DCCB}"/>
              </a:ext>
            </a:extLst>
          </p:cNvPr>
          <p:cNvSpPr>
            <a:spLocks noGrp="1"/>
          </p:cNvSpPr>
          <p:nvPr>
            <p:ph type="ftr" sz="quarter" idx="11"/>
          </p:nvPr>
        </p:nvSpPr>
        <p:spPr>
          <a:xfrm>
            <a:off x="5753100" y="6607174"/>
            <a:ext cx="4114800" cy="250830"/>
          </a:xfrm>
        </p:spPr>
        <p:txBody>
          <a:bodyPr/>
          <a:lstStyle>
            <a:lvl1pPr>
              <a:defRPr lang="en-US" sz="1000" kern="1200" dirty="0">
                <a:solidFill>
                  <a:schemeClr val="bg1"/>
                </a:solidFill>
                <a:latin typeface="+mn-lt"/>
                <a:ea typeface="+mn-ea"/>
                <a:cs typeface="+mn-cs"/>
              </a:defRPr>
            </a:lvl1pPr>
          </a:lstStyle>
          <a:p>
            <a:pPr algn="r"/>
            <a:r>
              <a:rPr lang="en-US"/>
              <a:t>RP &amp; Student Attendance</a:t>
            </a:r>
            <a:endParaRPr lang="en-US" dirty="0"/>
          </a:p>
        </p:txBody>
      </p:sp>
      <p:sp>
        <p:nvSpPr>
          <p:cNvPr id="4" name="Slide Number Placeholder 3">
            <a:extLst>
              <a:ext uri="{FF2B5EF4-FFF2-40B4-BE49-F238E27FC236}">
                <a16:creationId xmlns:a16="http://schemas.microsoft.com/office/drawing/2014/main" id="{6A1B04C4-2AE0-49A8-8A72-464023B4A9DB}"/>
              </a:ext>
            </a:extLst>
          </p:cNvPr>
          <p:cNvSpPr>
            <a:spLocks noGrp="1"/>
          </p:cNvSpPr>
          <p:nvPr>
            <p:ph type="sldNum" sz="quarter" idx="12"/>
          </p:nvPr>
        </p:nvSpPr>
        <p:spPr>
          <a:xfrm>
            <a:off x="9715500" y="6607174"/>
            <a:ext cx="2471736" cy="250825"/>
          </a:xfrm>
        </p:spPr>
        <p:txBody>
          <a:bodyPr/>
          <a:lstStyle>
            <a:lvl1pPr>
              <a:defRPr sz="1000">
                <a:solidFill>
                  <a:schemeClr val="bg1"/>
                </a:solidFill>
              </a:defRPr>
            </a:lvl1pPr>
          </a:lstStyle>
          <a:p>
            <a:r>
              <a:rPr lang="en-US" sz="800" b="1" dirty="0">
                <a:solidFill>
                  <a:schemeClr val="bg1"/>
                </a:solidFill>
                <a:latin typeface="Arial" panose="020B0604020202020204" pitchFamily="34" charset="0"/>
                <a:cs typeface="Arial" panose="020B0604020202020204" pitchFamily="34" charset="0"/>
              </a:rPr>
              <a:t>| </a:t>
            </a:r>
            <a:r>
              <a:rPr lang="en-US" dirty="0"/>
              <a:t>RIVERSIDE COUNTY OFFICE OF EDUCATION</a:t>
            </a:r>
          </a:p>
        </p:txBody>
      </p:sp>
      <p:sp>
        <p:nvSpPr>
          <p:cNvPr id="7" name="Title 1">
            <a:extLst>
              <a:ext uri="{FF2B5EF4-FFF2-40B4-BE49-F238E27FC236}">
                <a16:creationId xmlns:a16="http://schemas.microsoft.com/office/drawing/2014/main" id="{642F57AB-C80C-4FC7-B013-9F500895EF19}"/>
              </a:ext>
            </a:extLst>
          </p:cNvPr>
          <p:cNvSpPr>
            <a:spLocks noGrp="1"/>
          </p:cNvSpPr>
          <p:nvPr>
            <p:ph type="title" hasCustomPrompt="1"/>
          </p:nvPr>
        </p:nvSpPr>
        <p:spPr>
          <a:xfrm>
            <a:off x="371475" y="460375"/>
            <a:ext cx="11820524" cy="720725"/>
          </a:xfrm>
        </p:spPr>
        <p:txBody>
          <a:bodyPr>
            <a:normAutofit/>
          </a:bodyPr>
          <a:lstStyle>
            <a:lvl1pPr algn="l">
              <a:defRPr sz="2800" b="0"/>
            </a:lvl1pPr>
          </a:lstStyle>
          <a:p>
            <a:r>
              <a:rPr lang="en-US" dirty="0"/>
              <a:t>HEADER HERE</a:t>
            </a:r>
          </a:p>
        </p:txBody>
      </p:sp>
      <p:sp>
        <p:nvSpPr>
          <p:cNvPr id="9" name="Text Placeholder 8">
            <a:extLst>
              <a:ext uri="{FF2B5EF4-FFF2-40B4-BE49-F238E27FC236}">
                <a16:creationId xmlns:a16="http://schemas.microsoft.com/office/drawing/2014/main" id="{F3296958-3741-4EA8-B282-8F8866BADB7A}"/>
              </a:ext>
            </a:extLst>
          </p:cNvPr>
          <p:cNvSpPr>
            <a:spLocks noGrp="1"/>
          </p:cNvSpPr>
          <p:nvPr>
            <p:ph type="body" sz="quarter" idx="13" hasCustomPrompt="1"/>
          </p:nvPr>
        </p:nvSpPr>
        <p:spPr>
          <a:xfrm>
            <a:off x="1900237" y="2295524"/>
            <a:ext cx="8391525" cy="3190875"/>
          </a:xfrm>
        </p:spPr>
        <p:txBody>
          <a:bodyPr>
            <a:normAutofit/>
          </a:bodyPr>
          <a:lstStyle>
            <a:lvl1pPr marL="0" indent="0">
              <a:buNone/>
              <a:defRPr sz="1600">
                <a:latin typeface="Arial" panose="020B0604020202020204" pitchFamily="34" charset="0"/>
                <a:cs typeface="Arial" panose="020B0604020202020204" pitchFamily="34" charset="0"/>
              </a:defRPr>
            </a:lvl1pPr>
          </a:lstStyle>
          <a:p>
            <a:r>
              <a:rPr lang="en-US" dirty="0"/>
              <a:t>Paragraph, quote, etc.</a:t>
            </a:r>
            <a:br>
              <a:rPr lang="en-US" dirty="0"/>
            </a:br>
            <a:br>
              <a:rPr lang="en-US" dirty="0"/>
            </a:br>
            <a:r>
              <a:rPr lang="en-US" sz="1400" dirty="0">
                <a:solidFill>
                  <a:schemeClr val="bg1"/>
                </a:solidFill>
                <a:latin typeface="Arial" panose="020B0604020202020204" pitchFamily="34" charset="0"/>
                <a:cs typeface="Arial" panose="020B0604020202020204" pitchFamily="34" charset="0"/>
              </a:rPr>
              <a:t>Lorem ipsum dolor sit </a:t>
            </a:r>
            <a:r>
              <a:rPr lang="en-US" sz="1400" dirty="0" err="1">
                <a:solidFill>
                  <a:schemeClr val="bg1"/>
                </a:solidFill>
                <a:latin typeface="Arial" panose="020B0604020202020204" pitchFamily="34" charset="0"/>
                <a:cs typeface="Arial" panose="020B0604020202020204" pitchFamily="34" charset="0"/>
              </a:rPr>
              <a:t>amet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consectetur</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adipiscing</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elit</a:t>
            </a:r>
            <a:r>
              <a:rPr lang="en-US" sz="1400" dirty="0">
                <a:solidFill>
                  <a:schemeClr val="bg1"/>
                </a:solidFill>
                <a:latin typeface="Arial" panose="020B0604020202020204" pitchFamily="34" charset="0"/>
                <a:cs typeface="Arial" panose="020B0604020202020204" pitchFamily="34" charset="0"/>
              </a:rPr>
              <a:t>, sed do </a:t>
            </a:r>
            <a:r>
              <a:rPr lang="en-US" sz="1400" dirty="0" err="1">
                <a:solidFill>
                  <a:schemeClr val="bg1"/>
                </a:solidFill>
                <a:latin typeface="Arial" panose="020B0604020202020204" pitchFamily="34" charset="0"/>
                <a:cs typeface="Arial" panose="020B0604020202020204" pitchFamily="34" charset="0"/>
              </a:rPr>
              <a:t>eiusmod</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tempor</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incididunt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ut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labore</a:t>
            </a:r>
            <a:r>
              <a:rPr lang="en-US" sz="1400" dirty="0">
                <a:solidFill>
                  <a:schemeClr val="bg1"/>
                </a:solidFill>
                <a:latin typeface="Arial" panose="020B0604020202020204" pitchFamily="34" charset="0"/>
                <a:cs typeface="Arial" panose="020B0604020202020204" pitchFamily="34" charset="0"/>
              </a:rPr>
              <a:t> et dolore magna </a:t>
            </a:r>
            <a:r>
              <a:rPr lang="en-US" sz="1400" dirty="0" err="1">
                <a:solidFill>
                  <a:schemeClr val="bg1"/>
                </a:solidFill>
                <a:latin typeface="Arial" panose="020B0604020202020204" pitchFamily="34" charset="0"/>
                <a:cs typeface="Arial" panose="020B0604020202020204" pitchFamily="34" charset="0"/>
              </a:rPr>
              <a:t>aliqua</a:t>
            </a:r>
            <a:r>
              <a:rPr lang="en-US" sz="1400" dirty="0">
                <a:solidFill>
                  <a:schemeClr val="bg1"/>
                </a:solidFill>
                <a:latin typeface="Arial" panose="020B0604020202020204" pitchFamily="34" charset="0"/>
                <a:cs typeface="Arial" panose="020B0604020202020204" pitchFamily="34" charset="0"/>
              </a:rPr>
              <a:t>. </a:t>
            </a:r>
            <a:br>
              <a:rPr lang="en-US" sz="1400" dirty="0">
                <a:solidFill>
                  <a:schemeClr val="bg1"/>
                </a:solidFill>
                <a:latin typeface="Arial" panose="020B0604020202020204" pitchFamily="34" charset="0"/>
                <a:cs typeface="Arial" panose="020B0604020202020204" pitchFamily="34" charset="0"/>
              </a:rPr>
            </a:b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Ut </a:t>
            </a:r>
            <a:r>
              <a:rPr lang="en-US" sz="1400" dirty="0" err="1">
                <a:solidFill>
                  <a:schemeClr val="bg1"/>
                </a:solidFill>
                <a:latin typeface="Arial" panose="020B0604020202020204" pitchFamily="34" charset="0"/>
                <a:cs typeface="Arial" panose="020B0604020202020204" pitchFamily="34" charset="0"/>
              </a:rPr>
              <a:t>enim</a:t>
            </a:r>
            <a:r>
              <a:rPr lang="en-US" sz="1400" dirty="0">
                <a:solidFill>
                  <a:schemeClr val="bg1"/>
                </a:solidFill>
                <a:latin typeface="Arial" panose="020B0604020202020204" pitchFamily="34" charset="0"/>
                <a:cs typeface="Arial" panose="020B0604020202020204" pitchFamily="34" charset="0"/>
              </a:rPr>
              <a:t> ad minim </a:t>
            </a:r>
            <a:r>
              <a:rPr lang="en-US" sz="1400" dirty="0" err="1">
                <a:solidFill>
                  <a:schemeClr val="bg1"/>
                </a:solidFill>
                <a:latin typeface="Arial" panose="020B0604020202020204" pitchFamily="34" charset="0"/>
                <a:cs typeface="Arial" panose="020B0604020202020204" pitchFamily="34" charset="0"/>
              </a:rPr>
              <a:t>veniam</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quis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nostrud</a:t>
            </a:r>
            <a:r>
              <a:rPr lang="en-US" sz="1400" dirty="0">
                <a:solidFill>
                  <a:schemeClr val="bg1"/>
                </a:solidFill>
                <a:latin typeface="Arial" panose="020B0604020202020204" pitchFamily="34" charset="0"/>
                <a:cs typeface="Arial" panose="020B0604020202020204" pitchFamily="34" charset="0"/>
              </a:rPr>
              <a:t> exercitation </a:t>
            </a:r>
            <a:r>
              <a:rPr lang="en-US" sz="1400" dirty="0" err="1">
                <a:solidFill>
                  <a:schemeClr val="bg1"/>
                </a:solidFill>
                <a:latin typeface="Arial" panose="020B0604020202020204" pitchFamily="34" charset="0"/>
                <a:cs typeface="Arial" panose="020B0604020202020204" pitchFamily="34" charset="0"/>
              </a:rPr>
              <a:t>ullamco</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laboris</a:t>
            </a:r>
            <a:r>
              <a:rPr lang="en-US" sz="1400" dirty="0">
                <a:solidFill>
                  <a:schemeClr val="bg1"/>
                </a:solidFill>
                <a:latin typeface="Arial" panose="020B0604020202020204" pitchFamily="34" charset="0"/>
                <a:cs typeface="Arial" panose="020B0604020202020204" pitchFamily="34" charset="0"/>
              </a:rPr>
              <a:t> nisi </a:t>
            </a:r>
            <a:r>
              <a:rPr lang="en-US" sz="1400" dirty="0" err="1">
                <a:solidFill>
                  <a:schemeClr val="bg1"/>
                </a:solidFill>
                <a:latin typeface="Arial" panose="020B0604020202020204" pitchFamily="34" charset="0"/>
                <a:cs typeface="Arial" panose="020B0604020202020204" pitchFamily="34" charset="0"/>
              </a:rPr>
              <a:t>ut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aliquip</a:t>
            </a:r>
            <a:r>
              <a:rPr lang="en-US" sz="1400" dirty="0">
                <a:solidFill>
                  <a:schemeClr val="bg1"/>
                </a:solidFill>
                <a:latin typeface="Arial" panose="020B0604020202020204" pitchFamily="34" charset="0"/>
                <a:cs typeface="Arial" panose="020B0604020202020204" pitchFamily="34" charset="0"/>
              </a:rPr>
              <a:t> ex </a:t>
            </a:r>
            <a:r>
              <a:rPr lang="en-US" sz="1400" dirty="0" err="1">
                <a:solidFill>
                  <a:schemeClr val="bg1"/>
                </a:solidFill>
                <a:latin typeface="Arial" panose="020B0604020202020204" pitchFamily="34" charset="0"/>
                <a:cs typeface="Arial" panose="020B0604020202020204" pitchFamily="34" charset="0"/>
              </a:rPr>
              <a:t>ea</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commodo</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consequat</a:t>
            </a:r>
            <a:r>
              <a:rPr lang="en-US" sz="1400" dirty="0">
                <a:solidFill>
                  <a:schemeClr val="bg1"/>
                </a:solidFill>
                <a:latin typeface="Arial" panose="020B0604020202020204" pitchFamily="34" charset="0"/>
                <a:cs typeface="Arial" panose="020B0604020202020204" pitchFamily="34" charset="0"/>
              </a:rPr>
              <a:t>. Duis </a:t>
            </a:r>
            <a:r>
              <a:rPr lang="en-US" sz="1400" dirty="0" err="1">
                <a:solidFill>
                  <a:schemeClr val="bg1"/>
                </a:solidFill>
                <a:latin typeface="Arial" panose="020B0604020202020204" pitchFamily="34" charset="0"/>
                <a:cs typeface="Arial" panose="020B0604020202020204" pitchFamily="34" charset="0"/>
              </a:rPr>
              <a:t>aute</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irure</a:t>
            </a:r>
            <a:r>
              <a:rPr lang="en-US" sz="1400" dirty="0">
                <a:solidFill>
                  <a:schemeClr val="bg1"/>
                </a:solidFill>
                <a:latin typeface="Arial" panose="020B0604020202020204" pitchFamily="34" charset="0"/>
                <a:cs typeface="Arial" panose="020B0604020202020204" pitchFamily="34" charset="0"/>
              </a:rPr>
              <a:t> dolor in </a:t>
            </a:r>
            <a:r>
              <a:rPr lang="en-US" sz="1400" dirty="0" err="1">
                <a:solidFill>
                  <a:schemeClr val="bg1"/>
                </a:solidFill>
                <a:latin typeface="Arial" panose="020B0604020202020204" pitchFamily="34" charset="0"/>
                <a:cs typeface="Arial" panose="020B0604020202020204" pitchFamily="34" charset="0"/>
              </a:rPr>
              <a:t>reprehenderit</a:t>
            </a:r>
            <a:r>
              <a:rPr lang="en-US" sz="1400" dirty="0">
                <a:solidFill>
                  <a:schemeClr val="bg1"/>
                </a:solidFill>
                <a:latin typeface="Arial" panose="020B0604020202020204" pitchFamily="34" charset="0"/>
                <a:cs typeface="Arial" panose="020B0604020202020204" pitchFamily="34" charset="0"/>
              </a:rPr>
              <a:t> in </a:t>
            </a:r>
            <a:r>
              <a:rPr lang="en-US" sz="1400" dirty="0" err="1">
                <a:solidFill>
                  <a:schemeClr val="bg1"/>
                </a:solidFill>
                <a:latin typeface="Arial" panose="020B0604020202020204" pitchFamily="34" charset="0"/>
                <a:cs typeface="Arial" panose="020B0604020202020204" pitchFamily="34" charset="0"/>
              </a:rPr>
              <a:t>voluptate</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velit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esse</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cillum</a:t>
            </a:r>
            <a:r>
              <a:rPr lang="en-US" sz="1400" dirty="0">
                <a:solidFill>
                  <a:schemeClr val="bg1"/>
                </a:solidFill>
                <a:latin typeface="Arial" panose="020B0604020202020204" pitchFamily="34" charset="0"/>
                <a:cs typeface="Arial" panose="020B0604020202020204" pitchFamily="34" charset="0"/>
              </a:rPr>
              <a:t> dolore </a:t>
            </a:r>
            <a:r>
              <a:rPr lang="en-US" sz="1400" dirty="0" err="1">
                <a:solidFill>
                  <a:schemeClr val="bg1"/>
                </a:solidFill>
                <a:latin typeface="Arial" panose="020B0604020202020204" pitchFamily="34" charset="0"/>
                <a:cs typeface="Arial" panose="020B0604020202020204" pitchFamily="34" charset="0"/>
              </a:rPr>
              <a:t>eu</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fugiat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nulla</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pariatur</a:t>
            </a:r>
            <a:r>
              <a:rPr lang="en-US" sz="1400" dirty="0">
                <a:solidFill>
                  <a:schemeClr val="bg1"/>
                </a:solidFill>
                <a:latin typeface="Arial" panose="020B0604020202020204" pitchFamily="34" charset="0"/>
                <a:cs typeface="Arial" panose="020B0604020202020204" pitchFamily="34" charset="0"/>
              </a:rPr>
              <a:t>.</a:t>
            </a:r>
            <a:endParaRPr lang="en-US" dirty="0"/>
          </a:p>
        </p:txBody>
      </p:sp>
    </p:spTree>
    <p:extLst>
      <p:ext uri="{BB962C8B-B14F-4D97-AF65-F5344CB8AC3E}">
        <p14:creationId xmlns:p14="http://schemas.microsoft.com/office/powerpoint/2010/main" val="32988111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ower Tex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A1A4585-27D7-4423-BE02-B811D339DCCB}"/>
              </a:ext>
            </a:extLst>
          </p:cNvPr>
          <p:cNvSpPr>
            <a:spLocks noGrp="1"/>
          </p:cNvSpPr>
          <p:nvPr>
            <p:ph type="ftr" sz="quarter" idx="11"/>
          </p:nvPr>
        </p:nvSpPr>
        <p:spPr>
          <a:xfrm>
            <a:off x="5753100" y="6607174"/>
            <a:ext cx="4114800" cy="250830"/>
          </a:xfrm>
        </p:spPr>
        <p:txBody>
          <a:bodyPr/>
          <a:lstStyle>
            <a:lvl1pPr>
              <a:defRPr lang="en-US" sz="1000" kern="1200" dirty="0">
                <a:solidFill>
                  <a:schemeClr val="bg1"/>
                </a:solidFill>
                <a:latin typeface="+mn-lt"/>
                <a:ea typeface="+mn-ea"/>
                <a:cs typeface="+mn-cs"/>
              </a:defRPr>
            </a:lvl1pPr>
          </a:lstStyle>
          <a:p>
            <a:pPr algn="r"/>
            <a:r>
              <a:rPr lang="en-US"/>
              <a:t>RP &amp; Student Attendance</a:t>
            </a:r>
            <a:endParaRPr lang="en-US" dirty="0"/>
          </a:p>
        </p:txBody>
      </p:sp>
      <p:sp>
        <p:nvSpPr>
          <p:cNvPr id="4" name="Slide Number Placeholder 3">
            <a:extLst>
              <a:ext uri="{FF2B5EF4-FFF2-40B4-BE49-F238E27FC236}">
                <a16:creationId xmlns:a16="http://schemas.microsoft.com/office/drawing/2014/main" id="{6A1B04C4-2AE0-49A8-8A72-464023B4A9DB}"/>
              </a:ext>
            </a:extLst>
          </p:cNvPr>
          <p:cNvSpPr>
            <a:spLocks noGrp="1"/>
          </p:cNvSpPr>
          <p:nvPr>
            <p:ph type="sldNum" sz="quarter" idx="12"/>
          </p:nvPr>
        </p:nvSpPr>
        <p:spPr>
          <a:xfrm>
            <a:off x="9715500" y="6607174"/>
            <a:ext cx="2471736" cy="250825"/>
          </a:xfrm>
        </p:spPr>
        <p:txBody>
          <a:bodyPr/>
          <a:lstStyle>
            <a:lvl1pPr>
              <a:defRPr sz="1000">
                <a:solidFill>
                  <a:schemeClr val="bg1"/>
                </a:solidFill>
              </a:defRPr>
            </a:lvl1pPr>
          </a:lstStyle>
          <a:p>
            <a:r>
              <a:rPr lang="en-US" sz="800" b="1" dirty="0">
                <a:solidFill>
                  <a:schemeClr val="bg1"/>
                </a:solidFill>
                <a:latin typeface="Arial" panose="020B0604020202020204" pitchFamily="34" charset="0"/>
                <a:cs typeface="Arial" panose="020B0604020202020204" pitchFamily="34" charset="0"/>
              </a:rPr>
              <a:t>| </a:t>
            </a:r>
            <a:r>
              <a:rPr lang="en-US" dirty="0"/>
              <a:t>RIVERSIDE COUNTY OFFICE OF EDUCATION</a:t>
            </a:r>
          </a:p>
        </p:txBody>
      </p:sp>
      <p:sp>
        <p:nvSpPr>
          <p:cNvPr id="7" name="Title 1">
            <a:extLst>
              <a:ext uri="{FF2B5EF4-FFF2-40B4-BE49-F238E27FC236}">
                <a16:creationId xmlns:a16="http://schemas.microsoft.com/office/drawing/2014/main" id="{642F57AB-C80C-4FC7-B013-9F500895EF19}"/>
              </a:ext>
            </a:extLst>
          </p:cNvPr>
          <p:cNvSpPr>
            <a:spLocks noGrp="1"/>
          </p:cNvSpPr>
          <p:nvPr>
            <p:ph type="title" hasCustomPrompt="1"/>
          </p:nvPr>
        </p:nvSpPr>
        <p:spPr>
          <a:xfrm>
            <a:off x="371475" y="460375"/>
            <a:ext cx="11820524" cy="720725"/>
          </a:xfrm>
        </p:spPr>
        <p:txBody>
          <a:bodyPr>
            <a:normAutofit/>
          </a:bodyPr>
          <a:lstStyle>
            <a:lvl1pPr algn="l">
              <a:defRPr sz="2800" b="0"/>
            </a:lvl1pPr>
          </a:lstStyle>
          <a:p>
            <a:r>
              <a:rPr lang="en-US" dirty="0"/>
              <a:t>HEADER HERE</a:t>
            </a:r>
          </a:p>
        </p:txBody>
      </p:sp>
      <p:sp>
        <p:nvSpPr>
          <p:cNvPr id="5" name="Text Placeholder 4">
            <a:extLst>
              <a:ext uri="{FF2B5EF4-FFF2-40B4-BE49-F238E27FC236}">
                <a16:creationId xmlns:a16="http://schemas.microsoft.com/office/drawing/2014/main" id="{D23271D9-AA38-4721-99C2-D8C5340E7E5A}"/>
              </a:ext>
            </a:extLst>
          </p:cNvPr>
          <p:cNvSpPr>
            <a:spLocks noGrp="1"/>
          </p:cNvSpPr>
          <p:nvPr>
            <p:ph type="body" sz="quarter" idx="14" hasCustomPrompt="1"/>
          </p:nvPr>
        </p:nvSpPr>
        <p:spPr>
          <a:xfrm>
            <a:off x="366713" y="5362575"/>
            <a:ext cx="11453812" cy="1035050"/>
          </a:xfrm>
        </p:spPr>
        <p:txBody>
          <a:bodyPr numCol="3" spcCol="731520">
            <a:normAutofit/>
          </a:bodyPr>
          <a:lstStyle>
            <a:lvl1pPr marL="0" indent="0">
              <a:lnSpc>
                <a:spcPct val="100000"/>
              </a:lnSpc>
              <a:spcBef>
                <a:spcPts val="0"/>
              </a:spcBef>
              <a:buNone/>
              <a:defRPr sz="1200">
                <a:solidFill>
                  <a:schemeClr val="tx1"/>
                </a:solidFill>
                <a:latin typeface="Arial" panose="020B0604020202020204" pitchFamily="34" charset="0"/>
                <a:cs typeface="Arial" panose="020B0604020202020204" pitchFamily="34" charset="0"/>
              </a:defRPr>
            </a:lvl1pPr>
            <a:lvl5pPr marL="1828800" indent="0">
              <a:buNone/>
              <a:defRPr>
                <a:solidFill>
                  <a:schemeClr val="tx1"/>
                </a:solidFill>
              </a:defRPr>
            </a:lvl5pPr>
          </a:lstStyle>
          <a:p>
            <a:pPr lvl="0"/>
            <a:br>
              <a:rPr lang="en-US" dirty="0"/>
            </a:br>
            <a:r>
              <a:rPr lang="en-US" dirty="0"/>
              <a:t>Click to edit text: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endParaRPr lang="en-US" dirty="0"/>
          </a:p>
        </p:txBody>
      </p:sp>
      <p:sp>
        <p:nvSpPr>
          <p:cNvPr id="13" name="Text Placeholder 12">
            <a:extLst>
              <a:ext uri="{FF2B5EF4-FFF2-40B4-BE49-F238E27FC236}">
                <a16:creationId xmlns:a16="http://schemas.microsoft.com/office/drawing/2014/main" id="{66D071C6-8FAE-4AFB-8071-F96513917F90}"/>
              </a:ext>
            </a:extLst>
          </p:cNvPr>
          <p:cNvSpPr>
            <a:spLocks noGrp="1"/>
          </p:cNvSpPr>
          <p:nvPr>
            <p:ph type="body" sz="quarter" idx="15"/>
          </p:nvPr>
        </p:nvSpPr>
        <p:spPr>
          <a:xfrm>
            <a:off x="366712" y="5248275"/>
            <a:ext cx="3443287" cy="314325"/>
          </a:xfrm>
        </p:spPr>
        <p:txBody>
          <a:bodyPr>
            <a:noAutofit/>
          </a:bodyPr>
          <a:lstStyle>
            <a:lvl1pPr marL="0" indent="0">
              <a:buNone/>
              <a:defRPr sz="2000" b="1">
                <a:solidFill>
                  <a:srgbClr val="003DA6"/>
                </a:solidFill>
                <a:latin typeface="Arial" panose="020B0604020202020204" pitchFamily="34" charset="0"/>
                <a:cs typeface="Arial" panose="020B0604020202020204" pitchFamily="34" charset="0"/>
              </a:defRPr>
            </a:lvl1pPr>
            <a:lvl2pPr>
              <a:defRPr>
                <a:solidFill>
                  <a:srgbClr val="003DA6"/>
                </a:solidFill>
              </a:defRPr>
            </a:lvl2pPr>
            <a:lvl3pPr>
              <a:defRPr>
                <a:solidFill>
                  <a:srgbClr val="003DA6"/>
                </a:solidFill>
              </a:defRPr>
            </a:lvl3pPr>
            <a:lvl4pPr>
              <a:defRPr>
                <a:solidFill>
                  <a:srgbClr val="003DA6"/>
                </a:solidFill>
              </a:defRPr>
            </a:lvl4pPr>
            <a:lvl5pPr>
              <a:defRPr>
                <a:solidFill>
                  <a:srgbClr val="003DA6"/>
                </a:solidFill>
              </a:defRPr>
            </a:lvl5pPr>
          </a:lstStyle>
          <a:p>
            <a:pPr lvl="0"/>
            <a:r>
              <a:rPr lang="en-US"/>
              <a:t>Click to edit Master text styles</a:t>
            </a:r>
          </a:p>
        </p:txBody>
      </p:sp>
    </p:spTree>
    <p:extLst>
      <p:ext uri="{BB962C8B-B14F-4D97-AF65-F5344CB8AC3E}">
        <p14:creationId xmlns:p14="http://schemas.microsoft.com/office/powerpoint/2010/main" val="3465226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ower Tex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A1A4585-27D7-4423-BE02-B811D339DCCB}"/>
              </a:ext>
            </a:extLst>
          </p:cNvPr>
          <p:cNvSpPr>
            <a:spLocks noGrp="1"/>
          </p:cNvSpPr>
          <p:nvPr>
            <p:ph type="ftr" sz="quarter" idx="11"/>
          </p:nvPr>
        </p:nvSpPr>
        <p:spPr>
          <a:xfrm>
            <a:off x="5753100" y="6607174"/>
            <a:ext cx="4114800" cy="250830"/>
          </a:xfrm>
        </p:spPr>
        <p:txBody>
          <a:bodyPr/>
          <a:lstStyle>
            <a:lvl1pPr>
              <a:defRPr lang="en-US" sz="1000" kern="1200" dirty="0">
                <a:solidFill>
                  <a:schemeClr val="bg1"/>
                </a:solidFill>
                <a:latin typeface="+mn-lt"/>
                <a:ea typeface="+mn-ea"/>
                <a:cs typeface="+mn-cs"/>
              </a:defRPr>
            </a:lvl1pPr>
          </a:lstStyle>
          <a:p>
            <a:pPr algn="r"/>
            <a:r>
              <a:rPr lang="en-US"/>
              <a:t>RP &amp; Student Attendance</a:t>
            </a:r>
            <a:endParaRPr lang="en-US" dirty="0"/>
          </a:p>
        </p:txBody>
      </p:sp>
      <p:sp>
        <p:nvSpPr>
          <p:cNvPr id="4" name="Slide Number Placeholder 3">
            <a:extLst>
              <a:ext uri="{FF2B5EF4-FFF2-40B4-BE49-F238E27FC236}">
                <a16:creationId xmlns:a16="http://schemas.microsoft.com/office/drawing/2014/main" id="{6A1B04C4-2AE0-49A8-8A72-464023B4A9DB}"/>
              </a:ext>
            </a:extLst>
          </p:cNvPr>
          <p:cNvSpPr>
            <a:spLocks noGrp="1"/>
          </p:cNvSpPr>
          <p:nvPr>
            <p:ph type="sldNum" sz="quarter" idx="12"/>
          </p:nvPr>
        </p:nvSpPr>
        <p:spPr>
          <a:xfrm>
            <a:off x="9715500" y="6607174"/>
            <a:ext cx="2471736" cy="250825"/>
          </a:xfrm>
        </p:spPr>
        <p:txBody>
          <a:bodyPr/>
          <a:lstStyle>
            <a:lvl1pPr>
              <a:defRPr sz="1000">
                <a:solidFill>
                  <a:schemeClr val="bg1"/>
                </a:solidFill>
              </a:defRPr>
            </a:lvl1pPr>
          </a:lstStyle>
          <a:p>
            <a:r>
              <a:rPr lang="en-US" sz="800" b="1" dirty="0">
                <a:solidFill>
                  <a:schemeClr val="bg1"/>
                </a:solidFill>
                <a:latin typeface="Arial" panose="020B0604020202020204" pitchFamily="34" charset="0"/>
                <a:cs typeface="Arial" panose="020B0604020202020204" pitchFamily="34" charset="0"/>
              </a:rPr>
              <a:t>| </a:t>
            </a:r>
            <a:r>
              <a:rPr lang="en-US" dirty="0"/>
              <a:t>RIVERSIDE COUNTY OFFICE OF EDUCATION</a:t>
            </a:r>
          </a:p>
        </p:txBody>
      </p:sp>
      <p:sp>
        <p:nvSpPr>
          <p:cNvPr id="7" name="Title 1">
            <a:extLst>
              <a:ext uri="{FF2B5EF4-FFF2-40B4-BE49-F238E27FC236}">
                <a16:creationId xmlns:a16="http://schemas.microsoft.com/office/drawing/2014/main" id="{642F57AB-C80C-4FC7-B013-9F500895EF19}"/>
              </a:ext>
            </a:extLst>
          </p:cNvPr>
          <p:cNvSpPr>
            <a:spLocks noGrp="1"/>
          </p:cNvSpPr>
          <p:nvPr>
            <p:ph type="title" hasCustomPrompt="1"/>
          </p:nvPr>
        </p:nvSpPr>
        <p:spPr>
          <a:xfrm>
            <a:off x="371475" y="460375"/>
            <a:ext cx="11820524" cy="720725"/>
          </a:xfrm>
        </p:spPr>
        <p:txBody>
          <a:bodyPr>
            <a:normAutofit/>
          </a:bodyPr>
          <a:lstStyle>
            <a:lvl1pPr algn="l">
              <a:defRPr sz="2800" b="0"/>
            </a:lvl1pPr>
          </a:lstStyle>
          <a:p>
            <a:r>
              <a:rPr lang="en-US" dirty="0"/>
              <a:t>HEADER HERE</a:t>
            </a:r>
          </a:p>
        </p:txBody>
      </p:sp>
      <p:sp>
        <p:nvSpPr>
          <p:cNvPr id="5" name="Text Placeholder 4">
            <a:extLst>
              <a:ext uri="{FF2B5EF4-FFF2-40B4-BE49-F238E27FC236}">
                <a16:creationId xmlns:a16="http://schemas.microsoft.com/office/drawing/2014/main" id="{D23271D9-AA38-4721-99C2-D8C5340E7E5A}"/>
              </a:ext>
            </a:extLst>
          </p:cNvPr>
          <p:cNvSpPr>
            <a:spLocks noGrp="1"/>
          </p:cNvSpPr>
          <p:nvPr>
            <p:ph type="body" sz="quarter" idx="14" hasCustomPrompt="1"/>
          </p:nvPr>
        </p:nvSpPr>
        <p:spPr>
          <a:xfrm>
            <a:off x="366713" y="5362575"/>
            <a:ext cx="11453812" cy="1035050"/>
          </a:xfrm>
        </p:spPr>
        <p:txBody>
          <a:bodyPr numCol="3" spcCol="731520">
            <a:normAutofit/>
          </a:bodyPr>
          <a:lstStyle>
            <a:lvl1pPr marL="0" indent="0">
              <a:lnSpc>
                <a:spcPct val="100000"/>
              </a:lnSpc>
              <a:spcBef>
                <a:spcPts val="0"/>
              </a:spcBef>
              <a:buNone/>
              <a:defRPr sz="1200">
                <a:solidFill>
                  <a:schemeClr val="tx1"/>
                </a:solidFill>
                <a:latin typeface="Arial" panose="020B0604020202020204" pitchFamily="34" charset="0"/>
                <a:cs typeface="Arial" panose="020B0604020202020204" pitchFamily="34" charset="0"/>
              </a:defRPr>
            </a:lvl1pPr>
            <a:lvl5pPr marL="1828800" indent="0">
              <a:buNone/>
              <a:defRPr>
                <a:solidFill>
                  <a:schemeClr val="tx1"/>
                </a:solidFill>
              </a:defRPr>
            </a:lvl5pPr>
          </a:lstStyle>
          <a:p>
            <a:pPr lvl="0"/>
            <a:br>
              <a:rPr lang="en-US" dirty="0"/>
            </a:br>
            <a:r>
              <a:rPr lang="en-US" dirty="0"/>
              <a:t>Click to edit text: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endParaRPr lang="en-US" dirty="0"/>
          </a:p>
        </p:txBody>
      </p:sp>
      <p:sp>
        <p:nvSpPr>
          <p:cNvPr id="13" name="Text Placeholder 12">
            <a:extLst>
              <a:ext uri="{FF2B5EF4-FFF2-40B4-BE49-F238E27FC236}">
                <a16:creationId xmlns:a16="http://schemas.microsoft.com/office/drawing/2014/main" id="{66D071C6-8FAE-4AFB-8071-F96513917F90}"/>
              </a:ext>
            </a:extLst>
          </p:cNvPr>
          <p:cNvSpPr>
            <a:spLocks noGrp="1"/>
          </p:cNvSpPr>
          <p:nvPr>
            <p:ph type="body" sz="quarter" idx="15"/>
          </p:nvPr>
        </p:nvSpPr>
        <p:spPr>
          <a:xfrm>
            <a:off x="366712" y="5248275"/>
            <a:ext cx="3443287" cy="314325"/>
          </a:xfrm>
        </p:spPr>
        <p:txBody>
          <a:bodyPr>
            <a:noAutofit/>
          </a:bodyPr>
          <a:lstStyle>
            <a:lvl1pPr marL="0" indent="0">
              <a:buNone/>
              <a:defRPr sz="2000" b="1">
                <a:solidFill>
                  <a:srgbClr val="003DA6"/>
                </a:solidFill>
                <a:latin typeface="Arial" panose="020B0604020202020204" pitchFamily="34" charset="0"/>
                <a:cs typeface="Arial" panose="020B0604020202020204" pitchFamily="34" charset="0"/>
              </a:defRPr>
            </a:lvl1pPr>
            <a:lvl2pPr>
              <a:defRPr>
                <a:solidFill>
                  <a:srgbClr val="003DA6"/>
                </a:solidFill>
              </a:defRPr>
            </a:lvl2pPr>
            <a:lvl3pPr>
              <a:defRPr>
                <a:solidFill>
                  <a:srgbClr val="003DA6"/>
                </a:solidFill>
              </a:defRPr>
            </a:lvl3pPr>
            <a:lvl4pPr>
              <a:defRPr>
                <a:solidFill>
                  <a:srgbClr val="003DA6"/>
                </a:solidFill>
              </a:defRPr>
            </a:lvl4pPr>
            <a:lvl5pPr>
              <a:defRPr>
                <a:solidFill>
                  <a:srgbClr val="003DA6"/>
                </a:solidFill>
              </a:defRPr>
            </a:lvl5pPr>
          </a:lstStyle>
          <a:p>
            <a:pPr lvl="0"/>
            <a:r>
              <a:rPr lang="en-US"/>
              <a:t>Click to edit Master text styles</a:t>
            </a:r>
          </a:p>
        </p:txBody>
      </p:sp>
    </p:spTree>
    <p:extLst>
      <p:ext uri="{BB962C8B-B14F-4D97-AF65-F5344CB8AC3E}">
        <p14:creationId xmlns:p14="http://schemas.microsoft.com/office/powerpoint/2010/main" val="18955529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ower Tex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A1A4585-27D7-4423-BE02-B811D339DCCB}"/>
              </a:ext>
            </a:extLst>
          </p:cNvPr>
          <p:cNvSpPr>
            <a:spLocks noGrp="1"/>
          </p:cNvSpPr>
          <p:nvPr>
            <p:ph type="ftr" sz="quarter" idx="11"/>
          </p:nvPr>
        </p:nvSpPr>
        <p:spPr>
          <a:xfrm>
            <a:off x="5753100" y="6607174"/>
            <a:ext cx="4114800" cy="250830"/>
          </a:xfrm>
        </p:spPr>
        <p:txBody>
          <a:bodyPr/>
          <a:lstStyle>
            <a:lvl1pPr>
              <a:defRPr lang="en-US" sz="1000" kern="1200" dirty="0">
                <a:solidFill>
                  <a:schemeClr val="bg1"/>
                </a:solidFill>
                <a:latin typeface="+mn-lt"/>
                <a:ea typeface="+mn-ea"/>
                <a:cs typeface="+mn-cs"/>
              </a:defRPr>
            </a:lvl1pPr>
          </a:lstStyle>
          <a:p>
            <a:pPr algn="r"/>
            <a:r>
              <a:rPr lang="en-US"/>
              <a:t>RP &amp; Student Attendance</a:t>
            </a:r>
            <a:endParaRPr lang="en-US" dirty="0"/>
          </a:p>
        </p:txBody>
      </p:sp>
      <p:sp>
        <p:nvSpPr>
          <p:cNvPr id="4" name="Slide Number Placeholder 3">
            <a:extLst>
              <a:ext uri="{FF2B5EF4-FFF2-40B4-BE49-F238E27FC236}">
                <a16:creationId xmlns:a16="http://schemas.microsoft.com/office/drawing/2014/main" id="{6A1B04C4-2AE0-49A8-8A72-464023B4A9DB}"/>
              </a:ext>
            </a:extLst>
          </p:cNvPr>
          <p:cNvSpPr>
            <a:spLocks noGrp="1"/>
          </p:cNvSpPr>
          <p:nvPr>
            <p:ph type="sldNum" sz="quarter" idx="12"/>
          </p:nvPr>
        </p:nvSpPr>
        <p:spPr>
          <a:xfrm>
            <a:off x="9715500" y="6607174"/>
            <a:ext cx="2471736" cy="250825"/>
          </a:xfrm>
        </p:spPr>
        <p:txBody>
          <a:bodyPr/>
          <a:lstStyle>
            <a:lvl1pPr>
              <a:defRPr sz="1000">
                <a:solidFill>
                  <a:schemeClr val="bg1"/>
                </a:solidFill>
              </a:defRPr>
            </a:lvl1pPr>
          </a:lstStyle>
          <a:p>
            <a:r>
              <a:rPr lang="en-US" sz="800" b="1" dirty="0">
                <a:solidFill>
                  <a:schemeClr val="bg1"/>
                </a:solidFill>
                <a:latin typeface="Arial" panose="020B0604020202020204" pitchFamily="34" charset="0"/>
                <a:cs typeface="Arial" panose="020B0604020202020204" pitchFamily="34" charset="0"/>
              </a:rPr>
              <a:t>| </a:t>
            </a:r>
            <a:r>
              <a:rPr lang="en-US" dirty="0"/>
              <a:t>RIVERSIDE COUNTY OFFICE OF EDUCATION</a:t>
            </a:r>
          </a:p>
        </p:txBody>
      </p:sp>
      <p:sp>
        <p:nvSpPr>
          <p:cNvPr id="7" name="Title 1">
            <a:extLst>
              <a:ext uri="{FF2B5EF4-FFF2-40B4-BE49-F238E27FC236}">
                <a16:creationId xmlns:a16="http://schemas.microsoft.com/office/drawing/2014/main" id="{642F57AB-C80C-4FC7-B013-9F500895EF19}"/>
              </a:ext>
            </a:extLst>
          </p:cNvPr>
          <p:cNvSpPr>
            <a:spLocks noGrp="1"/>
          </p:cNvSpPr>
          <p:nvPr>
            <p:ph type="title" hasCustomPrompt="1"/>
          </p:nvPr>
        </p:nvSpPr>
        <p:spPr>
          <a:xfrm>
            <a:off x="371475" y="460375"/>
            <a:ext cx="11820524" cy="720725"/>
          </a:xfrm>
        </p:spPr>
        <p:txBody>
          <a:bodyPr>
            <a:normAutofit/>
          </a:bodyPr>
          <a:lstStyle>
            <a:lvl1pPr algn="l">
              <a:defRPr sz="2800" b="0"/>
            </a:lvl1pPr>
          </a:lstStyle>
          <a:p>
            <a:r>
              <a:rPr lang="en-US" dirty="0"/>
              <a:t>HEADER HERE</a:t>
            </a:r>
          </a:p>
        </p:txBody>
      </p:sp>
      <p:sp>
        <p:nvSpPr>
          <p:cNvPr id="5" name="Text Placeholder 4">
            <a:extLst>
              <a:ext uri="{FF2B5EF4-FFF2-40B4-BE49-F238E27FC236}">
                <a16:creationId xmlns:a16="http://schemas.microsoft.com/office/drawing/2014/main" id="{D23271D9-AA38-4721-99C2-D8C5340E7E5A}"/>
              </a:ext>
            </a:extLst>
          </p:cNvPr>
          <p:cNvSpPr>
            <a:spLocks noGrp="1"/>
          </p:cNvSpPr>
          <p:nvPr>
            <p:ph type="body" sz="quarter" idx="14" hasCustomPrompt="1"/>
          </p:nvPr>
        </p:nvSpPr>
        <p:spPr>
          <a:xfrm>
            <a:off x="366713" y="5362575"/>
            <a:ext cx="11453812" cy="1035050"/>
          </a:xfrm>
        </p:spPr>
        <p:txBody>
          <a:bodyPr numCol="3" spcCol="731520">
            <a:normAutofit/>
          </a:bodyPr>
          <a:lstStyle>
            <a:lvl1pPr marL="0" indent="0">
              <a:lnSpc>
                <a:spcPct val="100000"/>
              </a:lnSpc>
              <a:spcBef>
                <a:spcPts val="0"/>
              </a:spcBef>
              <a:buNone/>
              <a:defRPr sz="1200">
                <a:solidFill>
                  <a:schemeClr val="tx1"/>
                </a:solidFill>
                <a:latin typeface="Arial" panose="020B0604020202020204" pitchFamily="34" charset="0"/>
                <a:cs typeface="Arial" panose="020B0604020202020204" pitchFamily="34" charset="0"/>
              </a:defRPr>
            </a:lvl1pPr>
            <a:lvl5pPr marL="1828800" indent="0">
              <a:buNone/>
              <a:defRPr>
                <a:solidFill>
                  <a:schemeClr val="tx1"/>
                </a:solidFill>
              </a:defRPr>
            </a:lvl5pPr>
          </a:lstStyle>
          <a:p>
            <a:pPr lvl="0"/>
            <a:br>
              <a:rPr lang="en-US" dirty="0"/>
            </a:br>
            <a:r>
              <a:rPr lang="en-US" dirty="0"/>
              <a:t>Click to edit text: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endParaRPr lang="en-US" dirty="0"/>
          </a:p>
        </p:txBody>
      </p:sp>
      <p:sp>
        <p:nvSpPr>
          <p:cNvPr id="13" name="Text Placeholder 12">
            <a:extLst>
              <a:ext uri="{FF2B5EF4-FFF2-40B4-BE49-F238E27FC236}">
                <a16:creationId xmlns:a16="http://schemas.microsoft.com/office/drawing/2014/main" id="{66D071C6-8FAE-4AFB-8071-F96513917F90}"/>
              </a:ext>
            </a:extLst>
          </p:cNvPr>
          <p:cNvSpPr>
            <a:spLocks noGrp="1"/>
          </p:cNvSpPr>
          <p:nvPr>
            <p:ph type="body" sz="quarter" idx="15"/>
          </p:nvPr>
        </p:nvSpPr>
        <p:spPr>
          <a:xfrm>
            <a:off x="366712" y="5248275"/>
            <a:ext cx="3443287" cy="314325"/>
          </a:xfrm>
        </p:spPr>
        <p:txBody>
          <a:bodyPr>
            <a:noAutofit/>
          </a:bodyPr>
          <a:lstStyle>
            <a:lvl1pPr marL="0" indent="0">
              <a:buNone/>
              <a:defRPr sz="2000" b="1">
                <a:solidFill>
                  <a:srgbClr val="003DA6"/>
                </a:solidFill>
              </a:defRPr>
            </a:lvl1pPr>
            <a:lvl2pPr>
              <a:defRPr>
                <a:solidFill>
                  <a:srgbClr val="003DA6"/>
                </a:solidFill>
              </a:defRPr>
            </a:lvl2pPr>
            <a:lvl3pPr>
              <a:defRPr>
                <a:solidFill>
                  <a:srgbClr val="003DA6"/>
                </a:solidFill>
              </a:defRPr>
            </a:lvl3pPr>
            <a:lvl4pPr>
              <a:defRPr>
                <a:solidFill>
                  <a:srgbClr val="003DA6"/>
                </a:solidFill>
              </a:defRPr>
            </a:lvl4pPr>
            <a:lvl5pPr>
              <a:defRPr>
                <a:solidFill>
                  <a:srgbClr val="003DA6"/>
                </a:solidFill>
              </a:defRPr>
            </a:lvl5pPr>
          </a:lstStyle>
          <a:p>
            <a:pPr lvl="0"/>
            <a:r>
              <a:rPr lang="en-US"/>
              <a:t>Click to edit Master text styles</a:t>
            </a:r>
          </a:p>
        </p:txBody>
      </p:sp>
    </p:spTree>
    <p:extLst>
      <p:ext uri="{BB962C8B-B14F-4D97-AF65-F5344CB8AC3E}">
        <p14:creationId xmlns:p14="http://schemas.microsoft.com/office/powerpoint/2010/main" val="26535976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wer Text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A1A4585-27D7-4423-BE02-B811D339DCCB}"/>
              </a:ext>
            </a:extLst>
          </p:cNvPr>
          <p:cNvSpPr>
            <a:spLocks noGrp="1"/>
          </p:cNvSpPr>
          <p:nvPr>
            <p:ph type="ftr" sz="quarter" idx="11"/>
          </p:nvPr>
        </p:nvSpPr>
        <p:spPr>
          <a:xfrm>
            <a:off x="5753100" y="6607174"/>
            <a:ext cx="4114800" cy="250830"/>
          </a:xfrm>
        </p:spPr>
        <p:txBody>
          <a:bodyPr/>
          <a:lstStyle>
            <a:lvl1pPr>
              <a:defRPr lang="en-US" sz="1000" kern="1200" dirty="0">
                <a:solidFill>
                  <a:schemeClr val="bg1"/>
                </a:solidFill>
                <a:latin typeface="+mn-lt"/>
                <a:ea typeface="+mn-ea"/>
                <a:cs typeface="+mn-cs"/>
              </a:defRPr>
            </a:lvl1pPr>
          </a:lstStyle>
          <a:p>
            <a:pPr algn="r"/>
            <a:r>
              <a:rPr lang="en-US"/>
              <a:t>RP &amp; Student Attendance</a:t>
            </a:r>
            <a:endParaRPr lang="en-US" dirty="0"/>
          </a:p>
        </p:txBody>
      </p:sp>
      <p:sp>
        <p:nvSpPr>
          <p:cNvPr id="4" name="Slide Number Placeholder 3">
            <a:extLst>
              <a:ext uri="{FF2B5EF4-FFF2-40B4-BE49-F238E27FC236}">
                <a16:creationId xmlns:a16="http://schemas.microsoft.com/office/drawing/2014/main" id="{6A1B04C4-2AE0-49A8-8A72-464023B4A9DB}"/>
              </a:ext>
            </a:extLst>
          </p:cNvPr>
          <p:cNvSpPr>
            <a:spLocks noGrp="1"/>
          </p:cNvSpPr>
          <p:nvPr>
            <p:ph type="sldNum" sz="quarter" idx="12"/>
          </p:nvPr>
        </p:nvSpPr>
        <p:spPr>
          <a:xfrm>
            <a:off x="9715500" y="6607174"/>
            <a:ext cx="2471736" cy="250825"/>
          </a:xfrm>
        </p:spPr>
        <p:txBody>
          <a:bodyPr/>
          <a:lstStyle>
            <a:lvl1pPr>
              <a:defRPr sz="1000">
                <a:solidFill>
                  <a:schemeClr val="bg1"/>
                </a:solidFill>
              </a:defRPr>
            </a:lvl1pPr>
          </a:lstStyle>
          <a:p>
            <a:r>
              <a:rPr lang="en-US" sz="800" b="1" dirty="0">
                <a:solidFill>
                  <a:schemeClr val="bg1"/>
                </a:solidFill>
                <a:latin typeface="Arial" panose="020B0604020202020204" pitchFamily="34" charset="0"/>
                <a:cs typeface="Arial" panose="020B0604020202020204" pitchFamily="34" charset="0"/>
              </a:rPr>
              <a:t>| </a:t>
            </a:r>
            <a:r>
              <a:rPr lang="en-US" dirty="0"/>
              <a:t>RIVERSIDE COUNTY OFFICE OF EDUCATION</a:t>
            </a:r>
          </a:p>
        </p:txBody>
      </p:sp>
      <p:sp>
        <p:nvSpPr>
          <p:cNvPr id="7" name="Title 1">
            <a:extLst>
              <a:ext uri="{FF2B5EF4-FFF2-40B4-BE49-F238E27FC236}">
                <a16:creationId xmlns:a16="http://schemas.microsoft.com/office/drawing/2014/main" id="{642F57AB-C80C-4FC7-B013-9F500895EF19}"/>
              </a:ext>
            </a:extLst>
          </p:cNvPr>
          <p:cNvSpPr>
            <a:spLocks noGrp="1"/>
          </p:cNvSpPr>
          <p:nvPr>
            <p:ph type="title" hasCustomPrompt="1"/>
          </p:nvPr>
        </p:nvSpPr>
        <p:spPr>
          <a:xfrm>
            <a:off x="371475" y="460375"/>
            <a:ext cx="11820524" cy="720725"/>
          </a:xfrm>
        </p:spPr>
        <p:txBody>
          <a:bodyPr>
            <a:normAutofit/>
          </a:bodyPr>
          <a:lstStyle>
            <a:lvl1pPr algn="l">
              <a:defRPr sz="2800" b="0"/>
            </a:lvl1pPr>
          </a:lstStyle>
          <a:p>
            <a:r>
              <a:rPr lang="en-US" dirty="0"/>
              <a:t>HEADER HERE</a:t>
            </a:r>
          </a:p>
        </p:txBody>
      </p:sp>
      <p:sp>
        <p:nvSpPr>
          <p:cNvPr id="5" name="Text Placeholder 4">
            <a:extLst>
              <a:ext uri="{FF2B5EF4-FFF2-40B4-BE49-F238E27FC236}">
                <a16:creationId xmlns:a16="http://schemas.microsoft.com/office/drawing/2014/main" id="{D23271D9-AA38-4721-99C2-D8C5340E7E5A}"/>
              </a:ext>
            </a:extLst>
          </p:cNvPr>
          <p:cNvSpPr>
            <a:spLocks noGrp="1"/>
          </p:cNvSpPr>
          <p:nvPr>
            <p:ph type="body" sz="quarter" idx="14" hasCustomPrompt="1"/>
          </p:nvPr>
        </p:nvSpPr>
        <p:spPr>
          <a:xfrm>
            <a:off x="366713" y="5362575"/>
            <a:ext cx="11453812" cy="1035050"/>
          </a:xfrm>
        </p:spPr>
        <p:txBody>
          <a:bodyPr numCol="3" spcCol="731520">
            <a:normAutofit/>
          </a:bodyPr>
          <a:lstStyle>
            <a:lvl1pPr marL="0" indent="0">
              <a:lnSpc>
                <a:spcPct val="100000"/>
              </a:lnSpc>
              <a:spcBef>
                <a:spcPts val="0"/>
              </a:spcBef>
              <a:buNone/>
              <a:defRPr sz="1200">
                <a:solidFill>
                  <a:schemeClr val="tx1"/>
                </a:solidFill>
                <a:latin typeface="Arial" panose="020B0604020202020204" pitchFamily="34" charset="0"/>
                <a:cs typeface="Arial" panose="020B0604020202020204" pitchFamily="34" charset="0"/>
              </a:defRPr>
            </a:lvl1pPr>
            <a:lvl5pPr marL="1828800" indent="0">
              <a:buNone/>
              <a:defRPr>
                <a:solidFill>
                  <a:schemeClr val="tx1"/>
                </a:solidFill>
              </a:defRPr>
            </a:lvl5pPr>
          </a:lstStyle>
          <a:p>
            <a:pPr lvl="0"/>
            <a:br>
              <a:rPr lang="en-US" dirty="0"/>
            </a:br>
            <a:r>
              <a:rPr lang="en-US" dirty="0"/>
              <a:t>Click to edit text: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endParaRPr lang="en-US" dirty="0"/>
          </a:p>
        </p:txBody>
      </p:sp>
      <p:sp>
        <p:nvSpPr>
          <p:cNvPr id="13" name="Text Placeholder 12">
            <a:extLst>
              <a:ext uri="{FF2B5EF4-FFF2-40B4-BE49-F238E27FC236}">
                <a16:creationId xmlns:a16="http://schemas.microsoft.com/office/drawing/2014/main" id="{66D071C6-8FAE-4AFB-8071-F96513917F90}"/>
              </a:ext>
            </a:extLst>
          </p:cNvPr>
          <p:cNvSpPr>
            <a:spLocks noGrp="1"/>
          </p:cNvSpPr>
          <p:nvPr>
            <p:ph type="body" sz="quarter" idx="15"/>
          </p:nvPr>
        </p:nvSpPr>
        <p:spPr>
          <a:xfrm>
            <a:off x="366712" y="5248275"/>
            <a:ext cx="3443287" cy="314325"/>
          </a:xfrm>
        </p:spPr>
        <p:txBody>
          <a:bodyPr>
            <a:noAutofit/>
          </a:bodyPr>
          <a:lstStyle>
            <a:lvl1pPr marL="0" indent="0">
              <a:buNone/>
              <a:defRPr sz="2000" b="1">
                <a:solidFill>
                  <a:srgbClr val="003DA6"/>
                </a:solidFill>
                <a:latin typeface="Arial" panose="020B0604020202020204" pitchFamily="34" charset="0"/>
                <a:cs typeface="Arial" panose="020B0604020202020204" pitchFamily="34" charset="0"/>
              </a:defRPr>
            </a:lvl1pPr>
            <a:lvl2pPr>
              <a:defRPr>
                <a:solidFill>
                  <a:srgbClr val="003DA6"/>
                </a:solidFill>
              </a:defRPr>
            </a:lvl2pPr>
            <a:lvl3pPr>
              <a:defRPr>
                <a:solidFill>
                  <a:srgbClr val="003DA6"/>
                </a:solidFill>
              </a:defRPr>
            </a:lvl3pPr>
            <a:lvl4pPr>
              <a:defRPr>
                <a:solidFill>
                  <a:srgbClr val="003DA6"/>
                </a:solidFill>
              </a:defRPr>
            </a:lvl4pPr>
            <a:lvl5pPr>
              <a:defRPr>
                <a:solidFill>
                  <a:srgbClr val="003DA6"/>
                </a:solidFill>
              </a:defRPr>
            </a:lvl5pPr>
          </a:lstStyle>
          <a:p>
            <a:pPr lvl="0"/>
            <a:r>
              <a:rPr lang="en-US"/>
              <a:t>Click to edit Master text styles</a:t>
            </a:r>
          </a:p>
        </p:txBody>
      </p:sp>
    </p:spTree>
    <p:extLst>
      <p:ext uri="{BB962C8B-B14F-4D97-AF65-F5344CB8AC3E}">
        <p14:creationId xmlns:p14="http://schemas.microsoft.com/office/powerpoint/2010/main" val="10955065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eft Tex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A1A4585-27D7-4423-BE02-B811D339DCCB}"/>
              </a:ext>
            </a:extLst>
          </p:cNvPr>
          <p:cNvSpPr>
            <a:spLocks noGrp="1"/>
          </p:cNvSpPr>
          <p:nvPr>
            <p:ph type="ftr" sz="quarter" idx="11"/>
          </p:nvPr>
        </p:nvSpPr>
        <p:spPr>
          <a:xfrm>
            <a:off x="5753100" y="6607174"/>
            <a:ext cx="4114800" cy="250830"/>
          </a:xfrm>
        </p:spPr>
        <p:txBody>
          <a:bodyPr/>
          <a:lstStyle>
            <a:lvl1pPr>
              <a:defRPr lang="en-US" sz="1000" kern="1200" dirty="0">
                <a:solidFill>
                  <a:schemeClr val="bg1"/>
                </a:solidFill>
                <a:latin typeface="+mn-lt"/>
                <a:ea typeface="+mn-ea"/>
                <a:cs typeface="+mn-cs"/>
              </a:defRPr>
            </a:lvl1pPr>
          </a:lstStyle>
          <a:p>
            <a:pPr algn="r"/>
            <a:r>
              <a:rPr lang="en-US"/>
              <a:t>RP &amp; Student Attendance</a:t>
            </a:r>
            <a:endParaRPr lang="en-US" dirty="0"/>
          </a:p>
        </p:txBody>
      </p:sp>
      <p:sp>
        <p:nvSpPr>
          <p:cNvPr id="4" name="Slide Number Placeholder 3">
            <a:extLst>
              <a:ext uri="{FF2B5EF4-FFF2-40B4-BE49-F238E27FC236}">
                <a16:creationId xmlns:a16="http://schemas.microsoft.com/office/drawing/2014/main" id="{6A1B04C4-2AE0-49A8-8A72-464023B4A9DB}"/>
              </a:ext>
            </a:extLst>
          </p:cNvPr>
          <p:cNvSpPr>
            <a:spLocks noGrp="1"/>
          </p:cNvSpPr>
          <p:nvPr>
            <p:ph type="sldNum" sz="quarter" idx="12"/>
          </p:nvPr>
        </p:nvSpPr>
        <p:spPr>
          <a:xfrm>
            <a:off x="9715500" y="6607174"/>
            <a:ext cx="2471736" cy="250825"/>
          </a:xfrm>
        </p:spPr>
        <p:txBody>
          <a:bodyPr/>
          <a:lstStyle>
            <a:lvl1pPr>
              <a:defRPr sz="1000">
                <a:solidFill>
                  <a:schemeClr val="bg1"/>
                </a:solidFill>
              </a:defRPr>
            </a:lvl1pPr>
          </a:lstStyle>
          <a:p>
            <a:r>
              <a:rPr lang="en-US" sz="800" b="1" dirty="0">
                <a:solidFill>
                  <a:schemeClr val="bg1"/>
                </a:solidFill>
                <a:latin typeface="Arial" panose="020B0604020202020204" pitchFamily="34" charset="0"/>
                <a:cs typeface="Arial" panose="020B0604020202020204" pitchFamily="34" charset="0"/>
              </a:rPr>
              <a:t>| </a:t>
            </a:r>
            <a:r>
              <a:rPr lang="en-US" dirty="0"/>
              <a:t>RIVERSIDE COUNTY OFFICE OF EDUCATION</a:t>
            </a:r>
          </a:p>
        </p:txBody>
      </p:sp>
      <p:sp>
        <p:nvSpPr>
          <p:cNvPr id="7" name="Title 1">
            <a:extLst>
              <a:ext uri="{FF2B5EF4-FFF2-40B4-BE49-F238E27FC236}">
                <a16:creationId xmlns:a16="http://schemas.microsoft.com/office/drawing/2014/main" id="{642F57AB-C80C-4FC7-B013-9F500895EF19}"/>
              </a:ext>
            </a:extLst>
          </p:cNvPr>
          <p:cNvSpPr>
            <a:spLocks noGrp="1"/>
          </p:cNvSpPr>
          <p:nvPr>
            <p:ph type="title" hasCustomPrompt="1"/>
          </p:nvPr>
        </p:nvSpPr>
        <p:spPr>
          <a:xfrm>
            <a:off x="371475" y="460375"/>
            <a:ext cx="11820524" cy="720725"/>
          </a:xfrm>
        </p:spPr>
        <p:txBody>
          <a:bodyPr>
            <a:normAutofit/>
          </a:bodyPr>
          <a:lstStyle>
            <a:lvl1pPr algn="l">
              <a:defRPr sz="2800" b="0"/>
            </a:lvl1pPr>
          </a:lstStyle>
          <a:p>
            <a:r>
              <a:rPr lang="en-US" dirty="0"/>
              <a:t>HEADER HERE</a:t>
            </a:r>
          </a:p>
        </p:txBody>
      </p:sp>
      <p:sp>
        <p:nvSpPr>
          <p:cNvPr id="5" name="Text Placeholder 4">
            <a:extLst>
              <a:ext uri="{FF2B5EF4-FFF2-40B4-BE49-F238E27FC236}">
                <a16:creationId xmlns:a16="http://schemas.microsoft.com/office/drawing/2014/main" id="{D23271D9-AA38-4721-99C2-D8C5340E7E5A}"/>
              </a:ext>
            </a:extLst>
          </p:cNvPr>
          <p:cNvSpPr>
            <a:spLocks noGrp="1"/>
          </p:cNvSpPr>
          <p:nvPr>
            <p:ph type="body" sz="quarter" idx="14" hasCustomPrompt="1"/>
          </p:nvPr>
        </p:nvSpPr>
        <p:spPr>
          <a:xfrm>
            <a:off x="366713" y="2009775"/>
            <a:ext cx="3738562" cy="3152775"/>
          </a:xfrm>
        </p:spPr>
        <p:txBody>
          <a:bodyPr numCol="1" spcCol="731520">
            <a:normAutofit/>
          </a:bodyPr>
          <a:lstStyle>
            <a:lvl1pPr marL="0" indent="0">
              <a:lnSpc>
                <a:spcPct val="100000"/>
              </a:lnSpc>
              <a:spcBef>
                <a:spcPts val="0"/>
              </a:spcBef>
              <a:buNone/>
              <a:defRPr sz="1200">
                <a:solidFill>
                  <a:schemeClr val="bg1"/>
                </a:solidFill>
                <a:latin typeface="Arial" panose="020B0604020202020204" pitchFamily="34" charset="0"/>
                <a:cs typeface="Arial" panose="020B0604020202020204" pitchFamily="34" charset="0"/>
              </a:defRPr>
            </a:lvl1pPr>
            <a:lvl5pPr marL="1828800" indent="0">
              <a:buNone/>
              <a:defRPr>
                <a:solidFill>
                  <a:schemeClr val="tx1"/>
                </a:solidFill>
              </a:defRPr>
            </a:lvl5pPr>
          </a:lstStyle>
          <a:p>
            <a:pPr lvl="0"/>
            <a:r>
              <a:rPr lang="en-US" dirty="0"/>
              <a:t>Click to edit text: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a:t>
            </a:r>
            <a:br>
              <a:rPr lang="en-US" dirty="0"/>
            </a:br>
            <a:br>
              <a:rPr lang="en-US" dirty="0"/>
            </a:br>
            <a:r>
              <a:rPr lang="en-US" dirty="0"/>
              <a:t>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Lorem ipsum dolor sit </a:t>
            </a:r>
            <a:r>
              <a:rPr lang="en-US" dirty="0" err="1"/>
              <a:t>amet</a:t>
            </a:r>
            <a:r>
              <a:rPr lang="en-US" dirty="0"/>
              <a:t>, </a:t>
            </a:r>
            <a:r>
              <a:rPr lang="en-US" dirty="0" err="1"/>
              <a:t>consectetur</a:t>
            </a:r>
            <a:r>
              <a:rPr lang="en-US" dirty="0"/>
              <a:t> </a:t>
            </a:r>
            <a:r>
              <a:rPr lang="en-US" dirty="0" err="1"/>
              <a:t>labore</a:t>
            </a:r>
            <a:r>
              <a:rPr lang="en-US" dirty="0"/>
              <a:t> et dolore magna </a:t>
            </a:r>
            <a:r>
              <a:rPr lang="en-US" dirty="0" err="1"/>
              <a:t>aliqua</a:t>
            </a:r>
            <a:r>
              <a:rPr lang="en-US" dirty="0"/>
              <a:t>. </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endParaRPr lang="en-US" dirty="0"/>
          </a:p>
        </p:txBody>
      </p:sp>
    </p:spTree>
    <p:extLst>
      <p:ext uri="{BB962C8B-B14F-4D97-AF65-F5344CB8AC3E}">
        <p14:creationId xmlns:p14="http://schemas.microsoft.com/office/powerpoint/2010/main" val="29722705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eft Text 2">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A1A4585-27D7-4423-BE02-B811D339DCCB}"/>
              </a:ext>
            </a:extLst>
          </p:cNvPr>
          <p:cNvSpPr>
            <a:spLocks noGrp="1"/>
          </p:cNvSpPr>
          <p:nvPr>
            <p:ph type="ftr" sz="quarter" idx="11"/>
          </p:nvPr>
        </p:nvSpPr>
        <p:spPr>
          <a:xfrm>
            <a:off x="5753100" y="6607174"/>
            <a:ext cx="4114800" cy="250830"/>
          </a:xfrm>
        </p:spPr>
        <p:txBody>
          <a:bodyPr/>
          <a:lstStyle>
            <a:lvl1pPr>
              <a:defRPr lang="en-US" sz="1000" kern="1200" dirty="0">
                <a:solidFill>
                  <a:schemeClr val="bg1"/>
                </a:solidFill>
                <a:latin typeface="+mn-lt"/>
                <a:ea typeface="+mn-ea"/>
                <a:cs typeface="+mn-cs"/>
              </a:defRPr>
            </a:lvl1pPr>
          </a:lstStyle>
          <a:p>
            <a:pPr algn="r"/>
            <a:r>
              <a:rPr lang="en-US"/>
              <a:t>RP &amp; Student Attendance</a:t>
            </a:r>
            <a:endParaRPr lang="en-US" dirty="0"/>
          </a:p>
        </p:txBody>
      </p:sp>
      <p:sp>
        <p:nvSpPr>
          <p:cNvPr id="4" name="Slide Number Placeholder 3">
            <a:extLst>
              <a:ext uri="{FF2B5EF4-FFF2-40B4-BE49-F238E27FC236}">
                <a16:creationId xmlns:a16="http://schemas.microsoft.com/office/drawing/2014/main" id="{6A1B04C4-2AE0-49A8-8A72-464023B4A9DB}"/>
              </a:ext>
            </a:extLst>
          </p:cNvPr>
          <p:cNvSpPr>
            <a:spLocks noGrp="1"/>
          </p:cNvSpPr>
          <p:nvPr>
            <p:ph type="sldNum" sz="quarter" idx="12"/>
          </p:nvPr>
        </p:nvSpPr>
        <p:spPr>
          <a:xfrm>
            <a:off x="9715500" y="6607174"/>
            <a:ext cx="2471736" cy="250825"/>
          </a:xfrm>
        </p:spPr>
        <p:txBody>
          <a:bodyPr/>
          <a:lstStyle>
            <a:lvl1pPr>
              <a:defRPr sz="1000">
                <a:solidFill>
                  <a:schemeClr val="bg1"/>
                </a:solidFill>
              </a:defRPr>
            </a:lvl1pPr>
          </a:lstStyle>
          <a:p>
            <a:r>
              <a:rPr lang="en-US" sz="800" b="1" dirty="0">
                <a:solidFill>
                  <a:schemeClr val="bg1"/>
                </a:solidFill>
                <a:latin typeface="Arial" panose="020B0604020202020204" pitchFamily="34" charset="0"/>
                <a:cs typeface="Arial" panose="020B0604020202020204" pitchFamily="34" charset="0"/>
              </a:rPr>
              <a:t>| </a:t>
            </a:r>
            <a:r>
              <a:rPr lang="en-US" dirty="0"/>
              <a:t>RIVERSIDE COUNTY OFFICE OF EDUCATION</a:t>
            </a:r>
          </a:p>
        </p:txBody>
      </p:sp>
      <p:sp>
        <p:nvSpPr>
          <p:cNvPr id="7" name="Title 1">
            <a:extLst>
              <a:ext uri="{FF2B5EF4-FFF2-40B4-BE49-F238E27FC236}">
                <a16:creationId xmlns:a16="http://schemas.microsoft.com/office/drawing/2014/main" id="{642F57AB-C80C-4FC7-B013-9F500895EF19}"/>
              </a:ext>
            </a:extLst>
          </p:cNvPr>
          <p:cNvSpPr>
            <a:spLocks noGrp="1"/>
          </p:cNvSpPr>
          <p:nvPr>
            <p:ph type="title" hasCustomPrompt="1"/>
          </p:nvPr>
        </p:nvSpPr>
        <p:spPr>
          <a:xfrm>
            <a:off x="371475" y="460375"/>
            <a:ext cx="11820524" cy="720725"/>
          </a:xfrm>
        </p:spPr>
        <p:txBody>
          <a:bodyPr>
            <a:normAutofit/>
          </a:bodyPr>
          <a:lstStyle>
            <a:lvl1pPr algn="l">
              <a:defRPr sz="2800" b="0"/>
            </a:lvl1pPr>
          </a:lstStyle>
          <a:p>
            <a:r>
              <a:rPr lang="en-US" dirty="0"/>
              <a:t>HEADER HERE</a:t>
            </a:r>
          </a:p>
        </p:txBody>
      </p:sp>
      <p:sp>
        <p:nvSpPr>
          <p:cNvPr id="5" name="Text Placeholder 4">
            <a:extLst>
              <a:ext uri="{FF2B5EF4-FFF2-40B4-BE49-F238E27FC236}">
                <a16:creationId xmlns:a16="http://schemas.microsoft.com/office/drawing/2014/main" id="{D23271D9-AA38-4721-99C2-D8C5340E7E5A}"/>
              </a:ext>
            </a:extLst>
          </p:cNvPr>
          <p:cNvSpPr>
            <a:spLocks noGrp="1"/>
          </p:cNvSpPr>
          <p:nvPr>
            <p:ph type="body" sz="quarter" idx="14" hasCustomPrompt="1"/>
          </p:nvPr>
        </p:nvSpPr>
        <p:spPr>
          <a:xfrm>
            <a:off x="366713" y="2009775"/>
            <a:ext cx="3738562" cy="3152775"/>
          </a:xfrm>
        </p:spPr>
        <p:txBody>
          <a:bodyPr numCol="1" spcCol="731520">
            <a:normAutofit/>
          </a:bodyPr>
          <a:lstStyle>
            <a:lvl1pPr marL="0" indent="0">
              <a:lnSpc>
                <a:spcPct val="100000"/>
              </a:lnSpc>
              <a:spcBef>
                <a:spcPts val="0"/>
              </a:spcBef>
              <a:buNone/>
              <a:defRPr sz="1200">
                <a:solidFill>
                  <a:schemeClr val="bg1"/>
                </a:solidFill>
                <a:latin typeface="Arial" panose="020B0604020202020204" pitchFamily="34" charset="0"/>
                <a:cs typeface="Arial" panose="020B0604020202020204" pitchFamily="34" charset="0"/>
              </a:defRPr>
            </a:lvl1pPr>
            <a:lvl5pPr marL="1828800" indent="0">
              <a:buNone/>
              <a:defRPr>
                <a:solidFill>
                  <a:schemeClr val="tx1"/>
                </a:solidFill>
              </a:defRPr>
            </a:lvl5pPr>
          </a:lstStyle>
          <a:p>
            <a:pPr lvl="0"/>
            <a:r>
              <a:rPr lang="en-US" dirty="0"/>
              <a:t>Click to edit text: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a:t>
            </a:r>
            <a:br>
              <a:rPr lang="en-US" dirty="0"/>
            </a:br>
            <a:br>
              <a:rPr lang="en-US" dirty="0"/>
            </a:br>
            <a:r>
              <a:rPr lang="en-US" dirty="0"/>
              <a:t>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Lorem ipsum dolor sit </a:t>
            </a:r>
            <a:r>
              <a:rPr lang="en-US" dirty="0" err="1"/>
              <a:t>amet</a:t>
            </a:r>
            <a:r>
              <a:rPr lang="en-US" dirty="0"/>
              <a:t>, </a:t>
            </a:r>
            <a:r>
              <a:rPr lang="en-US" dirty="0" err="1"/>
              <a:t>consectetur</a:t>
            </a:r>
            <a:r>
              <a:rPr lang="en-US" dirty="0"/>
              <a:t> </a:t>
            </a:r>
            <a:r>
              <a:rPr lang="en-US" dirty="0" err="1"/>
              <a:t>labore</a:t>
            </a:r>
            <a:r>
              <a:rPr lang="en-US" dirty="0"/>
              <a:t> et dolore magna </a:t>
            </a:r>
            <a:r>
              <a:rPr lang="en-US" dirty="0" err="1"/>
              <a:t>aliqua</a:t>
            </a:r>
            <a:r>
              <a:rPr lang="en-US" dirty="0"/>
              <a:t>. </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endParaRPr lang="en-US" dirty="0"/>
          </a:p>
        </p:txBody>
      </p:sp>
    </p:spTree>
    <p:extLst>
      <p:ext uri="{BB962C8B-B14F-4D97-AF65-F5344CB8AC3E}">
        <p14:creationId xmlns:p14="http://schemas.microsoft.com/office/powerpoint/2010/main" val="36204386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eft Tex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A1A4585-27D7-4423-BE02-B811D339DCCB}"/>
              </a:ext>
            </a:extLst>
          </p:cNvPr>
          <p:cNvSpPr>
            <a:spLocks noGrp="1"/>
          </p:cNvSpPr>
          <p:nvPr>
            <p:ph type="ftr" sz="quarter" idx="11"/>
          </p:nvPr>
        </p:nvSpPr>
        <p:spPr>
          <a:xfrm>
            <a:off x="5753100" y="6607174"/>
            <a:ext cx="4114800" cy="250830"/>
          </a:xfrm>
        </p:spPr>
        <p:txBody>
          <a:bodyPr/>
          <a:lstStyle>
            <a:lvl1pPr>
              <a:defRPr lang="en-US" sz="1000" kern="1200" dirty="0">
                <a:solidFill>
                  <a:schemeClr val="bg1"/>
                </a:solidFill>
                <a:latin typeface="+mn-lt"/>
                <a:ea typeface="+mn-ea"/>
                <a:cs typeface="+mn-cs"/>
              </a:defRPr>
            </a:lvl1pPr>
          </a:lstStyle>
          <a:p>
            <a:pPr algn="r"/>
            <a:r>
              <a:rPr lang="en-US"/>
              <a:t>RP &amp; Student Attendance</a:t>
            </a:r>
            <a:endParaRPr lang="en-US" dirty="0"/>
          </a:p>
        </p:txBody>
      </p:sp>
      <p:sp>
        <p:nvSpPr>
          <p:cNvPr id="4" name="Slide Number Placeholder 3">
            <a:extLst>
              <a:ext uri="{FF2B5EF4-FFF2-40B4-BE49-F238E27FC236}">
                <a16:creationId xmlns:a16="http://schemas.microsoft.com/office/drawing/2014/main" id="{6A1B04C4-2AE0-49A8-8A72-464023B4A9DB}"/>
              </a:ext>
            </a:extLst>
          </p:cNvPr>
          <p:cNvSpPr>
            <a:spLocks noGrp="1"/>
          </p:cNvSpPr>
          <p:nvPr>
            <p:ph type="sldNum" sz="quarter" idx="12"/>
          </p:nvPr>
        </p:nvSpPr>
        <p:spPr>
          <a:xfrm>
            <a:off x="9715500" y="6607174"/>
            <a:ext cx="2471736" cy="250825"/>
          </a:xfrm>
        </p:spPr>
        <p:txBody>
          <a:bodyPr/>
          <a:lstStyle>
            <a:lvl1pPr>
              <a:defRPr sz="1000">
                <a:solidFill>
                  <a:schemeClr val="bg1"/>
                </a:solidFill>
              </a:defRPr>
            </a:lvl1pPr>
          </a:lstStyle>
          <a:p>
            <a:r>
              <a:rPr lang="en-US" sz="800" b="1" dirty="0">
                <a:solidFill>
                  <a:schemeClr val="bg1"/>
                </a:solidFill>
                <a:latin typeface="Arial" panose="020B0604020202020204" pitchFamily="34" charset="0"/>
                <a:cs typeface="Arial" panose="020B0604020202020204" pitchFamily="34" charset="0"/>
              </a:rPr>
              <a:t>| </a:t>
            </a:r>
            <a:r>
              <a:rPr lang="en-US" dirty="0"/>
              <a:t>RIVERSIDE COUNTY OFFICE OF EDUCATION</a:t>
            </a:r>
          </a:p>
        </p:txBody>
      </p:sp>
      <p:sp>
        <p:nvSpPr>
          <p:cNvPr id="7" name="Title 1">
            <a:extLst>
              <a:ext uri="{FF2B5EF4-FFF2-40B4-BE49-F238E27FC236}">
                <a16:creationId xmlns:a16="http://schemas.microsoft.com/office/drawing/2014/main" id="{642F57AB-C80C-4FC7-B013-9F500895EF19}"/>
              </a:ext>
            </a:extLst>
          </p:cNvPr>
          <p:cNvSpPr>
            <a:spLocks noGrp="1"/>
          </p:cNvSpPr>
          <p:nvPr>
            <p:ph type="title" hasCustomPrompt="1"/>
          </p:nvPr>
        </p:nvSpPr>
        <p:spPr>
          <a:xfrm>
            <a:off x="371475" y="460375"/>
            <a:ext cx="11820524" cy="720725"/>
          </a:xfrm>
        </p:spPr>
        <p:txBody>
          <a:bodyPr>
            <a:normAutofit/>
          </a:bodyPr>
          <a:lstStyle>
            <a:lvl1pPr algn="l">
              <a:defRPr sz="2800" b="0"/>
            </a:lvl1pPr>
          </a:lstStyle>
          <a:p>
            <a:r>
              <a:rPr lang="en-US" dirty="0"/>
              <a:t>HEADER HERE</a:t>
            </a:r>
          </a:p>
        </p:txBody>
      </p:sp>
      <p:sp>
        <p:nvSpPr>
          <p:cNvPr id="5" name="Text Placeholder 4">
            <a:extLst>
              <a:ext uri="{FF2B5EF4-FFF2-40B4-BE49-F238E27FC236}">
                <a16:creationId xmlns:a16="http://schemas.microsoft.com/office/drawing/2014/main" id="{D23271D9-AA38-4721-99C2-D8C5340E7E5A}"/>
              </a:ext>
            </a:extLst>
          </p:cNvPr>
          <p:cNvSpPr>
            <a:spLocks noGrp="1"/>
          </p:cNvSpPr>
          <p:nvPr>
            <p:ph type="body" sz="quarter" idx="14" hasCustomPrompt="1"/>
          </p:nvPr>
        </p:nvSpPr>
        <p:spPr>
          <a:xfrm>
            <a:off x="366713" y="2009775"/>
            <a:ext cx="3738562" cy="3152775"/>
          </a:xfrm>
        </p:spPr>
        <p:txBody>
          <a:bodyPr numCol="1" spcCol="731520">
            <a:normAutofit/>
          </a:bodyPr>
          <a:lstStyle>
            <a:lvl1pPr marL="0" indent="0">
              <a:lnSpc>
                <a:spcPct val="100000"/>
              </a:lnSpc>
              <a:spcBef>
                <a:spcPts val="0"/>
              </a:spcBef>
              <a:buNone/>
              <a:defRPr sz="1200">
                <a:solidFill>
                  <a:schemeClr val="bg1"/>
                </a:solidFill>
                <a:latin typeface="Arial" panose="020B0604020202020204" pitchFamily="34" charset="0"/>
                <a:cs typeface="Arial" panose="020B0604020202020204" pitchFamily="34" charset="0"/>
              </a:defRPr>
            </a:lvl1pPr>
            <a:lvl5pPr marL="1828800" indent="0">
              <a:buNone/>
              <a:defRPr>
                <a:solidFill>
                  <a:schemeClr val="tx1"/>
                </a:solidFill>
              </a:defRPr>
            </a:lvl5pPr>
          </a:lstStyle>
          <a:p>
            <a:pPr lvl="0"/>
            <a:r>
              <a:rPr lang="en-US" dirty="0"/>
              <a:t>Click to edit text: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a:t>
            </a:r>
            <a:br>
              <a:rPr lang="en-US" dirty="0"/>
            </a:br>
            <a:br>
              <a:rPr lang="en-US" dirty="0"/>
            </a:br>
            <a:r>
              <a:rPr lang="en-US" dirty="0"/>
              <a:t>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Lorem ipsum dolor sit </a:t>
            </a:r>
            <a:r>
              <a:rPr lang="en-US" dirty="0" err="1"/>
              <a:t>amet</a:t>
            </a:r>
            <a:r>
              <a:rPr lang="en-US" dirty="0"/>
              <a:t>, </a:t>
            </a:r>
            <a:r>
              <a:rPr lang="en-US" dirty="0" err="1"/>
              <a:t>consectetur</a:t>
            </a:r>
            <a:r>
              <a:rPr lang="en-US" dirty="0"/>
              <a:t> </a:t>
            </a:r>
            <a:r>
              <a:rPr lang="en-US" dirty="0" err="1"/>
              <a:t>labore</a:t>
            </a:r>
            <a:r>
              <a:rPr lang="en-US" dirty="0"/>
              <a:t> et dolore magna </a:t>
            </a:r>
            <a:r>
              <a:rPr lang="en-US" dirty="0" err="1"/>
              <a:t>aliqua</a:t>
            </a:r>
            <a:r>
              <a:rPr lang="en-US" dirty="0"/>
              <a:t>. </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endParaRPr lang="en-US" dirty="0"/>
          </a:p>
        </p:txBody>
      </p:sp>
    </p:spTree>
    <p:extLst>
      <p:ext uri="{BB962C8B-B14F-4D97-AF65-F5344CB8AC3E}">
        <p14:creationId xmlns:p14="http://schemas.microsoft.com/office/powerpoint/2010/main" val="10828925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eft Text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A1A4585-27D7-4423-BE02-B811D339DCCB}"/>
              </a:ext>
            </a:extLst>
          </p:cNvPr>
          <p:cNvSpPr>
            <a:spLocks noGrp="1"/>
          </p:cNvSpPr>
          <p:nvPr>
            <p:ph type="ftr" sz="quarter" idx="11"/>
          </p:nvPr>
        </p:nvSpPr>
        <p:spPr>
          <a:xfrm>
            <a:off x="5753100" y="6607174"/>
            <a:ext cx="4114800" cy="250830"/>
          </a:xfrm>
        </p:spPr>
        <p:txBody>
          <a:bodyPr/>
          <a:lstStyle>
            <a:lvl1pPr>
              <a:defRPr lang="en-US" sz="1000" kern="1200" dirty="0">
                <a:solidFill>
                  <a:schemeClr val="bg1"/>
                </a:solidFill>
                <a:latin typeface="+mn-lt"/>
                <a:ea typeface="+mn-ea"/>
                <a:cs typeface="+mn-cs"/>
              </a:defRPr>
            </a:lvl1pPr>
          </a:lstStyle>
          <a:p>
            <a:pPr algn="r"/>
            <a:r>
              <a:rPr lang="en-US"/>
              <a:t>RP &amp; Student Attendance</a:t>
            </a:r>
            <a:endParaRPr lang="en-US" dirty="0"/>
          </a:p>
        </p:txBody>
      </p:sp>
      <p:sp>
        <p:nvSpPr>
          <p:cNvPr id="4" name="Slide Number Placeholder 3">
            <a:extLst>
              <a:ext uri="{FF2B5EF4-FFF2-40B4-BE49-F238E27FC236}">
                <a16:creationId xmlns:a16="http://schemas.microsoft.com/office/drawing/2014/main" id="{6A1B04C4-2AE0-49A8-8A72-464023B4A9DB}"/>
              </a:ext>
            </a:extLst>
          </p:cNvPr>
          <p:cNvSpPr>
            <a:spLocks noGrp="1"/>
          </p:cNvSpPr>
          <p:nvPr>
            <p:ph type="sldNum" sz="quarter" idx="12"/>
          </p:nvPr>
        </p:nvSpPr>
        <p:spPr>
          <a:xfrm>
            <a:off x="9715500" y="6607174"/>
            <a:ext cx="2471736" cy="250825"/>
          </a:xfrm>
        </p:spPr>
        <p:txBody>
          <a:bodyPr/>
          <a:lstStyle>
            <a:lvl1pPr>
              <a:defRPr sz="1000">
                <a:solidFill>
                  <a:schemeClr val="bg1"/>
                </a:solidFill>
              </a:defRPr>
            </a:lvl1pPr>
          </a:lstStyle>
          <a:p>
            <a:r>
              <a:rPr lang="en-US" sz="800" b="1" dirty="0">
                <a:solidFill>
                  <a:schemeClr val="bg1"/>
                </a:solidFill>
                <a:latin typeface="Arial" panose="020B0604020202020204" pitchFamily="34" charset="0"/>
                <a:cs typeface="Arial" panose="020B0604020202020204" pitchFamily="34" charset="0"/>
              </a:rPr>
              <a:t>| </a:t>
            </a:r>
            <a:r>
              <a:rPr lang="en-US" dirty="0"/>
              <a:t>RIVERSIDE COUNTY OFFICE OF EDUCATION</a:t>
            </a:r>
          </a:p>
        </p:txBody>
      </p:sp>
      <p:sp>
        <p:nvSpPr>
          <p:cNvPr id="7" name="Title 1">
            <a:extLst>
              <a:ext uri="{FF2B5EF4-FFF2-40B4-BE49-F238E27FC236}">
                <a16:creationId xmlns:a16="http://schemas.microsoft.com/office/drawing/2014/main" id="{642F57AB-C80C-4FC7-B013-9F500895EF19}"/>
              </a:ext>
            </a:extLst>
          </p:cNvPr>
          <p:cNvSpPr>
            <a:spLocks noGrp="1"/>
          </p:cNvSpPr>
          <p:nvPr>
            <p:ph type="title" hasCustomPrompt="1"/>
          </p:nvPr>
        </p:nvSpPr>
        <p:spPr>
          <a:xfrm>
            <a:off x="371475" y="460375"/>
            <a:ext cx="11820524" cy="720725"/>
          </a:xfrm>
        </p:spPr>
        <p:txBody>
          <a:bodyPr>
            <a:normAutofit/>
          </a:bodyPr>
          <a:lstStyle>
            <a:lvl1pPr algn="l">
              <a:defRPr sz="2800" b="0"/>
            </a:lvl1pPr>
          </a:lstStyle>
          <a:p>
            <a:r>
              <a:rPr lang="en-US" dirty="0"/>
              <a:t>HEADER HERE</a:t>
            </a:r>
          </a:p>
        </p:txBody>
      </p:sp>
      <p:sp>
        <p:nvSpPr>
          <p:cNvPr id="5" name="Text Placeholder 4">
            <a:extLst>
              <a:ext uri="{FF2B5EF4-FFF2-40B4-BE49-F238E27FC236}">
                <a16:creationId xmlns:a16="http://schemas.microsoft.com/office/drawing/2014/main" id="{D23271D9-AA38-4721-99C2-D8C5340E7E5A}"/>
              </a:ext>
            </a:extLst>
          </p:cNvPr>
          <p:cNvSpPr>
            <a:spLocks noGrp="1"/>
          </p:cNvSpPr>
          <p:nvPr>
            <p:ph type="body" sz="quarter" idx="14" hasCustomPrompt="1"/>
          </p:nvPr>
        </p:nvSpPr>
        <p:spPr>
          <a:xfrm>
            <a:off x="366713" y="2009775"/>
            <a:ext cx="3738562" cy="3152775"/>
          </a:xfrm>
        </p:spPr>
        <p:txBody>
          <a:bodyPr numCol="1" spcCol="731520">
            <a:normAutofit/>
          </a:bodyPr>
          <a:lstStyle>
            <a:lvl1pPr marL="0" indent="0">
              <a:lnSpc>
                <a:spcPct val="100000"/>
              </a:lnSpc>
              <a:spcBef>
                <a:spcPts val="0"/>
              </a:spcBef>
              <a:buNone/>
              <a:defRPr sz="1200">
                <a:solidFill>
                  <a:schemeClr val="bg1"/>
                </a:solidFill>
                <a:latin typeface="Arial" panose="020B0604020202020204" pitchFamily="34" charset="0"/>
                <a:cs typeface="Arial" panose="020B0604020202020204" pitchFamily="34" charset="0"/>
              </a:defRPr>
            </a:lvl1pPr>
            <a:lvl5pPr marL="1828800" indent="0">
              <a:buNone/>
              <a:defRPr>
                <a:solidFill>
                  <a:schemeClr val="tx1"/>
                </a:solidFill>
              </a:defRPr>
            </a:lvl5pPr>
          </a:lstStyle>
          <a:p>
            <a:pPr lvl="0"/>
            <a:r>
              <a:rPr lang="en-US" dirty="0"/>
              <a:t>Click to edit text: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a:t>
            </a:r>
            <a:br>
              <a:rPr lang="en-US" dirty="0"/>
            </a:br>
            <a:br>
              <a:rPr lang="en-US" dirty="0"/>
            </a:br>
            <a:r>
              <a:rPr lang="en-US" dirty="0"/>
              <a:t>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Lorem ipsum dolor sit </a:t>
            </a:r>
            <a:r>
              <a:rPr lang="en-US" dirty="0" err="1"/>
              <a:t>amet</a:t>
            </a:r>
            <a:r>
              <a:rPr lang="en-US" dirty="0"/>
              <a:t>, </a:t>
            </a:r>
            <a:r>
              <a:rPr lang="en-US" dirty="0" err="1"/>
              <a:t>consectetur</a:t>
            </a:r>
            <a:r>
              <a:rPr lang="en-US" dirty="0"/>
              <a:t> </a:t>
            </a:r>
            <a:r>
              <a:rPr lang="en-US" dirty="0" err="1"/>
              <a:t>labore</a:t>
            </a:r>
            <a:r>
              <a:rPr lang="en-US" dirty="0"/>
              <a:t> et dolore magna </a:t>
            </a:r>
            <a:r>
              <a:rPr lang="en-US" dirty="0" err="1"/>
              <a:t>aliqua</a:t>
            </a:r>
            <a:r>
              <a:rPr lang="en-US" dirty="0"/>
              <a:t>. </a:t>
            </a:r>
            <a:br>
              <a:rPr lang="en-US" dirty="0"/>
            </a:br>
            <a:br>
              <a:rPr lang="en-US" dirty="0"/>
            </a:b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endParaRPr lang="en-US" dirty="0"/>
          </a:p>
        </p:txBody>
      </p:sp>
    </p:spTree>
    <p:extLst>
      <p:ext uri="{BB962C8B-B14F-4D97-AF65-F5344CB8AC3E}">
        <p14:creationId xmlns:p14="http://schemas.microsoft.com/office/powerpoint/2010/main" val="1887982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2EC525-24E6-44F0-8363-A7081AAAE1EA}" type="datetime1">
              <a:rPr lang="en-US" smtClean="0"/>
              <a:t>2/4/2024</a:t>
            </a:fld>
            <a:endParaRPr lang="en-US" dirty="0"/>
          </a:p>
        </p:txBody>
      </p:sp>
      <p:sp>
        <p:nvSpPr>
          <p:cNvPr id="5" name="Footer Placeholder 4"/>
          <p:cNvSpPr>
            <a:spLocks noGrp="1"/>
          </p:cNvSpPr>
          <p:nvPr>
            <p:ph type="ftr" sz="quarter" idx="11"/>
          </p:nvPr>
        </p:nvSpPr>
        <p:spPr/>
        <p:txBody>
          <a:bodyPr/>
          <a:lstStyle/>
          <a:p>
            <a:r>
              <a:rPr lang="en-US"/>
              <a:t>RP &amp; Student Attendance</a:t>
            </a:r>
          </a:p>
        </p:txBody>
      </p:sp>
      <p:sp>
        <p:nvSpPr>
          <p:cNvPr id="6" name="Slide Number Placeholder 5"/>
          <p:cNvSpPr>
            <a:spLocks noGrp="1"/>
          </p:cNvSpPr>
          <p:nvPr>
            <p:ph type="sldNum" sz="quarter" idx="12"/>
          </p:nvPr>
        </p:nvSpPr>
        <p:spPr/>
        <p:txBody>
          <a:bodyPr/>
          <a:lstStyle/>
          <a:p>
            <a:fld id="{91BBCAA6-5ECD-4910-89D6-EB7DEF160C00}" type="slidenum">
              <a:rPr lang="en-US" smtClean="0"/>
              <a:t>‹#›</a:t>
            </a:fld>
            <a:endParaRPr lang="en-US"/>
          </a:p>
        </p:txBody>
      </p:sp>
    </p:spTree>
    <p:extLst>
      <p:ext uri="{BB962C8B-B14F-4D97-AF65-F5344CB8AC3E}">
        <p14:creationId xmlns:p14="http://schemas.microsoft.com/office/powerpoint/2010/main" val="27386032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E8DCB7FD-32C6-4947-9351-CD11C878198A}"/>
              </a:ext>
            </a:extLst>
          </p:cNvPr>
          <p:cNvSpPr>
            <a:spLocks noGrp="1"/>
          </p:cNvSpPr>
          <p:nvPr>
            <p:ph type="body" sz="quarter" idx="12" hasCustomPrompt="1"/>
          </p:nvPr>
        </p:nvSpPr>
        <p:spPr>
          <a:xfrm>
            <a:off x="0" y="3429000"/>
            <a:ext cx="12192000" cy="369332"/>
          </a:xfrm>
        </p:spPr>
        <p:txBody>
          <a:bodyPr>
            <a:noAutofit/>
          </a:bodyPr>
          <a:lstStyle>
            <a:lvl1pPr marL="0" indent="0" algn="ctr">
              <a:buNone/>
              <a:defRPr sz="1800"/>
            </a:lvl1pPr>
            <a:lvl2pPr>
              <a:defRPr sz="1800"/>
            </a:lvl2pPr>
            <a:lvl3pPr>
              <a:defRPr sz="1800"/>
            </a:lvl3pPr>
            <a:lvl4pPr>
              <a:defRPr sz="1800"/>
            </a:lvl4pPr>
            <a:lvl5pPr>
              <a:defRPr sz="1800"/>
            </a:lvl5pPr>
          </a:lstStyle>
          <a:p>
            <a:pPr lvl="0"/>
            <a:r>
              <a:rPr lang="en-US" dirty="0"/>
              <a:t>For additional information, please contact…</a:t>
            </a:r>
          </a:p>
        </p:txBody>
      </p:sp>
      <p:sp>
        <p:nvSpPr>
          <p:cNvPr id="9" name="Text Placeholder 8">
            <a:extLst>
              <a:ext uri="{FF2B5EF4-FFF2-40B4-BE49-F238E27FC236}">
                <a16:creationId xmlns:a16="http://schemas.microsoft.com/office/drawing/2014/main" id="{4767A9D3-203F-4429-8267-97D1F9EFD554}"/>
              </a:ext>
            </a:extLst>
          </p:cNvPr>
          <p:cNvSpPr>
            <a:spLocks noGrp="1"/>
          </p:cNvSpPr>
          <p:nvPr>
            <p:ph type="body" sz="quarter" idx="11" hasCustomPrompt="1"/>
          </p:nvPr>
        </p:nvSpPr>
        <p:spPr>
          <a:xfrm>
            <a:off x="0" y="2609287"/>
            <a:ext cx="12192000" cy="732931"/>
          </a:xfrm>
        </p:spPr>
        <p:txBody>
          <a:bodyPr/>
          <a:lstStyle>
            <a:lvl1pPr marL="0" indent="0" algn="ctr">
              <a:buNone/>
              <a:defRPr sz="4400" b="1"/>
            </a:lvl1pPr>
            <a:lvl2pPr>
              <a:defRPr sz="4400"/>
            </a:lvl2pPr>
            <a:lvl3pPr>
              <a:defRPr sz="4400"/>
            </a:lvl3pPr>
            <a:lvl4pPr>
              <a:defRPr sz="4400"/>
            </a:lvl4pPr>
            <a:lvl5pPr>
              <a:defRPr sz="4400"/>
            </a:lvl5pPr>
          </a:lstStyle>
          <a:p>
            <a:pPr lvl="0"/>
            <a:r>
              <a:rPr lang="en-US" dirty="0"/>
              <a:t>THANK YOU!</a:t>
            </a:r>
          </a:p>
        </p:txBody>
      </p:sp>
      <p:sp>
        <p:nvSpPr>
          <p:cNvPr id="14" name="Footer Placeholder 13">
            <a:extLst>
              <a:ext uri="{FF2B5EF4-FFF2-40B4-BE49-F238E27FC236}">
                <a16:creationId xmlns:a16="http://schemas.microsoft.com/office/drawing/2014/main" id="{0EDBFA9A-9078-4E12-9DE2-CA8FE901707B}"/>
              </a:ext>
            </a:extLst>
          </p:cNvPr>
          <p:cNvSpPr>
            <a:spLocks noGrp="1"/>
          </p:cNvSpPr>
          <p:nvPr>
            <p:ph type="ftr" sz="quarter" idx="14"/>
          </p:nvPr>
        </p:nvSpPr>
        <p:spPr>
          <a:xfrm>
            <a:off x="3168770" y="6356350"/>
            <a:ext cx="5854460" cy="365125"/>
          </a:xfrm>
        </p:spPr>
        <p:txBody>
          <a:bodyPr/>
          <a:lstStyle/>
          <a:p>
            <a:r>
              <a:rPr lang="en-US"/>
              <a:t>RP &amp; Student Attendance</a:t>
            </a:r>
            <a:endParaRPr lang="en-US" dirty="0"/>
          </a:p>
        </p:txBody>
      </p:sp>
      <p:sp>
        <p:nvSpPr>
          <p:cNvPr id="16" name="Date Placeholder 1">
            <a:extLst>
              <a:ext uri="{FF2B5EF4-FFF2-40B4-BE49-F238E27FC236}">
                <a16:creationId xmlns:a16="http://schemas.microsoft.com/office/drawing/2014/main" id="{D5D4827C-EC22-4E15-A965-4A011DC13C83}"/>
              </a:ext>
            </a:extLst>
          </p:cNvPr>
          <p:cNvSpPr txBox="1">
            <a:spLocks/>
          </p:cNvSpPr>
          <p:nvPr userDrawn="1"/>
        </p:nvSpPr>
        <p:spPr>
          <a:xfrm>
            <a:off x="268856" y="635634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7DBE7D7-E1AF-4661-BFC1-FADF07AD2AA0}" type="datetimeFigureOut">
              <a:rPr lang="en-US" smtClean="0"/>
              <a:pPr/>
              <a:t>2/4/2024</a:t>
            </a:fld>
            <a:endParaRPr lang="en-US"/>
          </a:p>
        </p:txBody>
      </p:sp>
      <p:sp>
        <p:nvSpPr>
          <p:cNvPr id="17" name="Slide Number Placeholder 3">
            <a:extLst>
              <a:ext uri="{FF2B5EF4-FFF2-40B4-BE49-F238E27FC236}">
                <a16:creationId xmlns:a16="http://schemas.microsoft.com/office/drawing/2014/main" id="{7CDF226E-8937-4853-87C4-431EDEE18926}"/>
              </a:ext>
            </a:extLst>
          </p:cNvPr>
          <p:cNvSpPr txBox="1">
            <a:spLocks/>
          </p:cNvSpPr>
          <p:nvPr userDrawn="1"/>
        </p:nvSpPr>
        <p:spPr>
          <a:xfrm>
            <a:off x="9179944" y="635634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BBCAA6-5ECD-4910-89D6-EB7DEF160C00}" type="slidenum">
              <a:rPr lang="en-US" smtClean="0"/>
              <a:pPr/>
              <a:t>‹#›</a:t>
            </a:fld>
            <a:endParaRPr lang="en-US"/>
          </a:p>
        </p:txBody>
      </p:sp>
    </p:spTree>
    <p:extLst>
      <p:ext uri="{BB962C8B-B14F-4D97-AF65-F5344CB8AC3E}">
        <p14:creationId xmlns:p14="http://schemas.microsoft.com/office/powerpoint/2010/main" val="2598610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29E5635-2B88-45A4-B651-4A4D873B852C}" type="datetime1">
              <a:rPr lang="en-US" smtClean="0"/>
              <a:t>2/4/2024</a:t>
            </a:fld>
            <a:endParaRPr lang="en-US" dirty="0"/>
          </a:p>
        </p:txBody>
      </p:sp>
      <p:sp>
        <p:nvSpPr>
          <p:cNvPr id="6" name="Footer Placeholder 5"/>
          <p:cNvSpPr>
            <a:spLocks noGrp="1"/>
          </p:cNvSpPr>
          <p:nvPr>
            <p:ph type="ftr" sz="quarter" idx="11"/>
          </p:nvPr>
        </p:nvSpPr>
        <p:spPr/>
        <p:txBody>
          <a:bodyPr/>
          <a:lstStyle/>
          <a:p>
            <a:r>
              <a:rPr lang="en-US"/>
              <a:t>RP &amp; Student Attendance</a:t>
            </a:r>
          </a:p>
        </p:txBody>
      </p:sp>
      <p:sp>
        <p:nvSpPr>
          <p:cNvPr id="7" name="Slide Number Placeholder 6"/>
          <p:cNvSpPr>
            <a:spLocks noGrp="1"/>
          </p:cNvSpPr>
          <p:nvPr>
            <p:ph type="sldNum" sz="quarter" idx="12"/>
          </p:nvPr>
        </p:nvSpPr>
        <p:spPr/>
        <p:txBody>
          <a:bodyPr/>
          <a:lstStyle/>
          <a:p>
            <a:fld id="{91BBCAA6-5ECD-4910-89D6-EB7DEF160C00}" type="slidenum">
              <a:rPr lang="en-US" smtClean="0"/>
              <a:t>‹#›</a:t>
            </a:fld>
            <a:endParaRPr lang="en-US"/>
          </a:p>
        </p:txBody>
      </p:sp>
    </p:spTree>
    <p:extLst>
      <p:ext uri="{BB962C8B-B14F-4D97-AF65-F5344CB8AC3E}">
        <p14:creationId xmlns:p14="http://schemas.microsoft.com/office/powerpoint/2010/main" val="1288490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ED06C67-7E84-47BF-94AC-02D518075A8B}" type="datetime1">
              <a:rPr lang="en-US" smtClean="0"/>
              <a:t>2/4/2024</a:t>
            </a:fld>
            <a:endParaRPr lang="en-US" dirty="0"/>
          </a:p>
        </p:txBody>
      </p:sp>
      <p:sp>
        <p:nvSpPr>
          <p:cNvPr id="8" name="Footer Placeholder 7"/>
          <p:cNvSpPr>
            <a:spLocks noGrp="1"/>
          </p:cNvSpPr>
          <p:nvPr>
            <p:ph type="ftr" sz="quarter" idx="11"/>
          </p:nvPr>
        </p:nvSpPr>
        <p:spPr/>
        <p:txBody>
          <a:bodyPr/>
          <a:lstStyle/>
          <a:p>
            <a:r>
              <a:rPr lang="en-US"/>
              <a:t>RP &amp; Student Attendance</a:t>
            </a:r>
          </a:p>
        </p:txBody>
      </p:sp>
      <p:sp>
        <p:nvSpPr>
          <p:cNvPr id="9" name="Slide Number Placeholder 8"/>
          <p:cNvSpPr>
            <a:spLocks noGrp="1"/>
          </p:cNvSpPr>
          <p:nvPr>
            <p:ph type="sldNum" sz="quarter" idx="12"/>
          </p:nvPr>
        </p:nvSpPr>
        <p:spPr/>
        <p:txBody>
          <a:bodyPr/>
          <a:lstStyle/>
          <a:p>
            <a:fld id="{91BBCAA6-5ECD-4910-89D6-EB7DEF160C00}" type="slidenum">
              <a:rPr lang="en-US" smtClean="0"/>
              <a:t>‹#›</a:t>
            </a:fld>
            <a:endParaRPr lang="en-US"/>
          </a:p>
        </p:txBody>
      </p:sp>
    </p:spTree>
    <p:extLst>
      <p:ext uri="{BB962C8B-B14F-4D97-AF65-F5344CB8AC3E}">
        <p14:creationId xmlns:p14="http://schemas.microsoft.com/office/powerpoint/2010/main" val="1312320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9C2268A-9824-4FC7-AC21-1E70116468F8}" type="datetime1">
              <a:rPr lang="en-US" smtClean="0"/>
              <a:t>2/4/2024</a:t>
            </a:fld>
            <a:endParaRPr lang="en-US" dirty="0"/>
          </a:p>
        </p:txBody>
      </p:sp>
      <p:sp>
        <p:nvSpPr>
          <p:cNvPr id="4" name="Footer Placeholder 3"/>
          <p:cNvSpPr>
            <a:spLocks noGrp="1"/>
          </p:cNvSpPr>
          <p:nvPr>
            <p:ph type="ftr" sz="quarter" idx="11"/>
          </p:nvPr>
        </p:nvSpPr>
        <p:spPr/>
        <p:txBody>
          <a:bodyPr/>
          <a:lstStyle/>
          <a:p>
            <a:r>
              <a:rPr lang="en-US"/>
              <a:t>RP &amp; Student Attendance</a:t>
            </a:r>
          </a:p>
        </p:txBody>
      </p:sp>
      <p:sp>
        <p:nvSpPr>
          <p:cNvPr id="5" name="Slide Number Placeholder 4"/>
          <p:cNvSpPr>
            <a:spLocks noGrp="1"/>
          </p:cNvSpPr>
          <p:nvPr>
            <p:ph type="sldNum" sz="quarter" idx="12"/>
          </p:nvPr>
        </p:nvSpPr>
        <p:spPr/>
        <p:txBody>
          <a:bodyPr/>
          <a:lstStyle/>
          <a:p>
            <a:fld id="{91BBCAA6-5ECD-4910-89D6-EB7DEF160C00}" type="slidenum">
              <a:rPr lang="en-US" smtClean="0"/>
              <a:t>‹#›</a:t>
            </a:fld>
            <a:endParaRPr lang="en-US"/>
          </a:p>
        </p:txBody>
      </p:sp>
    </p:spTree>
    <p:extLst>
      <p:ext uri="{BB962C8B-B14F-4D97-AF65-F5344CB8AC3E}">
        <p14:creationId xmlns:p14="http://schemas.microsoft.com/office/powerpoint/2010/main" val="2904511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8F2EAEA3-6505-44B0-A5D8-F70FF34F436A}" type="datetime1">
              <a:rPr lang="en-US" smtClean="0"/>
              <a:t>2/4/2024</a:t>
            </a:fld>
            <a:endParaRPr lang="en-US" dirty="0"/>
          </a:p>
        </p:txBody>
      </p:sp>
      <p:sp>
        <p:nvSpPr>
          <p:cNvPr id="3" name="Footer Placeholder 2"/>
          <p:cNvSpPr>
            <a:spLocks noGrp="1"/>
          </p:cNvSpPr>
          <p:nvPr>
            <p:ph type="ftr" sz="quarter" idx="11"/>
          </p:nvPr>
        </p:nvSpPr>
        <p:spPr/>
        <p:txBody>
          <a:bodyPr/>
          <a:lstStyle/>
          <a:p>
            <a:r>
              <a:rPr lang="en-US"/>
              <a:t>RP &amp; Student Attendance</a:t>
            </a:r>
          </a:p>
        </p:txBody>
      </p:sp>
      <p:sp>
        <p:nvSpPr>
          <p:cNvPr id="4" name="Slide Number Placeholder 3"/>
          <p:cNvSpPr>
            <a:spLocks noGrp="1"/>
          </p:cNvSpPr>
          <p:nvPr>
            <p:ph type="sldNum" sz="quarter" idx="12"/>
          </p:nvPr>
        </p:nvSpPr>
        <p:spPr/>
        <p:txBody>
          <a:bodyPr/>
          <a:lstStyle/>
          <a:p>
            <a:fld id="{91BBCAA6-5ECD-4910-89D6-EB7DEF160C00}" type="slidenum">
              <a:rPr lang="en-US" smtClean="0"/>
              <a:t>‹#›</a:t>
            </a:fld>
            <a:endParaRPr lang="en-US"/>
          </a:p>
        </p:txBody>
      </p:sp>
    </p:spTree>
    <p:extLst>
      <p:ext uri="{BB962C8B-B14F-4D97-AF65-F5344CB8AC3E}">
        <p14:creationId xmlns:p14="http://schemas.microsoft.com/office/powerpoint/2010/main" val="957935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C950A8-7F56-41B7-A4ED-830B5244F5E4}" type="datetime1">
              <a:rPr lang="en-US" smtClean="0"/>
              <a:t>2/4/2024</a:t>
            </a:fld>
            <a:endParaRPr lang="en-US" dirty="0"/>
          </a:p>
        </p:txBody>
      </p:sp>
      <p:sp>
        <p:nvSpPr>
          <p:cNvPr id="6" name="Footer Placeholder 5"/>
          <p:cNvSpPr>
            <a:spLocks noGrp="1"/>
          </p:cNvSpPr>
          <p:nvPr>
            <p:ph type="ftr" sz="quarter" idx="11"/>
          </p:nvPr>
        </p:nvSpPr>
        <p:spPr/>
        <p:txBody>
          <a:bodyPr/>
          <a:lstStyle/>
          <a:p>
            <a:r>
              <a:rPr lang="en-US"/>
              <a:t>RP &amp; Student Attendance</a:t>
            </a:r>
          </a:p>
        </p:txBody>
      </p:sp>
      <p:sp>
        <p:nvSpPr>
          <p:cNvPr id="7" name="Slide Number Placeholder 6"/>
          <p:cNvSpPr>
            <a:spLocks noGrp="1"/>
          </p:cNvSpPr>
          <p:nvPr>
            <p:ph type="sldNum" sz="quarter" idx="12"/>
          </p:nvPr>
        </p:nvSpPr>
        <p:spPr/>
        <p:txBody>
          <a:bodyPr/>
          <a:lstStyle/>
          <a:p>
            <a:fld id="{91BBCAA6-5ECD-4910-89D6-EB7DEF160C00}" type="slidenum">
              <a:rPr lang="en-US" smtClean="0"/>
              <a:t>‹#›</a:t>
            </a:fld>
            <a:endParaRPr lang="en-US"/>
          </a:p>
        </p:txBody>
      </p:sp>
    </p:spTree>
    <p:extLst>
      <p:ext uri="{BB962C8B-B14F-4D97-AF65-F5344CB8AC3E}">
        <p14:creationId xmlns:p14="http://schemas.microsoft.com/office/powerpoint/2010/main" val="1037318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EBA57B7-91A5-46C7-828F-36D3D8871A1A}" type="datetime1">
              <a:rPr lang="en-US" smtClean="0"/>
              <a:t>2/4/2024</a:t>
            </a:fld>
            <a:endParaRPr lang="en-US" dirty="0"/>
          </a:p>
        </p:txBody>
      </p:sp>
      <p:sp>
        <p:nvSpPr>
          <p:cNvPr id="6" name="Footer Placeholder 5"/>
          <p:cNvSpPr>
            <a:spLocks noGrp="1"/>
          </p:cNvSpPr>
          <p:nvPr>
            <p:ph type="ftr" sz="quarter" idx="11"/>
          </p:nvPr>
        </p:nvSpPr>
        <p:spPr/>
        <p:txBody>
          <a:bodyPr/>
          <a:lstStyle/>
          <a:p>
            <a:r>
              <a:rPr lang="en-US"/>
              <a:t>RP &amp; Student Attendance</a:t>
            </a:r>
          </a:p>
        </p:txBody>
      </p:sp>
      <p:sp>
        <p:nvSpPr>
          <p:cNvPr id="7" name="Slide Number Placeholder 6"/>
          <p:cNvSpPr>
            <a:spLocks noGrp="1"/>
          </p:cNvSpPr>
          <p:nvPr>
            <p:ph type="sldNum" sz="quarter" idx="12"/>
          </p:nvPr>
        </p:nvSpPr>
        <p:spPr/>
        <p:txBody>
          <a:bodyPr/>
          <a:lstStyle/>
          <a:p>
            <a:fld id="{91BBCAA6-5ECD-4910-89D6-EB7DEF160C00}" type="slidenum">
              <a:rPr lang="en-US" smtClean="0"/>
              <a:t>‹#›</a:t>
            </a:fld>
            <a:endParaRPr lang="en-US"/>
          </a:p>
        </p:txBody>
      </p:sp>
    </p:spTree>
    <p:extLst>
      <p:ext uri="{BB962C8B-B14F-4D97-AF65-F5344CB8AC3E}">
        <p14:creationId xmlns:p14="http://schemas.microsoft.com/office/powerpoint/2010/main" val="3653417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D0F335E-4ED5-4127-9229-8FB7A31FBE05}" type="datetime1">
              <a:rPr lang="en-US" smtClean="0"/>
              <a:t>2/4/2024</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n-US"/>
              <a:t>RP &amp; Student Attendance</a:t>
            </a: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1BBCAA6-5ECD-4910-89D6-EB7DEF160C00}" type="slidenum">
              <a:rPr lang="en-US" smtClean="0"/>
              <a:t>‹#›</a:t>
            </a:fld>
            <a:endParaRPr lang="en-US"/>
          </a:p>
        </p:txBody>
      </p:sp>
    </p:spTree>
    <p:extLst>
      <p:ext uri="{BB962C8B-B14F-4D97-AF65-F5344CB8AC3E}">
        <p14:creationId xmlns:p14="http://schemas.microsoft.com/office/powerpoint/2010/main" val="3124626480"/>
      </p:ext>
    </p:extLst>
  </p:cSld>
  <p:clrMap bg1="dk1" tx1="lt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 id="2147483711" r:id="rId30"/>
  </p:sldLayoutIdLst>
  <p:hf hd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240" userDrawn="1">
          <p15:clr>
            <a:srgbClr val="F26B43"/>
          </p15:clr>
        </p15:guide>
        <p15:guide id="4" orient="horz" pos="400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2.xml"/><Relationship Id="rId1" Type="http://schemas.openxmlformats.org/officeDocument/2006/relationships/video" Target="https://www.youtube.com/embed/_obyZY4XzaI?feature=oembed"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2.xml"/><Relationship Id="rId1" Type="http://schemas.openxmlformats.org/officeDocument/2006/relationships/video" Target="https://www.youtube.com/embed/DzbDJBXjVlU?feature=oembed"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2.xml"/><Relationship Id="rId1" Type="http://schemas.openxmlformats.org/officeDocument/2006/relationships/video" Target="https://www.youtube.com/embed/5r1yvyP141U?feature=oembed"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s://www.amazon.com/s/ref=dp_byline_sr_book_2?ie=UTF8&amp;text=Ph.D+Randy+Sprick&amp;search-alias=books&amp;field-author=Ph.D+Randy+Sprick&amp;sort=relevancerank"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FFB2A-07D5-4C6C-AA4A-E3C43FF5BBFA}"/>
              </a:ext>
            </a:extLst>
          </p:cNvPr>
          <p:cNvSpPr>
            <a:spLocks noGrp="1"/>
          </p:cNvSpPr>
          <p:nvPr>
            <p:ph type="ctrTitle"/>
          </p:nvPr>
        </p:nvSpPr>
        <p:spPr>
          <a:xfrm>
            <a:off x="0" y="1925725"/>
            <a:ext cx="12192000" cy="848578"/>
          </a:xfrm>
        </p:spPr>
        <p:txBody>
          <a:bodyPr>
            <a:normAutofit/>
          </a:bodyPr>
          <a:lstStyle/>
          <a:p>
            <a:pPr algn="ctr"/>
            <a:r>
              <a:rPr lang="en-US" sz="4000" dirty="0"/>
              <a:t>restorative practices &amp; student attendance</a:t>
            </a:r>
          </a:p>
        </p:txBody>
      </p:sp>
      <p:sp>
        <p:nvSpPr>
          <p:cNvPr id="3" name="Subtitle 2">
            <a:extLst>
              <a:ext uri="{FF2B5EF4-FFF2-40B4-BE49-F238E27FC236}">
                <a16:creationId xmlns:a16="http://schemas.microsoft.com/office/drawing/2014/main" id="{DBE10C8A-5B06-46EA-A9A5-B2039E0241CD}"/>
              </a:ext>
            </a:extLst>
          </p:cNvPr>
          <p:cNvSpPr>
            <a:spLocks noGrp="1"/>
          </p:cNvSpPr>
          <p:nvPr>
            <p:ph type="subTitle" idx="1"/>
          </p:nvPr>
        </p:nvSpPr>
        <p:spPr>
          <a:xfrm>
            <a:off x="0" y="3005947"/>
            <a:ext cx="12192000" cy="3380166"/>
          </a:xfrm>
        </p:spPr>
        <p:txBody>
          <a:bodyPr>
            <a:normAutofit fontScale="85000" lnSpcReduction="20000"/>
          </a:bodyPr>
          <a:lstStyle/>
          <a:p>
            <a:pPr algn="ctr"/>
            <a:r>
              <a:rPr lang="en-US" sz="2400" dirty="0">
                <a:latin typeface="Footlight MT Light" panose="0204060206030A020304" pitchFamily="18" charset="0"/>
              </a:rPr>
              <a:t>DAVID KOPPERUD</a:t>
            </a:r>
          </a:p>
          <a:p>
            <a:pPr algn="ctr"/>
            <a:r>
              <a:rPr lang="en-US" sz="2400" dirty="0">
                <a:latin typeface="Footlight MT Light" panose="0204060206030A020304" pitchFamily="18" charset="0"/>
              </a:rPr>
              <a:t>Retired state </a:t>
            </a:r>
            <a:r>
              <a:rPr lang="en-US" sz="2400" dirty="0" err="1">
                <a:latin typeface="Footlight MT Light" panose="0204060206030A020304" pitchFamily="18" charset="0"/>
              </a:rPr>
              <a:t>sarb</a:t>
            </a:r>
            <a:r>
              <a:rPr lang="en-US" sz="2400" dirty="0">
                <a:latin typeface="Footlight MT Light" panose="0204060206030A020304" pitchFamily="18" charset="0"/>
              </a:rPr>
              <a:t> chair, </a:t>
            </a:r>
          </a:p>
          <a:p>
            <a:pPr algn="ctr"/>
            <a:r>
              <a:rPr lang="en-US" sz="2400" dirty="0" err="1">
                <a:latin typeface="Footlight MT Light" panose="0204060206030A020304" pitchFamily="18" charset="0"/>
              </a:rPr>
              <a:t>Cascwa</a:t>
            </a:r>
            <a:r>
              <a:rPr lang="en-US" sz="2400" dirty="0">
                <a:latin typeface="Footlight MT Light" panose="0204060206030A020304" pitchFamily="18" charset="0"/>
              </a:rPr>
              <a:t> state board member</a:t>
            </a:r>
          </a:p>
          <a:p>
            <a:pPr algn="ctr"/>
            <a:endParaRPr lang="en-US" sz="2400" dirty="0">
              <a:latin typeface="Footlight MT Light" panose="0204060206030A020304" pitchFamily="18" charset="0"/>
            </a:endParaRPr>
          </a:p>
          <a:p>
            <a:pPr algn="ctr"/>
            <a:r>
              <a:rPr lang="en-US" sz="2400" dirty="0">
                <a:latin typeface="Footlight MT Light" panose="0204060206030A020304" pitchFamily="18" charset="0"/>
              </a:rPr>
              <a:t>Amir Alavi  </a:t>
            </a:r>
            <a:r>
              <a:rPr lang="en-US" sz="2400" dirty="0" err="1">
                <a:latin typeface="Footlight MT Light" panose="0204060206030A020304" pitchFamily="18" charset="0"/>
              </a:rPr>
              <a:t>m.a.</a:t>
            </a:r>
            <a:r>
              <a:rPr lang="en-US" sz="2400" dirty="0">
                <a:latin typeface="Footlight MT Light" panose="0204060206030A020304" pitchFamily="18" charset="0"/>
              </a:rPr>
              <a:t>, </a:t>
            </a:r>
            <a:r>
              <a:rPr lang="en-US" sz="2400" dirty="0" err="1">
                <a:latin typeface="Footlight MT Light" panose="0204060206030A020304" pitchFamily="18" charset="0"/>
              </a:rPr>
              <a:t>j.d.</a:t>
            </a:r>
            <a:endParaRPr lang="en-US" sz="2400" dirty="0">
              <a:latin typeface="Footlight MT Light" panose="0204060206030A020304" pitchFamily="18" charset="0"/>
            </a:endParaRPr>
          </a:p>
          <a:p>
            <a:pPr algn="ctr"/>
            <a:r>
              <a:rPr lang="en-US" sz="4400" u="sng" dirty="0">
                <a:solidFill>
                  <a:schemeClr val="accent2"/>
                </a:solidFill>
                <a:latin typeface="Footlight MT Light" panose="0204060206030A020304" pitchFamily="18" charset="0"/>
              </a:rPr>
              <a:t>A</a:t>
            </a:r>
            <a:r>
              <a:rPr lang="en-US" sz="4400" u="sng" dirty="0">
                <a:latin typeface="Footlight MT Light" panose="0204060206030A020304" pitchFamily="18" charset="0"/>
              </a:rPr>
              <a:t> I </a:t>
            </a:r>
            <a:r>
              <a:rPr lang="en-US" sz="4400" u="sng" dirty="0">
                <a:solidFill>
                  <a:srgbClr val="FF0000"/>
                </a:solidFill>
                <a:latin typeface="Footlight MT Light" panose="0204060206030A020304" pitchFamily="18" charset="0"/>
              </a:rPr>
              <a:t>C</a:t>
            </a:r>
            <a:r>
              <a:rPr lang="en-US" sz="4400" dirty="0">
                <a:latin typeface="Footlight MT Light" panose="0204060206030A020304" pitchFamily="18" charset="0"/>
              </a:rPr>
              <a:t>  </a:t>
            </a:r>
            <a:r>
              <a:rPr lang="en-US" sz="2400" dirty="0">
                <a:latin typeface="Footlight MT Light" panose="0204060206030A020304" pitchFamily="18" charset="0"/>
              </a:rPr>
              <a:t>FOUNDER</a:t>
            </a:r>
          </a:p>
          <a:p>
            <a:pPr algn="ctr"/>
            <a:r>
              <a:rPr lang="en-US" sz="2400" dirty="0">
                <a:latin typeface="Footlight MT Light" panose="0204060206030A020304" pitchFamily="18" charset="0"/>
              </a:rPr>
              <a:t>Cell:  (858) 722-9992</a:t>
            </a:r>
          </a:p>
          <a:p>
            <a:pPr algn="ctr"/>
            <a:r>
              <a:rPr lang="en-US" sz="2400" cap="none" dirty="0">
                <a:latin typeface="Footlight MT Light" panose="0204060206030A020304" pitchFamily="18" charset="0"/>
              </a:rPr>
              <a:t>attendanceic@gmail.com</a:t>
            </a:r>
          </a:p>
          <a:p>
            <a:pPr algn="ctr"/>
            <a:endParaRPr lang="en-US" sz="2400" dirty="0"/>
          </a:p>
          <a:p>
            <a:pPr algn="ctr"/>
            <a:endParaRPr lang="en-US" dirty="0"/>
          </a:p>
          <a:p>
            <a:endParaRPr lang="en-US" dirty="0"/>
          </a:p>
        </p:txBody>
      </p:sp>
      <p:sp>
        <p:nvSpPr>
          <p:cNvPr id="4" name="Footer Placeholder 3">
            <a:extLst>
              <a:ext uri="{FF2B5EF4-FFF2-40B4-BE49-F238E27FC236}">
                <a16:creationId xmlns:a16="http://schemas.microsoft.com/office/drawing/2014/main" id="{584C2651-CA32-4F3F-9CA2-9D68297CC397}"/>
              </a:ext>
            </a:extLst>
          </p:cNvPr>
          <p:cNvSpPr>
            <a:spLocks noGrp="1"/>
          </p:cNvSpPr>
          <p:nvPr>
            <p:ph type="ftr" sz="quarter" idx="11"/>
          </p:nvPr>
        </p:nvSpPr>
        <p:spPr>
          <a:xfrm>
            <a:off x="961052" y="6386113"/>
            <a:ext cx="1380931" cy="231644"/>
          </a:xfrm>
        </p:spPr>
        <p:txBody>
          <a:bodyPr/>
          <a:lstStyle/>
          <a:p>
            <a:r>
              <a:rPr lang="en-US">
                <a:solidFill>
                  <a:schemeClr val="bg1"/>
                </a:solidFill>
              </a:rPr>
              <a:t>RP &amp; Student Attendance</a:t>
            </a:r>
            <a:endParaRPr lang="en-US" dirty="0">
              <a:solidFill>
                <a:schemeClr val="bg1"/>
              </a:solidFill>
            </a:endParaRPr>
          </a:p>
        </p:txBody>
      </p:sp>
      <p:sp>
        <p:nvSpPr>
          <p:cNvPr id="5" name="Slide Number Placeholder 4">
            <a:extLst>
              <a:ext uri="{FF2B5EF4-FFF2-40B4-BE49-F238E27FC236}">
                <a16:creationId xmlns:a16="http://schemas.microsoft.com/office/drawing/2014/main" id="{55EE1D64-EBA8-490B-BB55-65FC2D32CD62}"/>
              </a:ext>
            </a:extLst>
          </p:cNvPr>
          <p:cNvSpPr>
            <a:spLocks noGrp="1"/>
          </p:cNvSpPr>
          <p:nvPr>
            <p:ph type="sldNum" sz="quarter" idx="12"/>
          </p:nvPr>
        </p:nvSpPr>
        <p:spPr/>
        <p:txBody>
          <a:bodyPr/>
          <a:lstStyle/>
          <a:p>
            <a:fld id="{91BBCAA6-5ECD-4910-89D6-EB7DEF160C00}" type="slidenum">
              <a:rPr lang="en-US" smtClean="0"/>
              <a:t>1</a:t>
            </a:fld>
            <a:endParaRPr lang="en-US" dirty="0"/>
          </a:p>
        </p:txBody>
      </p:sp>
      <p:sp>
        <p:nvSpPr>
          <p:cNvPr id="8" name="TextBox 7">
            <a:extLst>
              <a:ext uri="{FF2B5EF4-FFF2-40B4-BE49-F238E27FC236}">
                <a16:creationId xmlns:a16="http://schemas.microsoft.com/office/drawing/2014/main" id="{6CF65749-9313-F0CD-4EFD-AB7F0BB538F7}"/>
              </a:ext>
            </a:extLst>
          </p:cNvPr>
          <p:cNvSpPr txBox="1"/>
          <p:nvPr/>
        </p:nvSpPr>
        <p:spPr>
          <a:xfrm>
            <a:off x="541175" y="356065"/>
            <a:ext cx="2855167" cy="1569660"/>
          </a:xfrm>
          <a:prstGeom prst="rect">
            <a:avLst/>
          </a:prstGeom>
          <a:noFill/>
        </p:spPr>
        <p:txBody>
          <a:bodyPr wrap="square">
            <a:spAutoFit/>
          </a:bodyPr>
          <a:lstStyle/>
          <a:p>
            <a:pPr algn="ctr"/>
            <a:r>
              <a:rPr lang="en-US" sz="3200" b="1" u="sng" dirty="0">
                <a:solidFill>
                  <a:schemeClr val="accent2"/>
                </a:solidFill>
                <a:latin typeface="Footlight MT Light" panose="0204060206030A020304" pitchFamily="18" charset="0"/>
                <a:cs typeface="Aldhabi" panose="020F0502020204030204" pitchFamily="2" charset="-78"/>
              </a:rPr>
              <a:t>A</a:t>
            </a:r>
            <a:r>
              <a:rPr lang="en-US" sz="2400" dirty="0">
                <a:solidFill>
                  <a:schemeClr val="accent2"/>
                </a:solidFill>
                <a:latin typeface="Footlight MT Light" panose="0204060206030A020304" pitchFamily="18" charset="0"/>
                <a:cs typeface="Aldhabi" panose="020F0502020204030204" pitchFamily="2" charset="-78"/>
              </a:rPr>
              <a:t>TTENDANCE</a:t>
            </a:r>
            <a:r>
              <a:rPr lang="en-US" sz="2400" dirty="0">
                <a:latin typeface="Footlight MT Light" panose="0204060206030A020304" pitchFamily="18" charset="0"/>
                <a:cs typeface="Aldhabi" panose="020F0502020204030204" pitchFamily="2" charset="-78"/>
              </a:rPr>
              <a:t> </a:t>
            </a:r>
          </a:p>
          <a:p>
            <a:pPr algn="ctr"/>
            <a:r>
              <a:rPr lang="en-US" sz="3200" b="1" u="sng" dirty="0">
                <a:latin typeface="Footlight MT Light" panose="0204060206030A020304" pitchFamily="18" charset="0"/>
                <a:cs typeface="Aldhabi" panose="020F0502020204030204" pitchFamily="2" charset="-78"/>
              </a:rPr>
              <a:t>I</a:t>
            </a:r>
            <a:r>
              <a:rPr lang="en-US" sz="2400" dirty="0">
                <a:latin typeface="Footlight MT Light" panose="0204060206030A020304" pitchFamily="18" charset="0"/>
                <a:cs typeface="Aldhabi" panose="020F0502020204030204" pitchFamily="2" charset="-78"/>
              </a:rPr>
              <a:t>MPROVEMENT</a:t>
            </a:r>
          </a:p>
          <a:p>
            <a:pPr algn="ctr"/>
            <a:r>
              <a:rPr lang="en-US" sz="3200" b="1" i="1" u="sng" dirty="0">
                <a:solidFill>
                  <a:srgbClr val="FF0000"/>
                </a:solidFill>
                <a:latin typeface="Footlight MT Light" panose="0204060206030A020304" pitchFamily="18" charset="0"/>
                <a:cs typeface="Aldhabi" panose="020F0502020204030204" pitchFamily="2" charset="-78"/>
              </a:rPr>
              <a:t>C</a:t>
            </a:r>
            <a:r>
              <a:rPr lang="en-US" sz="2400" i="1" dirty="0">
                <a:solidFill>
                  <a:srgbClr val="FF0000"/>
                </a:solidFill>
                <a:latin typeface="Footlight MT Light" panose="0204060206030A020304" pitchFamily="18" charset="0"/>
                <a:cs typeface="Aldhabi" panose="020F0502020204030204" pitchFamily="2" charset="-78"/>
              </a:rPr>
              <a:t>OLLABORATIVE</a:t>
            </a:r>
          </a:p>
        </p:txBody>
      </p:sp>
    </p:spTree>
    <p:extLst>
      <p:ext uri="{BB962C8B-B14F-4D97-AF65-F5344CB8AC3E}">
        <p14:creationId xmlns:p14="http://schemas.microsoft.com/office/powerpoint/2010/main" val="4587225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C4AA8-72ED-4C94-A449-3EBE3DF9A440}"/>
              </a:ext>
            </a:extLst>
          </p:cNvPr>
          <p:cNvSpPr>
            <a:spLocks noGrp="1"/>
          </p:cNvSpPr>
          <p:nvPr>
            <p:ph type="title"/>
          </p:nvPr>
        </p:nvSpPr>
        <p:spPr>
          <a:xfrm>
            <a:off x="838200" y="365125"/>
            <a:ext cx="10515600" cy="967729"/>
          </a:xfrm>
        </p:spPr>
        <p:txBody>
          <a:bodyPr/>
          <a:lstStyle/>
          <a:p>
            <a:pPr algn="ctr"/>
            <a:r>
              <a:rPr lang="en-US" dirty="0"/>
              <a:t>“John Doe”:  Take 1</a:t>
            </a:r>
          </a:p>
        </p:txBody>
      </p:sp>
      <p:sp>
        <p:nvSpPr>
          <p:cNvPr id="3" name="Content Placeholder 2">
            <a:extLst>
              <a:ext uri="{FF2B5EF4-FFF2-40B4-BE49-F238E27FC236}">
                <a16:creationId xmlns:a16="http://schemas.microsoft.com/office/drawing/2014/main" id="{9021F5BE-79A2-4CE2-8A57-18C205B15ED2}"/>
              </a:ext>
            </a:extLst>
          </p:cNvPr>
          <p:cNvSpPr>
            <a:spLocks noGrp="1"/>
          </p:cNvSpPr>
          <p:nvPr>
            <p:ph idx="1"/>
          </p:nvPr>
        </p:nvSpPr>
        <p:spPr>
          <a:xfrm>
            <a:off x="838200" y="1332854"/>
            <a:ext cx="10515600" cy="5160021"/>
          </a:xfrm>
        </p:spPr>
        <p:txBody>
          <a:bodyPr>
            <a:normAutofit/>
          </a:bodyPr>
          <a:lstStyle/>
          <a:p>
            <a:pPr marL="0" indent="0" algn="ctr">
              <a:buNone/>
            </a:pPr>
            <a:r>
              <a:rPr lang="en-US" sz="4800" dirty="0"/>
              <a:t>OUTCOME?</a:t>
            </a:r>
            <a:endParaRPr lang="en-US" sz="4800" b="1" dirty="0"/>
          </a:p>
        </p:txBody>
      </p:sp>
      <p:sp>
        <p:nvSpPr>
          <p:cNvPr id="4" name="Footer Placeholder 3">
            <a:extLst>
              <a:ext uri="{FF2B5EF4-FFF2-40B4-BE49-F238E27FC236}">
                <a16:creationId xmlns:a16="http://schemas.microsoft.com/office/drawing/2014/main" id="{A55EA26F-AC70-4A4F-B01D-5B00563079C3}"/>
              </a:ext>
            </a:extLst>
          </p:cNvPr>
          <p:cNvSpPr>
            <a:spLocks noGrp="1"/>
          </p:cNvSpPr>
          <p:nvPr>
            <p:ph type="ftr" sz="quarter" idx="11"/>
          </p:nvPr>
        </p:nvSpPr>
        <p:spPr/>
        <p:txBody>
          <a:bodyPr/>
          <a:lstStyle/>
          <a:p>
            <a:r>
              <a:rPr lang="en-US"/>
              <a:t>RP &amp; Student Attendance</a:t>
            </a:r>
          </a:p>
        </p:txBody>
      </p:sp>
      <p:sp>
        <p:nvSpPr>
          <p:cNvPr id="5" name="Slide Number Placeholder 4">
            <a:extLst>
              <a:ext uri="{FF2B5EF4-FFF2-40B4-BE49-F238E27FC236}">
                <a16:creationId xmlns:a16="http://schemas.microsoft.com/office/drawing/2014/main" id="{227CBCC7-E82A-4899-AF5B-FF84596AF33F}"/>
              </a:ext>
            </a:extLst>
          </p:cNvPr>
          <p:cNvSpPr>
            <a:spLocks noGrp="1"/>
          </p:cNvSpPr>
          <p:nvPr>
            <p:ph type="sldNum" sz="quarter" idx="12"/>
          </p:nvPr>
        </p:nvSpPr>
        <p:spPr/>
        <p:txBody>
          <a:bodyPr/>
          <a:lstStyle/>
          <a:p>
            <a:fld id="{91BBCAA6-5ECD-4910-89D6-EB7DEF160C00}" type="slidenum">
              <a:rPr lang="en-US" smtClean="0"/>
              <a:t>10</a:t>
            </a:fld>
            <a:endParaRPr lang="en-US"/>
          </a:p>
        </p:txBody>
      </p:sp>
    </p:spTree>
    <p:extLst>
      <p:ext uri="{BB962C8B-B14F-4D97-AF65-F5344CB8AC3E}">
        <p14:creationId xmlns:p14="http://schemas.microsoft.com/office/powerpoint/2010/main" val="221124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C4AA8-72ED-4C94-A449-3EBE3DF9A440}"/>
              </a:ext>
            </a:extLst>
          </p:cNvPr>
          <p:cNvSpPr>
            <a:spLocks noGrp="1"/>
          </p:cNvSpPr>
          <p:nvPr>
            <p:ph type="title"/>
          </p:nvPr>
        </p:nvSpPr>
        <p:spPr>
          <a:xfrm>
            <a:off x="838200" y="365125"/>
            <a:ext cx="10515600" cy="967729"/>
          </a:xfrm>
        </p:spPr>
        <p:txBody>
          <a:bodyPr>
            <a:normAutofit/>
          </a:bodyPr>
          <a:lstStyle/>
          <a:p>
            <a:pPr algn="ctr"/>
            <a:r>
              <a:rPr lang="en-US" b="1" dirty="0"/>
              <a:t>MTSS CONCEPTS</a:t>
            </a:r>
          </a:p>
        </p:txBody>
      </p:sp>
      <p:sp>
        <p:nvSpPr>
          <p:cNvPr id="3" name="Content Placeholder 2">
            <a:extLst>
              <a:ext uri="{FF2B5EF4-FFF2-40B4-BE49-F238E27FC236}">
                <a16:creationId xmlns:a16="http://schemas.microsoft.com/office/drawing/2014/main" id="{9021F5BE-79A2-4CE2-8A57-18C205B15ED2}"/>
              </a:ext>
            </a:extLst>
          </p:cNvPr>
          <p:cNvSpPr>
            <a:spLocks noGrp="1"/>
          </p:cNvSpPr>
          <p:nvPr>
            <p:ph idx="1"/>
          </p:nvPr>
        </p:nvSpPr>
        <p:spPr>
          <a:xfrm>
            <a:off x="838200" y="1332854"/>
            <a:ext cx="10515600" cy="5160021"/>
          </a:xfrm>
        </p:spPr>
        <p:txBody>
          <a:bodyPr>
            <a:normAutofit fontScale="70000" lnSpcReduction="20000"/>
          </a:bodyPr>
          <a:lstStyle/>
          <a:p>
            <a:endParaRPr lang="en-US" dirty="0"/>
          </a:p>
          <a:p>
            <a:pPr marL="0" indent="0">
              <a:buNone/>
            </a:pPr>
            <a:endParaRPr lang="en-US" altLang="en-US" b="1" dirty="0"/>
          </a:p>
          <a:p>
            <a:pPr marL="0" indent="0">
              <a:buNone/>
            </a:pPr>
            <a:endParaRPr lang="en-US" altLang="en-US" b="1" dirty="0"/>
          </a:p>
          <a:p>
            <a:pPr marL="0" indent="0">
              <a:buNone/>
            </a:pPr>
            <a:endParaRPr lang="en-US" altLang="en-US" b="1" dirty="0"/>
          </a:p>
          <a:p>
            <a:pPr marL="0" indent="0">
              <a:buNone/>
            </a:pPr>
            <a:endParaRPr lang="en-US" altLang="en-US" b="1" dirty="0"/>
          </a:p>
          <a:p>
            <a:pPr marL="0" indent="0">
              <a:buNone/>
            </a:pPr>
            <a:endParaRPr lang="en-US" altLang="en-US" b="1" dirty="0"/>
          </a:p>
          <a:p>
            <a:pPr marL="0" indent="0">
              <a:buNone/>
            </a:pPr>
            <a:endParaRPr lang="en-US" altLang="en-US" b="1" dirty="0"/>
          </a:p>
          <a:p>
            <a:pPr marL="0" indent="0">
              <a:buNone/>
            </a:pPr>
            <a:endParaRPr lang="en-US" altLang="en-US" b="1" dirty="0"/>
          </a:p>
          <a:p>
            <a:pPr marL="0" indent="0">
              <a:buNone/>
            </a:pPr>
            <a:endParaRPr lang="en-US" altLang="en-US" b="1" dirty="0"/>
          </a:p>
          <a:p>
            <a:pPr marL="0" indent="0">
              <a:buNone/>
            </a:pPr>
            <a:endParaRPr lang="en-US" altLang="en-US" b="1" dirty="0"/>
          </a:p>
          <a:p>
            <a:pPr marL="0" indent="0">
              <a:buNone/>
            </a:pPr>
            <a:endParaRPr lang="en-US" altLang="en-US" b="1" dirty="0"/>
          </a:p>
          <a:p>
            <a:pPr marL="0" indent="0">
              <a:buNone/>
            </a:pPr>
            <a:endParaRPr lang="en-US" altLang="en-US" b="1" dirty="0"/>
          </a:p>
          <a:p>
            <a:pPr marL="0" indent="0">
              <a:buNone/>
            </a:pPr>
            <a:endParaRPr lang="en-US" altLang="en-US" b="1" dirty="0"/>
          </a:p>
          <a:p>
            <a:pPr marL="0" indent="0">
              <a:buNone/>
            </a:pPr>
            <a:endParaRPr lang="en-US" altLang="en-US" b="1" dirty="0"/>
          </a:p>
          <a:p>
            <a:pPr marL="0" indent="0">
              <a:buNone/>
            </a:pPr>
            <a:endParaRPr lang="en-US" altLang="en-US" b="1" dirty="0"/>
          </a:p>
          <a:p>
            <a:pPr marL="0" indent="0">
              <a:buNone/>
            </a:pPr>
            <a:endParaRPr lang="en-US" altLang="en-US" b="1" dirty="0"/>
          </a:p>
          <a:p>
            <a:pPr marL="0" indent="0">
              <a:buNone/>
            </a:pPr>
            <a:endParaRPr lang="en-US" altLang="en-US" b="1" dirty="0"/>
          </a:p>
          <a:p>
            <a:pPr marL="0" indent="0">
              <a:buNone/>
            </a:pPr>
            <a:r>
              <a:rPr lang="en-US" altLang="en-US" b="1" dirty="0"/>
              <a:t>http://culvercitycrossroads.com/2019/12/10/ccusd-school-board-workshop-multi-tiered-systems-of-support</a:t>
            </a:r>
            <a:endParaRPr lang="en-US" dirty="0"/>
          </a:p>
        </p:txBody>
      </p:sp>
      <p:sp>
        <p:nvSpPr>
          <p:cNvPr id="4" name="Footer Placeholder 3">
            <a:extLst>
              <a:ext uri="{FF2B5EF4-FFF2-40B4-BE49-F238E27FC236}">
                <a16:creationId xmlns:a16="http://schemas.microsoft.com/office/drawing/2014/main" id="{A55EA26F-AC70-4A4F-B01D-5B00563079C3}"/>
              </a:ext>
            </a:extLst>
          </p:cNvPr>
          <p:cNvSpPr>
            <a:spLocks noGrp="1"/>
          </p:cNvSpPr>
          <p:nvPr>
            <p:ph type="ftr" sz="quarter" idx="11"/>
          </p:nvPr>
        </p:nvSpPr>
        <p:spPr/>
        <p:txBody>
          <a:bodyPr/>
          <a:lstStyle/>
          <a:p>
            <a:r>
              <a:rPr lang="en-US"/>
              <a:t>RP &amp; Student Attendance</a:t>
            </a:r>
          </a:p>
        </p:txBody>
      </p:sp>
      <p:sp>
        <p:nvSpPr>
          <p:cNvPr id="5" name="Slide Number Placeholder 4">
            <a:extLst>
              <a:ext uri="{FF2B5EF4-FFF2-40B4-BE49-F238E27FC236}">
                <a16:creationId xmlns:a16="http://schemas.microsoft.com/office/drawing/2014/main" id="{227CBCC7-E82A-4899-AF5B-FF84596AF33F}"/>
              </a:ext>
            </a:extLst>
          </p:cNvPr>
          <p:cNvSpPr>
            <a:spLocks noGrp="1"/>
          </p:cNvSpPr>
          <p:nvPr>
            <p:ph type="sldNum" sz="quarter" idx="12"/>
          </p:nvPr>
        </p:nvSpPr>
        <p:spPr/>
        <p:txBody>
          <a:bodyPr/>
          <a:lstStyle/>
          <a:p>
            <a:fld id="{91BBCAA6-5ECD-4910-89D6-EB7DEF160C00}" type="slidenum">
              <a:rPr lang="en-US" smtClean="0"/>
              <a:t>11</a:t>
            </a:fld>
            <a:endParaRPr lang="en-US"/>
          </a:p>
        </p:txBody>
      </p:sp>
      <p:pic>
        <p:nvPicPr>
          <p:cNvPr id="7" name="Picture 2">
            <a:extLst>
              <a:ext uri="{FF2B5EF4-FFF2-40B4-BE49-F238E27FC236}">
                <a16:creationId xmlns:a16="http://schemas.microsoft.com/office/drawing/2014/main" id="{4AF98FDF-1DD1-4C4A-9485-3B86BDF6EC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147864"/>
            <a:ext cx="10058400" cy="4984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5756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696A1-DBDD-4CC0-9E7A-7A59EBC198EC}"/>
              </a:ext>
            </a:extLst>
          </p:cNvPr>
          <p:cNvSpPr>
            <a:spLocks noGrp="1"/>
          </p:cNvSpPr>
          <p:nvPr>
            <p:ph type="title"/>
          </p:nvPr>
        </p:nvSpPr>
        <p:spPr>
          <a:xfrm>
            <a:off x="685801" y="350197"/>
            <a:ext cx="10131425" cy="644348"/>
          </a:xfrm>
        </p:spPr>
        <p:txBody>
          <a:bodyPr/>
          <a:lstStyle/>
          <a:p>
            <a:pPr algn="ctr"/>
            <a:r>
              <a:rPr lang="en-US" b="1" dirty="0"/>
              <a:t>A POWERFUL FRAMEWORK</a:t>
            </a:r>
          </a:p>
        </p:txBody>
      </p:sp>
      <p:pic>
        <p:nvPicPr>
          <p:cNvPr id="6" name="Content Placeholder 5">
            <a:extLst>
              <a:ext uri="{FF2B5EF4-FFF2-40B4-BE49-F238E27FC236}">
                <a16:creationId xmlns:a16="http://schemas.microsoft.com/office/drawing/2014/main" id="{1C28AB4C-FF00-49C3-BD17-A1933216FC33}"/>
              </a:ext>
            </a:extLst>
          </p:cNvPr>
          <p:cNvPicPr>
            <a:picLocks noGrp="1" noChangeAspect="1"/>
          </p:cNvPicPr>
          <p:nvPr>
            <p:ph idx="1"/>
          </p:nvPr>
        </p:nvPicPr>
        <p:blipFill>
          <a:blip r:embed="rId2"/>
          <a:stretch>
            <a:fillRect/>
          </a:stretch>
        </p:blipFill>
        <p:spPr>
          <a:xfrm>
            <a:off x="2276274" y="863154"/>
            <a:ext cx="7295744" cy="5007421"/>
          </a:xfrm>
          <a:prstGeom prst="rect">
            <a:avLst/>
          </a:prstGeom>
        </p:spPr>
      </p:pic>
      <p:sp>
        <p:nvSpPr>
          <p:cNvPr id="4" name="Footer Placeholder 3">
            <a:extLst>
              <a:ext uri="{FF2B5EF4-FFF2-40B4-BE49-F238E27FC236}">
                <a16:creationId xmlns:a16="http://schemas.microsoft.com/office/drawing/2014/main" id="{6440A6AF-5DA5-4CAC-B779-4972C14B0115}"/>
              </a:ext>
            </a:extLst>
          </p:cNvPr>
          <p:cNvSpPr>
            <a:spLocks noGrp="1"/>
          </p:cNvSpPr>
          <p:nvPr>
            <p:ph type="ftr" sz="quarter" idx="11"/>
          </p:nvPr>
        </p:nvSpPr>
        <p:spPr/>
        <p:txBody>
          <a:bodyPr/>
          <a:lstStyle/>
          <a:p>
            <a:r>
              <a:rPr lang="en-US"/>
              <a:t>RP &amp; Student Attendance</a:t>
            </a:r>
          </a:p>
        </p:txBody>
      </p:sp>
      <p:sp>
        <p:nvSpPr>
          <p:cNvPr id="5" name="Slide Number Placeholder 4">
            <a:extLst>
              <a:ext uri="{FF2B5EF4-FFF2-40B4-BE49-F238E27FC236}">
                <a16:creationId xmlns:a16="http://schemas.microsoft.com/office/drawing/2014/main" id="{40B39226-A713-4574-B236-4DA1680A9AA0}"/>
              </a:ext>
            </a:extLst>
          </p:cNvPr>
          <p:cNvSpPr>
            <a:spLocks noGrp="1"/>
          </p:cNvSpPr>
          <p:nvPr>
            <p:ph type="sldNum" sz="quarter" idx="12"/>
          </p:nvPr>
        </p:nvSpPr>
        <p:spPr/>
        <p:txBody>
          <a:bodyPr/>
          <a:lstStyle/>
          <a:p>
            <a:fld id="{91BBCAA6-5ECD-4910-89D6-EB7DEF160C00}" type="slidenum">
              <a:rPr lang="en-US" smtClean="0"/>
              <a:t>12</a:t>
            </a:fld>
            <a:endParaRPr lang="en-US"/>
          </a:p>
        </p:txBody>
      </p:sp>
    </p:spTree>
    <p:extLst>
      <p:ext uri="{BB962C8B-B14F-4D97-AF65-F5344CB8AC3E}">
        <p14:creationId xmlns:p14="http://schemas.microsoft.com/office/powerpoint/2010/main" val="1092874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B57FA-6518-4B16-B560-D883C0933064}"/>
              </a:ext>
            </a:extLst>
          </p:cNvPr>
          <p:cNvSpPr>
            <a:spLocks noGrp="1"/>
          </p:cNvSpPr>
          <p:nvPr>
            <p:ph type="title"/>
          </p:nvPr>
        </p:nvSpPr>
        <p:spPr>
          <a:xfrm>
            <a:off x="838200" y="365125"/>
            <a:ext cx="10515600" cy="556109"/>
          </a:xfrm>
        </p:spPr>
        <p:txBody>
          <a:bodyPr>
            <a:normAutofit fontScale="90000"/>
          </a:bodyPr>
          <a:lstStyle/>
          <a:p>
            <a:pPr algn="ctr"/>
            <a:r>
              <a:rPr lang="en-US" sz="4000" dirty="0"/>
              <a:t>WHAT IS RESTORATIVE PRACTICES?</a:t>
            </a:r>
          </a:p>
        </p:txBody>
      </p:sp>
      <p:sp>
        <p:nvSpPr>
          <p:cNvPr id="3" name="Content Placeholder 2">
            <a:extLst>
              <a:ext uri="{FF2B5EF4-FFF2-40B4-BE49-F238E27FC236}">
                <a16:creationId xmlns:a16="http://schemas.microsoft.com/office/drawing/2014/main" id="{80B9E5C9-B150-4FB7-95BB-B4D9BE324F5F}"/>
              </a:ext>
            </a:extLst>
          </p:cNvPr>
          <p:cNvSpPr>
            <a:spLocks noGrp="1"/>
          </p:cNvSpPr>
          <p:nvPr>
            <p:ph idx="1"/>
          </p:nvPr>
        </p:nvSpPr>
        <p:spPr>
          <a:xfrm>
            <a:off x="838200" y="921234"/>
            <a:ext cx="10515600" cy="5820034"/>
          </a:xfrm>
        </p:spPr>
        <p:txBody>
          <a:bodyPr>
            <a:normAutofit lnSpcReduction="10000"/>
          </a:bodyPr>
          <a:lstStyle/>
          <a:p>
            <a:endParaRPr lang="en-US" sz="1800" dirty="0"/>
          </a:p>
          <a:p>
            <a:endParaRPr lang="en-US" dirty="0"/>
          </a:p>
          <a:p>
            <a:endParaRPr lang="en-US" sz="1800" dirty="0"/>
          </a:p>
          <a:p>
            <a:endParaRPr lang="en-US" dirty="0"/>
          </a:p>
          <a:p>
            <a:endParaRPr lang="en-US" sz="1800" dirty="0"/>
          </a:p>
          <a:p>
            <a:endParaRPr lang="en-US" dirty="0"/>
          </a:p>
          <a:p>
            <a:endParaRPr lang="en-US" sz="1800" dirty="0"/>
          </a:p>
          <a:p>
            <a:endParaRPr lang="en-US" dirty="0"/>
          </a:p>
          <a:p>
            <a:endParaRPr lang="en-US" sz="1800" dirty="0"/>
          </a:p>
          <a:p>
            <a:endParaRPr lang="en-US" dirty="0"/>
          </a:p>
          <a:p>
            <a:endParaRPr lang="en-US" sz="1800" dirty="0"/>
          </a:p>
          <a:p>
            <a:endParaRPr lang="en-US" dirty="0"/>
          </a:p>
          <a:p>
            <a:endParaRPr lang="en-US" sz="1800" dirty="0"/>
          </a:p>
          <a:p>
            <a:endParaRPr lang="en-US" sz="1800" dirty="0"/>
          </a:p>
          <a:p>
            <a:r>
              <a:rPr lang="en-US" sz="1800" dirty="0"/>
              <a:t>https://www.youtube.com/watch?v=_obyZY4XzaI</a:t>
            </a:r>
          </a:p>
          <a:p>
            <a:pPr marL="0" indent="0">
              <a:buNone/>
            </a:pPr>
            <a:endParaRPr lang="en-US" dirty="0"/>
          </a:p>
        </p:txBody>
      </p:sp>
      <p:sp>
        <p:nvSpPr>
          <p:cNvPr id="4" name="Footer Placeholder 3">
            <a:extLst>
              <a:ext uri="{FF2B5EF4-FFF2-40B4-BE49-F238E27FC236}">
                <a16:creationId xmlns:a16="http://schemas.microsoft.com/office/drawing/2014/main" id="{EE507E20-2B4D-4198-B7F4-23B45D3377DF}"/>
              </a:ext>
            </a:extLst>
          </p:cNvPr>
          <p:cNvSpPr>
            <a:spLocks noGrp="1"/>
          </p:cNvSpPr>
          <p:nvPr>
            <p:ph type="ftr" sz="quarter" idx="11"/>
          </p:nvPr>
        </p:nvSpPr>
        <p:spPr/>
        <p:txBody>
          <a:bodyPr/>
          <a:lstStyle/>
          <a:p>
            <a:r>
              <a:rPr lang="en-US"/>
              <a:t>RP &amp; Student Attendance</a:t>
            </a:r>
          </a:p>
        </p:txBody>
      </p:sp>
      <p:sp>
        <p:nvSpPr>
          <p:cNvPr id="5" name="Slide Number Placeholder 4">
            <a:extLst>
              <a:ext uri="{FF2B5EF4-FFF2-40B4-BE49-F238E27FC236}">
                <a16:creationId xmlns:a16="http://schemas.microsoft.com/office/drawing/2014/main" id="{F29988F8-69B1-45FD-8233-FF0197CD2C10}"/>
              </a:ext>
            </a:extLst>
          </p:cNvPr>
          <p:cNvSpPr>
            <a:spLocks noGrp="1"/>
          </p:cNvSpPr>
          <p:nvPr>
            <p:ph type="sldNum" sz="quarter" idx="12"/>
          </p:nvPr>
        </p:nvSpPr>
        <p:spPr/>
        <p:txBody>
          <a:bodyPr/>
          <a:lstStyle/>
          <a:p>
            <a:fld id="{91BBCAA6-5ECD-4910-89D6-EB7DEF160C00}" type="slidenum">
              <a:rPr lang="en-US" smtClean="0"/>
              <a:t>13</a:t>
            </a:fld>
            <a:endParaRPr lang="en-US"/>
          </a:p>
        </p:txBody>
      </p:sp>
      <p:pic>
        <p:nvPicPr>
          <p:cNvPr id="6" name="Online Media 5" title="What is Restorative Practices?">
            <a:hlinkClick r:id="" action="ppaction://media"/>
            <a:extLst>
              <a:ext uri="{FF2B5EF4-FFF2-40B4-BE49-F238E27FC236}">
                <a16:creationId xmlns:a16="http://schemas.microsoft.com/office/drawing/2014/main" id="{ED5D2430-D3BE-4875-B133-C25EE78E8B72}"/>
              </a:ext>
            </a:extLst>
          </p:cNvPr>
          <p:cNvPicPr>
            <a:picLocks noRot="1" noChangeAspect="1"/>
          </p:cNvPicPr>
          <p:nvPr>
            <a:videoFile r:link="rId1"/>
          </p:nvPr>
        </p:nvPicPr>
        <p:blipFill>
          <a:blip r:embed="rId3"/>
          <a:stretch>
            <a:fillRect/>
          </a:stretch>
        </p:blipFill>
        <p:spPr>
          <a:xfrm>
            <a:off x="1531749" y="878506"/>
            <a:ext cx="9128502" cy="5100987"/>
          </a:xfrm>
          <a:prstGeom prst="rect">
            <a:avLst/>
          </a:prstGeom>
        </p:spPr>
      </p:pic>
    </p:spTree>
    <p:extLst>
      <p:ext uri="{BB962C8B-B14F-4D97-AF65-F5344CB8AC3E}">
        <p14:creationId xmlns:p14="http://schemas.microsoft.com/office/powerpoint/2010/main" val="3802174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C4AA8-72ED-4C94-A449-3EBE3DF9A440}"/>
              </a:ext>
            </a:extLst>
          </p:cNvPr>
          <p:cNvSpPr>
            <a:spLocks noGrp="1"/>
          </p:cNvSpPr>
          <p:nvPr>
            <p:ph type="title"/>
          </p:nvPr>
        </p:nvSpPr>
        <p:spPr>
          <a:xfrm>
            <a:off x="838200" y="365125"/>
            <a:ext cx="10515600" cy="967729"/>
          </a:xfrm>
        </p:spPr>
        <p:txBody>
          <a:bodyPr>
            <a:normAutofit/>
          </a:bodyPr>
          <a:lstStyle/>
          <a:p>
            <a:pPr algn="ctr"/>
            <a:r>
              <a:rPr lang="en-US" b="1" dirty="0"/>
              <a:t>RESTORATIVE PRACTICES PRINCIPLES</a:t>
            </a:r>
          </a:p>
        </p:txBody>
      </p:sp>
      <p:sp>
        <p:nvSpPr>
          <p:cNvPr id="3" name="Content Placeholder 2">
            <a:extLst>
              <a:ext uri="{FF2B5EF4-FFF2-40B4-BE49-F238E27FC236}">
                <a16:creationId xmlns:a16="http://schemas.microsoft.com/office/drawing/2014/main" id="{9021F5BE-79A2-4CE2-8A57-18C205B15ED2}"/>
              </a:ext>
            </a:extLst>
          </p:cNvPr>
          <p:cNvSpPr>
            <a:spLocks noGrp="1"/>
          </p:cNvSpPr>
          <p:nvPr>
            <p:ph idx="1"/>
          </p:nvPr>
        </p:nvSpPr>
        <p:spPr>
          <a:xfrm>
            <a:off x="838200" y="700391"/>
            <a:ext cx="10515600" cy="5792484"/>
          </a:xfrm>
        </p:spPr>
        <p:txBody>
          <a:bodyPr/>
          <a:lstStyle/>
          <a:p>
            <a:pPr algn="ctr">
              <a:buFont typeface="Wingdings" panose="05000000000000000000" pitchFamily="2" charset="2"/>
              <a:buNone/>
              <a:defRPr/>
            </a:pPr>
            <a:r>
              <a:rPr lang="en-US" altLang="en-US" sz="2800" b="1" u="sng" dirty="0">
                <a:effectLst>
                  <a:outerShdw blurRad="38100" dist="38100" dir="2700000" algn="tl">
                    <a:srgbClr val="000000">
                      <a:alpha val="43137"/>
                    </a:srgbClr>
                  </a:outerShdw>
                </a:effectLst>
                <a:sym typeface="Wingdings" panose="05000000000000000000" pitchFamily="2" charset="2"/>
              </a:rPr>
              <a:t>PURPOSE OF RESTORATIVE PRACTICES:</a:t>
            </a:r>
          </a:p>
          <a:p>
            <a:pPr>
              <a:defRPr/>
            </a:pPr>
            <a:r>
              <a:rPr lang="en-US" sz="2800" dirty="0"/>
              <a:t>"The aim of restorative practices is to </a:t>
            </a:r>
            <a:r>
              <a:rPr lang="en-US" sz="2800" b="1" dirty="0"/>
              <a:t>develop community</a:t>
            </a:r>
            <a:r>
              <a:rPr lang="en-US" sz="2800" dirty="0"/>
              <a:t> and to manage conflict and tensions by </a:t>
            </a:r>
            <a:r>
              <a:rPr lang="en-US" sz="2800" b="1" dirty="0"/>
              <a:t>repairing harm</a:t>
            </a:r>
            <a:r>
              <a:rPr lang="en-US" sz="2800" dirty="0"/>
              <a:t> and </a:t>
            </a:r>
            <a:r>
              <a:rPr lang="en-US" sz="2800" b="1" dirty="0"/>
              <a:t>building relationships</a:t>
            </a:r>
            <a:r>
              <a:rPr lang="en-US" sz="2800" dirty="0"/>
              <a:t>.“</a:t>
            </a:r>
          </a:p>
          <a:p>
            <a:pPr lvl="1">
              <a:defRPr/>
            </a:pPr>
            <a:r>
              <a:rPr lang="en-US" sz="1800" dirty="0"/>
              <a:t>SOURCE:  https://www.iirp.edu/what-we-do/defining-restorative</a:t>
            </a:r>
          </a:p>
          <a:p>
            <a:pPr>
              <a:defRPr/>
            </a:pPr>
            <a:r>
              <a:rPr lang="en-US" altLang="en-US" sz="2800" dirty="0">
                <a:effectLst>
                  <a:outerShdw blurRad="38100" dist="38100" dir="2700000" algn="tl">
                    <a:srgbClr val="000000">
                      <a:alpha val="43137"/>
                    </a:srgbClr>
                  </a:outerShdw>
                </a:effectLst>
                <a:sym typeface="Wingdings" panose="05000000000000000000" pitchFamily="2" charset="2"/>
              </a:rPr>
              <a:t>SO:</a:t>
            </a:r>
          </a:p>
          <a:p>
            <a:pPr lvl="1">
              <a:defRPr/>
            </a:pPr>
            <a:r>
              <a:rPr lang="en-US" altLang="en-US" sz="2400" b="1" dirty="0">
                <a:effectLst>
                  <a:outerShdw blurRad="38100" dist="38100" dir="2700000" algn="tl">
                    <a:srgbClr val="000000">
                      <a:alpha val="43137"/>
                    </a:srgbClr>
                  </a:outerShdw>
                </a:effectLst>
                <a:sym typeface="Wingdings" panose="05000000000000000000" pitchFamily="2" charset="2"/>
              </a:rPr>
              <a:t>BUILDING &amp; DEVELOPING COMMUNITY</a:t>
            </a:r>
          </a:p>
          <a:p>
            <a:pPr lvl="1">
              <a:defRPr/>
            </a:pPr>
            <a:r>
              <a:rPr lang="en-US" altLang="en-US" sz="2400" b="1" dirty="0">
                <a:effectLst>
                  <a:outerShdw blurRad="38100" dist="38100" dir="2700000" algn="tl">
                    <a:srgbClr val="000000">
                      <a:alpha val="43137"/>
                    </a:srgbClr>
                  </a:outerShdw>
                </a:effectLst>
                <a:sym typeface="Wingdings" panose="05000000000000000000" pitchFamily="2" charset="2"/>
              </a:rPr>
              <a:t>REPAIRING HARM  / DAMAGE </a:t>
            </a:r>
          </a:p>
          <a:p>
            <a:pPr lvl="1">
              <a:defRPr/>
            </a:pPr>
            <a:r>
              <a:rPr lang="en-US" altLang="en-US" sz="2400" b="1" dirty="0">
                <a:effectLst>
                  <a:outerShdw blurRad="38100" dist="38100" dir="2700000" algn="tl">
                    <a:srgbClr val="000000">
                      <a:alpha val="43137"/>
                    </a:srgbClr>
                  </a:outerShdw>
                </a:effectLst>
                <a:sym typeface="Wingdings" panose="05000000000000000000" pitchFamily="2" charset="2"/>
              </a:rPr>
              <a:t>BUILDING / RESTORING RELATIONSHIPS!</a:t>
            </a:r>
          </a:p>
        </p:txBody>
      </p:sp>
      <p:sp>
        <p:nvSpPr>
          <p:cNvPr id="4" name="Footer Placeholder 3">
            <a:extLst>
              <a:ext uri="{FF2B5EF4-FFF2-40B4-BE49-F238E27FC236}">
                <a16:creationId xmlns:a16="http://schemas.microsoft.com/office/drawing/2014/main" id="{788FD26B-7FA7-4508-A67B-5E9AB5961114}"/>
              </a:ext>
            </a:extLst>
          </p:cNvPr>
          <p:cNvSpPr>
            <a:spLocks noGrp="1"/>
          </p:cNvSpPr>
          <p:nvPr>
            <p:ph type="ftr" sz="quarter" idx="11"/>
          </p:nvPr>
        </p:nvSpPr>
        <p:spPr/>
        <p:txBody>
          <a:bodyPr/>
          <a:lstStyle/>
          <a:p>
            <a:r>
              <a:rPr lang="en-US"/>
              <a:t>RP &amp; Student Attendance</a:t>
            </a:r>
          </a:p>
        </p:txBody>
      </p:sp>
      <p:sp>
        <p:nvSpPr>
          <p:cNvPr id="5" name="Slide Number Placeholder 4">
            <a:extLst>
              <a:ext uri="{FF2B5EF4-FFF2-40B4-BE49-F238E27FC236}">
                <a16:creationId xmlns:a16="http://schemas.microsoft.com/office/drawing/2014/main" id="{9C036A60-F184-4C45-B80C-1235AF6EE0A2}"/>
              </a:ext>
            </a:extLst>
          </p:cNvPr>
          <p:cNvSpPr>
            <a:spLocks noGrp="1"/>
          </p:cNvSpPr>
          <p:nvPr>
            <p:ph type="sldNum" sz="quarter" idx="12"/>
          </p:nvPr>
        </p:nvSpPr>
        <p:spPr/>
        <p:txBody>
          <a:bodyPr/>
          <a:lstStyle/>
          <a:p>
            <a:fld id="{91BBCAA6-5ECD-4910-89D6-EB7DEF160C00}" type="slidenum">
              <a:rPr lang="en-US" smtClean="0"/>
              <a:t>14</a:t>
            </a:fld>
            <a:endParaRPr lang="en-US"/>
          </a:p>
        </p:txBody>
      </p:sp>
    </p:spTree>
    <p:extLst>
      <p:ext uri="{BB962C8B-B14F-4D97-AF65-F5344CB8AC3E}">
        <p14:creationId xmlns:p14="http://schemas.microsoft.com/office/powerpoint/2010/main" val="143076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C4AA8-72ED-4C94-A449-3EBE3DF9A440}"/>
              </a:ext>
            </a:extLst>
          </p:cNvPr>
          <p:cNvSpPr>
            <a:spLocks noGrp="1"/>
          </p:cNvSpPr>
          <p:nvPr>
            <p:ph type="title"/>
          </p:nvPr>
        </p:nvSpPr>
        <p:spPr>
          <a:xfrm>
            <a:off x="838200" y="365125"/>
            <a:ext cx="10515600" cy="967729"/>
          </a:xfrm>
        </p:spPr>
        <p:txBody>
          <a:bodyPr/>
          <a:lstStyle/>
          <a:p>
            <a:pPr algn="ctr"/>
            <a:r>
              <a:rPr lang="en-US" b="1" dirty="0"/>
              <a:t>SARB PRINCIPLES</a:t>
            </a:r>
          </a:p>
        </p:txBody>
      </p:sp>
      <p:sp>
        <p:nvSpPr>
          <p:cNvPr id="3" name="Content Placeholder 2">
            <a:extLst>
              <a:ext uri="{FF2B5EF4-FFF2-40B4-BE49-F238E27FC236}">
                <a16:creationId xmlns:a16="http://schemas.microsoft.com/office/drawing/2014/main" id="{9021F5BE-79A2-4CE2-8A57-18C205B15ED2}"/>
              </a:ext>
            </a:extLst>
          </p:cNvPr>
          <p:cNvSpPr>
            <a:spLocks noGrp="1"/>
          </p:cNvSpPr>
          <p:nvPr>
            <p:ph idx="1"/>
          </p:nvPr>
        </p:nvSpPr>
        <p:spPr>
          <a:xfrm>
            <a:off x="838200" y="1487837"/>
            <a:ext cx="10515600" cy="5005038"/>
          </a:xfrm>
        </p:spPr>
        <p:txBody>
          <a:bodyPr/>
          <a:lstStyle/>
          <a:p>
            <a:pPr>
              <a:defRPr/>
            </a:pPr>
            <a:r>
              <a:rPr lang="en-US" altLang="en-US" sz="2800" dirty="0">
                <a:effectLst>
                  <a:outerShdw blurRad="38100" dist="38100" dir="2700000" algn="tl">
                    <a:srgbClr val="000000">
                      <a:alpha val="43137"/>
                    </a:srgbClr>
                  </a:outerShdw>
                </a:effectLst>
                <a:sym typeface="Wingdings" panose="05000000000000000000" pitchFamily="2" charset="2"/>
              </a:rPr>
              <a:t>To </a:t>
            </a:r>
            <a:r>
              <a:rPr lang="en-US" altLang="en-US" sz="2800" b="1" dirty="0">
                <a:effectLst>
                  <a:outerShdw blurRad="38100" dist="38100" dir="2700000" algn="tl">
                    <a:srgbClr val="000000">
                      <a:alpha val="43137"/>
                    </a:srgbClr>
                  </a:outerShdw>
                </a:effectLst>
                <a:sym typeface="Wingdings" panose="05000000000000000000" pitchFamily="2" charset="2"/>
              </a:rPr>
              <a:t>build community </a:t>
            </a:r>
            <a:r>
              <a:rPr lang="en-US" altLang="en-US" sz="2800" dirty="0">
                <a:effectLst>
                  <a:outerShdw blurRad="38100" dist="38100" dir="2700000" algn="tl">
                    <a:srgbClr val="000000">
                      <a:alpha val="43137"/>
                    </a:srgbClr>
                  </a:outerShdw>
                </a:effectLst>
                <a:sym typeface="Wingdings" panose="05000000000000000000" pitchFamily="2" charset="2"/>
              </a:rPr>
              <a:t>&amp; to </a:t>
            </a:r>
            <a:r>
              <a:rPr lang="en-US" altLang="en-US" sz="2800" b="1" dirty="0">
                <a:effectLst>
                  <a:outerShdw blurRad="38100" dist="38100" dir="2700000" algn="tl">
                    <a:srgbClr val="000000">
                      <a:alpha val="43137"/>
                    </a:srgbClr>
                  </a:outerShdw>
                </a:effectLst>
                <a:sym typeface="Wingdings" panose="05000000000000000000" pitchFamily="2" charset="2"/>
              </a:rPr>
              <a:t>foster positive relationships</a:t>
            </a:r>
            <a:endParaRPr lang="en-US" altLang="en-US" sz="2800" u="sng" dirty="0">
              <a:effectLst>
                <a:outerShdw blurRad="38100" dist="38100" dir="2700000" algn="tl">
                  <a:srgbClr val="000000">
                    <a:alpha val="43137"/>
                  </a:srgbClr>
                </a:outerShdw>
              </a:effectLst>
              <a:sym typeface="Wingdings" panose="05000000000000000000" pitchFamily="2" charset="2"/>
            </a:endParaRPr>
          </a:p>
          <a:p>
            <a:pPr>
              <a:defRPr/>
            </a:pPr>
            <a:endParaRPr lang="en-US" altLang="en-US" sz="2800" u="sng" dirty="0">
              <a:effectLst>
                <a:outerShdw blurRad="38100" dist="38100" dir="2700000" algn="tl">
                  <a:srgbClr val="000000">
                    <a:alpha val="43137"/>
                  </a:srgbClr>
                </a:outerShdw>
              </a:effectLst>
              <a:sym typeface="Wingdings" panose="05000000000000000000" pitchFamily="2" charset="2"/>
            </a:endParaRPr>
          </a:p>
          <a:p>
            <a:pPr>
              <a:defRPr/>
            </a:pPr>
            <a:r>
              <a:rPr lang="en-US" altLang="en-US" sz="2800" dirty="0">
                <a:effectLst>
                  <a:outerShdw blurRad="38100" dist="38100" dir="2700000" algn="tl">
                    <a:srgbClr val="000000">
                      <a:alpha val="43137"/>
                    </a:srgbClr>
                  </a:outerShdw>
                </a:effectLst>
                <a:sym typeface="Wingdings" panose="05000000000000000000" pitchFamily="2" charset="2"/>
              </a:rPr>
              <a:t>To </a:t>
            </a:r>
            <a:r>
              <a:rPr lang="en-US" altLang="en-US" sz="2800" b="1" dirty="0">
                <a:effectLst>
                  <a:outerShdw blurRad="38100" dist="38100" dir="2700000" algn="tl">
                    <a:srgbClr val="000000">
                      <a:alpha val="43137"/>
                    </a:srgbClr>
                  </a:outerShdw>
                </a:effectLst>
                <a:sym typeface="Wingdings" panose="05000000000000000000" pitchFamily="2" charset="2"/>
              </a:rPr>
              <a:t>reintegrate &amp; restore student to good attendance &amp; standing</a:t>
            </a:r>
            <a:endParaRPr lang="en-US" altLang="en-US" sz="2800" u="sng" dirty="0">
              <a:effectLst>
                <a:outerShdw blurRad="38100" dist="38100" dir="2700000" algn="tl">
                  <a:srgbClr val="000000">
                    <a:alpha val="43137"/>
                  </a:srgbClr>
                </a:outerShdw>
              </a:effectLst>
              <a:sym typeface="Wingdings" panose="05000000000000000000" pitchFamily="2" charset="2"/>
            </a:endParaRPr>
          </a:p>
          <a:p>
            <a:pPr>
              <a:buFont typeface="Wingdings" panose="05000000000000000000" pitchFamily="2" charset="2"/>
              <a:buNone/>
              <a:defRPr/>
            </a:pPr>
            <a:endParaRPr lang="en-US" altLang="en-US" sz="2800" u="sng" dirty="0">
              <a:effectLst>
                <a:outerShdw blurRad="38100" dist="38100" dir="2700000" algn="tl">
                  <a:srgbClr val="000000">
                    <a:alpha val="43137"/>
                  </a:srgbClr>
                </a:outerShdw>
              </a:effectLst>
              <a:sym typeface="Wingdings" panose="05000000000000000000" pitchFamily="2" charset="2"/>
            </a:endParaRPr>
          </a:p>
          <a:p>
            <a:pPr>
              <a:defRPr/>
            </a:pPr>
            <a:r>
              <a:rPr lang="en-US" altLang="en-US" sz="2800" dirty="0">
                <a:effectLst>
                  <a:outerShdw blurRad="38100" dist="38100" dir="2700000" algn="tl">
                    <a:srgbClr val="000000">
                      <a:alpha val="43137"/>
                    </a:srgbClr>
                  </a:outerShdw>
                </a:effectLst>
                <a:sym typeface="Wingdings" panose="05000000000000000000" pitchFamily="2" charset="2"/>
              </a:rPr>
              <a:t>To </a:t>
            </a:r>
            <a:r>
              <a:rPr lang="en-US" altLang="en-US" sz="2800" b="1" dirty="0">
                <a:effectLst>
                  <a:outerShdw blurRad="38100" dist="38100" dir="2700000" algn="tl">
                    <a:srgbClr val="000000">
                      <a:alpha val="43137"/>
                    </a:srgbClr>
                  </a:outerShdw>
                </a:effectLst>
                <a:sym typeface="Wingdings" panose="05000000000000000000" pitchFamily="2" charset="2"/>
              </a:rPr>
              <a:t>repair the damage of absenteeism</a:t>
            </a:r>
          </a:p>
          <a:p>
            <a:pPr marL="0" indent="0">
              <a:buNone/>
              <a:defRPr/>
            </a:pPr>
            <a:endParaRPr lang="en-US" altLang="en-US" sz="2800" b="1" u="sng" dirty="0">
              <a:effectLst>
                <a:outerShdw blurRad="38100" dist="38100" dir="2700000" algn="tl">
                  <a:srgbClr val="000000">
                    <a:alpha val="43137"/>
                  </a:srgbClr>
                </a:outerShdw>
              </a:effectLst>
              <a:sym typeface="Wingdings" panose="05000000000000000000" pitchFamily="2" charset="2"/>
            </a:endParaRPr>
          </a:p>
          <a:p>
            <a:pPr marL="0" indent="0">
              <a:buNone/>
              <a:defRPr/>
            </a:pPr>
            <a:endParaRPr lang="en-US" altLang="en-US" sz="2800" u="sng" dirty="0">
              <a:effectLst>
                <a:outerShdw blurRad="38100" dist="38100" dir="2700000" algn="tl">
                  <a:srgbClr val="000000">
                    <a:alpha val="43137"/>
                  </a:srgbClr>
                </a:outerShdw>
              </a:effectLst>
              <a:sym typeface="Wingdings" panose="05000000000000000000" pitchFamily="2" charset="2"/>
            </a:endParaRPr>
          </a:p>
          <a:p>
            <a:pPr>
              <a:defRPr/>
            </a:pPr>
            <a:r>
              <a:rPr lang="en-US" altLang="en-US" sz="2800" b="1" i="1" dirty="0">
                <a:effectLst>
                  <a:outerShdw blurRad="38100" dist="38100" dir="2700000" algn="tl">
                    <a:srgbClr val="000000">
                      <a:alpha val="43137"/>
                    </a:srgbClr>
                  </a:outerShdw>
                </a:effectLst>
                <a:sym typeface="Wingdings" panose="05000000000000000000" pitchFamily="2" charset="2"/>
              </a:rPr>
              <a:t>THE SARB PROCESS IS RESTORATIVE!!</a:t>
            </a:r>
          </a:p>
          <a:p>
            <a:pPr marL="0" indent="0">
              <a:buNone/>
            </a:pPr>
            <a:endParaRPr lang="en-US" dirty="0"/>
          </a:p>
        </p:txBody>
      </p:sp>
      <p:sp>
        <p:nvSpPr>
          <p:cNvPr id="4" name="Footer Placeholder 3">
            <a:extLst>
              <a:ext uri="{FF2B5EF4-FFF2-40B4-BE49-F238E27FC236}">
                <a16:creationId xmlns:a16="http://schemas.microsoft.com/office/drawing/2014/main" id="{87A10427-135E-48B0-90F4-A1A252B5AF56}"/>
              </a:ext>
            </a:extLst>
          </p:cNvPr>
          <p:cNvSpPr>
            <a:spLocks noGrp="1"/>
          </p:cNvSpPr>
          <p:nvPr>
            <p:ph type="ftr" sz="quarter" idx="11"/>
          </p:nvPr>
        </p:nvSpPr>
        <p:spPr/>
        <p:txBody>
          <a:bodyPr/>
          <a:lstStyle/>
          <a:p>
            <a:r>
              <a:rPr lang="en-US"/>
              <a:t>RP &amp; Student Attendance</a:t>
            </a:r>
          </a:p>
        </p:txBody>
      </p:sp>
      <p:sp>
        <p:nvSpPr>
          <p:cNvPr id="5" name="Slide Number Placeholder 4">
            <a:extLst>
              <a:ext uri="{FF2B5EF4-FFF2-40B4-BE49-F238E27FC236}">
                <a16:creationId xmlns:a16="http://schemas.microsoft.com/office/drawing/2014/main" id="{682E782F-3716-4E4C-B926-A9EAE1B6A9DD}"/>
              </a:ext>
            </a:extLst>
          </p:cNvPr>
          <p:cNvSpPr>
            <a:spLocks noGrp="1"/>
          </p:cNvSpPr>
          <p:nvPr>
            <p:ph type="sldNum" sz="quarter" idx="12"/>
          </p:nvPr>
        </p:nvSpPr>
        <p:spPr/>
        <p:txBody>
          <a:bodyPr/>
          <a:lstStyle/>
          <a:p>
            <a:fld id="{91BBCAA6-5ECD-4910-89D6-EB7DEF160C00}" type="slidenum">
              <a:rPr lang="en-US" smtClean="0"/>
              <a:t>15</a:t>
            </a:fld>
            <a:endParaRPr lang="en-US"/>
          </a:p>
        </p:txBody>
      </p:sp>
    </p:spTree>
    <p:extLst>
      <p:ext uri="{BB962C8B-B14F-4D97-AF65-F5344CB8AC3E}">
        <p14:creationId xmlns:p14="http://schemas.microsoft.com/office/powerpoint/2010/main" val="110849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C4AA8-72ED-4C94-A449-3EBE3DF9A440}"/>
              </a:ext>
            </a:extLst>
          </p:cNvPr>
          <p:cNvSpPr>
            <a:spLocks noGrp="1"/>
          </p:cNvSpPr>
          <p:nvPr>
            <p:ph type="title"/>
          </p:nvPr>
        </p:nvSpPr>
        <p:spPr>
          <a:xfrm>
            <a:off x="838200" y="365125"/>
            <a:ext cx="10515600" cy="967729"/>
          </a:xfrm>
        </p:spPr>
        <p:txBody>
          <a:bodyPr/>
          <a:lstStyle/>
          <a:p>
            <a:pPr algn="ctr"/>
            <a:r>
              <a:rPr lang="en-US" b="1" dirty="0"/>
              <a:t>BUILDING COMMUNITY – TIER I</a:t>
            </a:r>
          </a:p>
        </p:txBody>
      </p:sp>
      <p:sp>
        <p:nvSpPr>
          <p:cNvPr id="3" name="Content Placeholder 2">
            <a:extLst>
              <a:ext uri="{FF2B5EF4-FFF2-40B4-BE49-F238E27FC236}">
                <a16:creationId xmlns:a16="http://schemas.microsoft.com/office/drawing/2014/main" id="{9021F5BE-79A2-4CE2-8A57-18C205B15ED2}"/>
              </a:ext>
            </a:extLst>
          </p:cNvPr>
          <p:cNvSpPr>
            <a:spLocks noGrp="1"/>
          </p:cNvSpPr>
          <p:nvPr>
            <p:ph idx="1"/>
          </p:nvPr>
        </p:nvSpPr>
        <p:spPr>
          <a:xfrm>
            <a:off x="838200" y="1487837"/>
            <a:ext cx="4114800" cy="5005038"/>
          </a:xfrm>
        </p:spPr>
        <p:txBody>
          <a:bodyPr>
            <a:normAutofit fontScale="92500" lnSpcReduction="20000"/>
          </a:bodyPr>
          <a:lstStyle/>
          <a:p>
            <a:pPr marL="0" indent="0">
              <a:buNone/>
            </a:pPr>
            <a:r>
              <a:rPr lang="en-US" sz="3200" b="1" u="sng" dirty="0"/>
              <a:t>MENTORING</a:t>
            </a:r>
          </a:p>
          <a:p>
            <a:r>
              <a:rPr lang="en-US" sz="3200" dirty="0"/>
              <a:t>Relationship Skills</a:t>
            </a:r>
          </a:p>
          <a:p>
            <a:r>
              <a:rPr lang="en-US" sz="3200" dirty="0"/>
              <a:t>Communication Skills</a:t>
            </a:r>
          </a:p>
          <a:p>
            <a:r>
              <a:rPr lang="en-US" sz="3200" dirty="0"/>
              <a:t>Higher Attendance</a:t>
            </a:r>
          </a:p>
          <a:p>
            <a:r>
              <a:rPr lang="en-US" sz="3200" dirty="0"/>
              <a:t>Expanded Career Interests</a:t>
            </a:r>
          </a:p>
          <a:p>
            <a:pPr marL="0" indent="0">
              <a:buNone/>
            </a:pPr>
            <a:r>
              <a:rPr lang="en-US" sz="2100" b="1" dirty="0"/>
              <a:t>https://www.mentorwashington.org/why-mentor/mentoring-impact/</a:t>
            </a:r>
          </a:p>
          <a:p>
            <a:pPr marL="0" indent="0">
              <a:buNone/>
            </a:pPr>
            <a:endParaRPr lang="en-US" sz="3200" dirty="0"/>
          </a:p>
          <a:p>
            <a:r>
              <a:rPr lang="en-US" sz="3200" dirty="0"/>
              <a:t>RCOE – in house mentoring model</a:t>
            </a:r>
          </a:p>
          <a:p>
            <a:pPr marL="0" indent="0">
              <a:buNone/>
            </a:pPr>
            <a:endParaRPr lang="en-US" sz="3200" b="1" u="sng" dirty="0"/>
          </a:p>
        </p:txBody>
      </p:sp>
      <p:sp>
        <p:nvSpPr>
          <p:cNvPr id="4" name="Footer Placeholder 3">
            <a:extLst>
              <a:ext uri="{FF2B5EF4-FFF2-40B4-BE49-F238E27FC236}">
                <a16:creationId xmlns:a16="http://schemas.microsoft.com/office/drawing/2014/main" id="{87A10427-135E-48B0-90F4-A1A252B5AF56}"/>
              </a:ext>
            </a:extLst>
          </p:cNvPr>
          <p:cNvSpPr>
            <a:spLocks noGrp="1"/>
          </p:cNvSpPr>
          <p:nvPr>
            <p:ph type="ftr" sz="quarter" idx="11"/>
          </p:nvPr>
        </p:nvSpPr>
        <p:spPr/>
        <p:txBody>
          <a:bodyPr/>
          <a:lstStyle/>
          <a:p>
            <a:r>
              <a:rPr lang="en-US"/>
              <a:t>RP &amp; Student Attendance</a:t>
            </a:r>
          </a:p>
        </p:txBody>
      </p:sp>
      <p:sp>
        <p:nvSpPr>
          <p:cNvPr id="5" name="Slide Number Placeholder 4">
            <a:extLst>
              <a:ext uri="{FF2B5EF4-FFF2-40B4-BE49-F238E27FC236}">
                <a16:creationId xmlns:a16="http://schemas.microsoft.com/office/drawing/2014/main" id="{682E782F-3716-4E4C-B926-A9EAE1B6A9DD}"/>
              </a:ext>
            </a:extLst>
          </p:cNvPr>
          <p:cNvSpPr>
            <a:spLocks noGrp="1"/>
          </p:cNvSpPr>
          <p:nvPr>
            <p:ph type="sldNum" sz="quarter" idx="12"/>
          </p:nvPr>
        </p:nvSpPr>
        <p:spPr/>
        <p:txBody>
          <a:bodyPr/>
          <a:lstStyle/>
          <a:p>
            <a:fld id="{91BBCAA6-5ECD-4910-89D6-EB7DEF160C00}" type="slidenum">
              <a:rPr lang="en-US" smtClean="0"/>
              <a:t>16</a:t>
            </a:fld>
            <a:endParaRPr lang="en-US"/>
          </a:p>
        </p:txBody>
      </p:sp>
      <p:pic>
        <p:nvPicPr>
          <p:cNvPr id="6" name="Picture 5">
            <a:extLst>
              <a:ext uri="{FF2B5EF4-FFF2-40B4-BE49-F238E27FC236}">
                <a16:creationId xmlns:a16="http://schemas.microsoft.com/office/drawing/2014/main" id="{5440D4C9-765F-4D1B-AB59-84A4FDC26050}"/>
              </a:ext>
            </a:extLst>
          </p:cNvPr>
          <p:cNvPicPr>
            <a:picLocks noChangeAspect="1"/>
          </p:cNvPicPr>
          <p:nvPr/>
        </p:nvPicPr>
        <p:blipFill>
          <a:blip r:embed="rId2"/>
          <a:stretch>
            <a:fillRect/>
          </a:stretch>
        </p:blipFill>
        <p:spPr>
          <a:xfrm>
            <a:off x="5125349" y="1150292"/>
            <a:ext cx="5686425" cy="5206058"/>
          </a:xfrm>
          <a:prstGeom prst="rect">
            <a:avLst/>
          </a:prstGeom>
        </p:spPr>
      </p:pic>
    </p:spTree>
    <p:extLst>
      <p:ext uri="{BB962C8B-B14F-4D97-AF65-F5344CB8AC3E}">
        <p14:creationId xmlns:p14="http://schemas.microsoft.com/office/powerpoint/2010/main" val="354879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C4AA8-72ED-4C94-A449-3EBE3DF9A440}"/>
              </a:ext>
            </a:extLst>
          </p:cNvPr>
          <p:cNvSpPr>
            <a:spLocks noGrp="1"/>
          </p:cNvSpPr>
          <p:nvPr>
            <p:ph type="title"/>
          </p:nvPr>
        </p:nvSpPr>
        <p:spPr>
          <a:xfrm>
            <a:off x="838200" y="365125"/>
            <a:ext cx="10515600" cy="967729"/>
          </a:xfrm>
        </p:spPr>
        <p:txBody>
          <a:bodyPr/>
          <a:lstStyle/>
          <a:p>
            <a:pPr algn="ctr"/>
            <a:r>
              <a:rPr lang="en-US" b="1" dirty="0"/>
              <a:t>BUILDING COMMUNITY – TIER I</a:t>
            </a:r>
          </a:p>
        </p:txBody>
      </p:sp>
      <p:sp>
        <p:nvSpPr>
          <p:cNvPr id="3" name="Content Placeholder 2">
            <a:extLst>
              <a:ext uri="{FF2B5EF4-FFF2-40B4-BE49-F238E27FC236}">
                <a16:creationId xmlns:a16="http://schemas.microsoft.com/office/drawing/2014/main" id="{9021F5BE-79A2-4CE2-8A57-18C205B15ED2}"/>
              </a:ext>
            </a:extLst>
          </p:cNvPr>
          <p:cNvSpPr>
            <a:spLocks noGrp="1"/>
          </p:cNvSpPr>
          <p:nvPr>
            <p:ph idx="1"/>
          </p:nvPr>
        </p:nvSpPr>
        <p:spPr>
          <a:xfrm>
            <a:off x="838200" y="1487837"/>
            <a:ext cx="10515600" cy="5005038"/>
          </a:xfrm>
        </p:spPr>
        <p:txBody>
          <a:bodyPr>
            <a:normAutofit fontScale="92500" lnSpcReduction="10000"/>
          </a:bodyPr>
          <a:lstStyle/>
          <a:p>
            <a:r>
              <a:rPr lang="en-US" sz="3200" dirty="0"/>
              <a:t>Student Engagement </a:t>
            </a:r>
          </a:p>
          <a:p>
            <a:r>
              <a:rPr lang="en-US" sz="3200" dirty="0"/>
              <a:t>Parent Involvement / Family Engagement</a:t>
            </a:r>
          </a:p>
          <a:p>
            <a:r>
              <a:rPr lang="en-US" sz="3200" dirty="0"/>
              <a:t>School Climate </a:t>
            </a:r>
          </a:p>
          <a:p>
            <a:pPr marL="0" indent="0" algn="ctr">
              <a:buNone/>
            </a:pPr>
            <a:r>
              <a:rPr lang="en-US" sz="3200" b="1" u="sng" dirty="0"/>
              <a:t>COMMUNICATIONS &amp; TONE</a:t>
            </a:r>
          </a:p>
          <a:p>
            <a:r>
              <a:rPr lang="en-US" sz="3200" dirty="0"/>
              <a:t>Positive Messaging</a:t>
            </a:r>
          </a:p>
          <a:p>
            <a:r>
              <a:rPr lang="en-US" sz="3200" dirty="0"/>
              <a:t>Letters</a:t>
            </a:r>
          </a:p>
          <a:p>
            <a:r>
              <a:rPr lang="en-US" sz="3200" dirty="0"/>
              <a:t>Phone Calls, Emails, Texts</a:t>
            </a:r>
          </a:p>
          <a:p>
            <a:r>
              <a:rPr lang="en-US" sz="3200" dirty="0"/>
              <a:t>Meetings</a:t>
            </a:r>
          </a:p>
          <a:p>
            <a:r>
              <a:rPr lang="en-US" sz="3200" dirty="0"/>
              <a:t>Home Visits</a:t>
            </a:r>
          </a:p>
          <a:p>
            <a:endParaRPr lang="en-US" sz="3200" dirty="0"/>
          </a:p>
          <a:p>
            <a:endParaRPr lang="en-US" sz="3200" dirty="0"/>
          </a:p>
          <a:p>
            <a:pPr marL="0" indent="0">
              <a:buNone/>
            </a:pPr>
            <a:endParaRPr lang="en-US" sz="3200" b="1" u="sng" dirty="0"/>
          </a:p>
        </p:txBody>
      </p:sp>
      <p:sp>
        <p:nvSpPr>
          <p:cNvPr id="4" name="Footer Placeholder 3">
            <a:extLst>
              <a:ext uri="{FF2B5EF4-FFF2-40B4-BE49-F238E27FC236}">
                <a16:creationId xmlns:a16="http://schemas.microsoft.com/office/drawing/2014/main" id="{87A10427-135E-48B0-90F4-A1A252B5AF56}"/>
              </a:ext>
            </a:extLst>
          </p:cNvPr>
          <p:cNvSpPr>
            <a:spLocks noGrp="1"/>
          </p:cNvSpPr>
          <p:nvPr>
            <p:ph type="ftr" sz="quarter" idx="11"/>
          </p:nvPr>
        </p:nvSpPr>
        <p:spPr/>
        <p:txBody>
          <a:bodyPr/>
          <a:lstStyle/>
          <a:p>
            <a:r>
              <a:rPr lang="en-US"/>
              <a:t>RP &amp; Student Attendance</a:t>
            </a:r>
            <a:endParaRPr lang="en-US" dirty="0"/>
          </a:p>
        </p:txBody>
      </p:sp>
      <p:sp>
        <p:nvSpPr>
          <p:cNvPr id="5" name="Slide Number Placeholder 4">
            <a:extLst>
              <a:ext uri="{FF2B5EF4-FFF2-40B4-BE49-F238E27FC236}">
                <a16:creationId xmlns:a16="http://schemas.microsoft.com/office/drawing/2014/main" id="{682E782F-3716-4E4C-B926-A9EAE1B6A9DD}"/>
              </a:ext>
            </a:extLst>
          </p:cNvPr>
          <p:cNvSpPr>
            <a:spLocks noGrp="1"/>
          </p:cNvSpPr>
          <p:nvPr>
            <p:ph type="sldNum" sz="quarter" idx="12"/>
          </p:nvPr>
        </p:nvSpPr>
        <p:spPr/>
        <p:txBody>
          <a:bodyPr/>
          <a:lstStyle/>
          <a:p>
            <a:fld id="{91BBCAA6-5ECD-4910-89D6-EB7DEF160C00}" type="slidenum">
              <a:rPr lang="en-US" smtClean="0"/>
              <a:t>17</a:t>
            </a:fld>
            <a:endParaRPr lang="en-US"/>
          </a:p>
        </p:txBody>
      </p:sp>
    </p:spTree>
    <p:extLst>
      <p:ext uri="{BB962C8B-B14F-4D97-AF65-F5344CB8AC3E}">
        <p14:creationId xmlns:p14="http://schemas.microsoft.com/office/powerpoint/2010/main" val="4176451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C4AA8-72ED-4C94-A449-3EBE3DF9A440}"/>
              </a:ext>
            </a:extLst>
          </p:cNvPr>
          <p:cNvSpPr>
            <a:spLocks noGrp="1"/>
          </p:cNvSpPr>
          <p:nvPr>
            <p:ph type="title"/>
          </p:nvPr>
        </p:nvSpPr>
        <p:spPr>
          <a:xfrm>
            <a:off x="614464" y="34220"/>
            <a:ext cx="10515600" cy="967729"/>
          </a:xfrm>
        </p:spPr>
        <p:txBody>
          <a:bodyPr>
            <a:normAutofit/>
          </a:bodyPr>
          <a:lstStyle/>
          <a:p>
            <a:pPr algn="ctr"/>
            <a:r>
              <a:rPr lang="en-US" b="1" dirty="0"/>
              <a:t>RESTORATIVE PRACTICES PRINCIPLES</a:t>
            </a:r>
          </a:p>
        </p:txBody>
      </p:sp>
      <p:sp>
        <p:nvSpPr>
          <p:cNvPr id="3" name="Content Placeholder 2">
            <a:extLst>
              <a:ext uri="{FF2B5EF4-FFF2-40B4-BE49-F238E27FC236}">
                <a16:creationId xmlns:a16="http://schemas.microsoft.com/office/drawing/2014/main" id="{9021F5BE-79A2-4CE2-8A57-18C205B15ED2}"/>
              </a:ext>
            </a:extLst>
          </p:cNvPr>
          <p:cNvSpPr>
            <a:spLocks noGrp="1"/>
          </p:cNvSpPr>
          <p:nvPr>
            <p:ph idx="1"/>
          </p:nvPr>
        </p:nvSpPr>
        <p:spPr>
          <a:xfrm>
            <a:off x="838200" y="1001949"/>
            <a:ext cx="10515600" cy="4756825"/>
          </a:xfrm>
        </p:spPr>
        <p:txBody>
          <a:bodyPr>
            <a:normAutofit/>
          </a:bodyPr>
          <a:lstStyle/>
          <a:p>
            <a:pPr marL="0" indent="0" algn="ctr">
              <a:buNone/>
            </a:pPr>
            <a:r>
              <a:rPr lang="en-US" sz="4000" b="1" dirty="0"/>
              <a:t>CONNECTION BEFORE CONTENT</a:t>
            </a:r>
          </a:p>
          <a:p>
            <a:r>
              <a:rPr lang="en-US" sz="2400" dirty="0"/>
              <a:t>The Violin Player – an illustration of connection</a:t>
            </a:r>
          </a:p>
          <a:p>
            <a:pPr lvl="1"/>
            <a:r>
              <a:rPr lang="en-US" sz="2400" dirty="0"/>
              <a:t>Recall:  John Doe also plays an instrument</a:t>
            </a:r>
          </a:p>
          <a:p>
            <a:r>
              <a:rPr lang="en-US" sz="2400" dirty="0"/>
              <a:t>John Doe – an illustration of disconnection </a:t>
            </a:r>
          </a:p>
          <a:p>
            <a:pPr marL="0" indent="0">
              <a:buNone/>
            </a:pPr>
            <a:endParaRPr lang="en-US" sz="2400" dirty="0"/>
          </a:p>
          <a:p>
            <a:r>
              <a:rPr lang="en-US" sz="2400" dirty="0"/>
              <a:t>CONNECTION – Merriam-Webster</a:t>
            </a:r>
          </a:p>
          <a:p>
            <a:pPr lvl="1"/>
            <a:r>
              <a:rPr lang="en-US" sz="2400" dirty="0"/>
              <a:t>“a relation of personal intimacy (as family ties)”</a:t>
            </a:r>
          </a:p>
          <a:p>
            <a:r>
              <a:rPr lang="en-US" sz="2400" dirty="0"/>
              <a:t>DISCONNECTION – “the state of being isolated or detached”</a:t>
            </a:r>
          </a:p>
          <a:p>
            <a:pPr lvl="1"/>
            <a:r>
              <a:rPr lang="en-US" sz="2400" dirty="0"/>
              <a:t>The Role of SHAME…</a:t>
            </a:r>
          </a:p>
        </p:txBody>
      </p:sp>
      <p:sp>
        <p:nvSpPr>
          <p:cNvPr id="4" name="Footer Placeholder 3">
            <a:extLst>
              <a:ext uri="{FF2B5EF4-FFF2-40B4-BE49-F238E27FC236}">
                <a16:creationId xmlns:a16="http://schemas.microsoft.com/office/drawing/2014/main" id="{B8034E20-BF61-4DDC-8AEC-083D8BFBCC1B}"/>
              </a:ext>
            </a:extLst>
          </p:cNvPr>
          <p:cNvSpPr>
            <a:spLocks noGrp="1"/>
          </p:cNvSpPr>
          <p:nvPr>
            <p:ph type="ftr" sz="quarter" idx="11"/>
          </p:nvPr>
        </p:nvSpPr>
        <p:spPr/>
        <p:txBody>
          <a:bodyPr/>
          <a:lstStyle/>
          <a:p>
            <a:r>
              <a:rPr lang="en-US"/>
              <a:t>RP &amp; Student Attendance</a:t>
            </a:r>
          </a:p>
        </p:txBody>
      </p:sp>
      <p:sp>
        <p:nvSpPr>
          <p:cNvPr id="5" name="Slide Number Placeholder 4">
            <a:extLst>
              <a:ext uri="{FF2B5EF4-FFF2-40B4-BE49-F238E27FC236}">
                <a16:creationId xmlns:a16="http://schemas.microsoft.com/office/drawing/2014/main" id="{4BD94D16-75F8-4D5D-8B89-2C9A0E569399}"/>
              </a:ext>
            </a:extLst>
          </p:cNvPr>
          <p:cNvSpPr>
            <a:spLocks noGrp="1"/>
          </p:cNvSpPr>
          <p:nvPr>
            <p:ph type="sldNum" sz="quarter" idx="12"/>
          </p:nvPr>
        </p:nvSpPr>
        <p:spPr/>
        <p:txBody>
          <a:bodyPr/>
          <a:lstStyle/>
          <a:p>
            <a:fld id="{91BBCAA6-5ECD-4910-89D6-EB7DEF160C00}" type="slidenum">
              <a:rPr lang="en-US" smtClean="0"/>
              <a:t>18</a:t>
            </a:fld>
            <a:endParaRPr lang="en-US"/>
          </a:p>
        </p:txBody>
      </p:sp>
    </p:spTree>
    <p:extLst>
      <p:ext uri="{BB962C8B-B14F-4D97-AF65-F5344CB8AC3E}">
        <p14:creationId xmlns:p14="http://schemas.microsoft.com/office/powerpoint/2010/main" val="295634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C4AA8-72ED-4C94-A449-3EBE3DF9A440}"/>
              </a:ext>
            </a:extLst>
          </p:cNvPr>
          <p:cNvSpPr>
            <a:spLocks noGrp="1"/>
          </p:cNvSpPr>
          <p:nvPr>
            <p:ph type="title"/>
          </p:nvPr>
        </p:nvSpPr>
        <p:spPr>
          <a:xfrm>
            <a:off x="838200" y="365126"/>
            <a:ext cx="10515600" cy="520092"/>
          </a:xfrm>
        </p:spPr>
        <p:txBody>
          <a:bodyPr>
            <a:normAutofit fontScale="90000"/>
          </a:bodyPr>
          <a:lstStyle/>
          <a:p>
            <a:pPr algn="ctr"/>
            <a:r>
              <a:rPr lang="en-US" b="1" dirty="0"/>
              <a:t>RESTORATIVE PRACTICES PRINCIPLES</a:t>
            </a:r>
          </a:p>
        </p:txBody>
      </p:sp>
      <p:sp>
        <p:nvSpPr>
          <p:cNvPr id="3" name="Content Placeholder 2">
            <a:extLst>
              <a:ext uri="{FF2B5EF4-FFF2-40B4-BE49-F238E27FC236}">
                <a16:creationId xmlns:a16="http://schemas.microsoft.com/office/drawing/2014/main" id="{9021F5BE-79A2-4CE2-8A57-18C205B15ED2}"/>
              </a:ext>
            </a:extLst>
          </p:cNvPr>
          <p:cNvSpPr>
            <a:spLocks noGrp="1"/>
          </p:cNvSpPr>
          <p:nvPr>
            <p:ph idx="1"/>
          </p:nvPr>
        </p:nvSpPr>
        <p:spPr>
          <a:xfrm>
            <a:off x="838200" y="885218"/>
            <a:ext cx="10515600" cy="5607657"/>
          </a:xfrm>
        </p:spPr>
        <p:txBody>
          <a:bodyPr>
            <a:normAutofit/>
          </a:bodyPr>
          <a:lstStyle/>
          <a:p>
            <a:pPr marL="0" indent="0" algn="ctr">
              <a:buNone/>
            </a:pPr>
            <a:r>
              <a:rPr lang="en-US" sz="4000" b="1" dirty="0"/>
              <a:t>CONNECTION BEFORE CONTENT</a:t>
            </a:r>
          </a:p>
          <a:p>
            <a:pPr>
              <a:defRPr/>
            </a:pPr>
            <a:r>
              <a:rPr lang="en-US" altLang="en-US" dirty="0">
                <a:effectLst>
                  <a:outerShdw blurRad="38100" dist="38100" dir="2700000" algn="tl">
                    <a:srgbClr val="000000">
                      <a:alpha val="43137"/>
                    </a:srgbClr>
                  </a:outerShdw>
                </a:effectLst>
                <a:sym typeface="Wingdings" panose="05000000000000000000" pitchFamily="2" charset="2"/>
              </a:rPr>
              <a:t>Introducing Participants = The </a:t>
            </a:r>
            <a:r>
              <a:rPr lang="en-US" altLang="en-US" i="1" dirty="0">
                <a:effectLst>
                  <a:outerShdw blurRad="38100" dist="38100" dir="2700000" algn="tl">
                    <a:srgbClr val="000000">
                      <a:alpha val="43137"/>
                    </a:srgbClr>
                  </a:outerShdw>
                </a:effectLst>
                <a:sym typeface="Wingdings" panose="05000000000000000000" pitchFamily="2" charset="2"/>
              </a:rPr>
              <a:t>Starting Point!</a:t>
            </a:r>
          </a:p>
          <a:p>
            <a:pPr algn="ctr">
              <a:buFont typeface="Wingdings" panose="05000000000000000000" pitchFamily="2" charset="2"/>
              <a:buNone/>
              <a:defRPr/>
            </a:pPr>
            <a:r>
              <a:rPr lang="en-US" altLang="en-US" u="sng" dirty="0">
                <a:effectLst>
                  <a:outerShdw blurRad="38100" dist="38100" dir="2700000" algn="tl">
                    <a:srgbClr val="000000">
                      <a:alpha val="43137"/>
                    </a:srgbClr>
                  </a:outerShdw>
                </a:effectLst>
                <a:sym typeface="Wingdings" panose="05000000000000000000" pitchFamily="2" charset="2"/>
              </a:rPr>
              <a:t>WHAT ELSE?:</a:t>
            </a:r>
          </a:p>
          <a:p>
            <a:pPr>
              <a:defRPr/>
            </a:pPr>
            <a:r>
              <a:rPr lang="en-US" altLang="en-US" sz="2400" b="1" dirty="0">
                <a:effectLst>
                  <a:outerShdw blurRad="38100" dist="38100" dir="2700000" algn="tl">
                    <a:srgbClr val="000000">
                      <a:alpha val="43137"/>
                    </a:srgbClr>
                  </a:outerShdw>
                </a:effectLst>
                <a:sym typeface="Wingdings" panose="05000000000000000000" pitchFamily="2" charset="2"/>
              </a:rPr>
              <a:t>CONNECTING WITH THE </a:t>
            </a:r>
            <a:r>
              <a:rPr lang="en-US" altLang="en-US" sz="2400" b="1" i="1" dirty="0">
                <a:effectLst>
                  <a:outerShdw blurRad="38100" dist="38100" dir="2700000" algn="tl">
                    <a:srgbClr val="000000">
                      <a:alpha val="43137"/>
                    </a:srgbClr>
                  </a:outerShdw>
                </a:effectLst>
                <a:sym typeface="Wingdings" panose="05000000000000000000" pitchFamily="2" charset="2"/>
              </a:rPr>
              <a:t>STUDENT</a:t>
            </a:r>
          </a:p>
          <a:p>
            <a:pPr lvl="1">
              <a:defRPr/>
            </a:pPr>
            <a:r>
              <a:rPr lang="en-US" altLang="en-US" dirty="0">
                <a:effectLst>
                  <a:outerShdw blurRad="38100" dist="38100" dir="2700000" algn="tl">
                    <a:srgbClr val="000000">
                      <a:alpha val="43137"/>
                    </a:srgbClr>
                  </a:outerShdw>
                </a:effectLst>
                <a:sym typeface="Wingdings" panose="05000000000000000000" pitchFamily="2" charset="2"/>
              </a:rPr>
              <a:t>Welcome!  “So Glad To See You!; How Are You Today?”</a:t>
            </a:r>
          </a:p>
          <a:p>
            <a:pPr lvl="1">
              <a:defRPr/>
            </a:pPr>
            <a:r>
              <a:rPr lang="en-US" altLang="en-US" dirty="0">
                <a:effectLst>
                  <a:outerShdw blurRad="38100" dist="38100" dir="2700000" algn="tl">
                    <a:srgbClr val="000000">
                      <a:alpha val="43137"/>
                    </a:srgbClr>
                  </a:outerShdw>
                </a:effectLst>
                <a:sym typeface="Wingdings" panose="05000000000000000000" pitchFamily="2" charset="2"/>
              </a:rPr>
              <a:t>State One Thing You Really Like About Student</a:t>
            </a:r>
          </a:p>
          <a:p>
            <a:pPr lvl="1">
              <a:defRPr/>
            </a:pPr>
            <a:r>
              <a:rPr lang="en-US" altLang="en-US" dirty="0">
                <a:effectLst>
                  <a:outerShdw blurRad="38100" dist="38100" dir="2700000" algn="tl">
                    <a:srgbClr val="000000">
                      <a:alpha val="43137"/>
                    </a:srgbClr>
                  </a:outerShdw>
                </a:effectLst>
                <a:sym typeface="Wingdings" panose="05000000000000000000" pitchFamily="2" charset="2"/>
              </a:rPr>
              <a:t>Ask: “What’s One Thing You Really Like?” </a:t>
            </a:r>
          </a:p>
          <a:p>
            <a:pPr lvl="2">
              <a:defRPr/>
            </a:pPr>
            <a:r>
              <a:rPr lang="en-US" altLang="en-US" dirty="0">
                <a:effectLst>
                  <a:outerShdw blurRad="38100" dist="38100" dir="2700000" algn="tl">
                    <a:srgbClr val="000000">
                      <a:alpha val="43137"/>
                    </a:srgbClr>
                  </a:outerShdw>
                </a:effectLst>
                <a:sym typeface="Wingdings" panose="05000000000000000000" pitchFamily="2" charset="2"/>
              </a:rPr>
              <a:t>To Do?  About Yourself?</a:t>
            </a:r>
          </a:p>
          <a:p>
            <a:pPr>
              <a:defRPr/>
            </a:pPr>
            <a:r>
              <a:rPr lang="en-US" altLang="en-US" sz="2400" b="1" dirty="0">
                <a:effectLst>
                  <a:outerShdw blurRad="38100" dist="38100" dir="2700000" algn="tl">
                    <a:srgbClr val="000000">
                      <a:alpha val="43137"/>
                    </a:srgbClr>
                  </a:outerShdw>
                </a:effectLst>
                <a:sym typeface="Wingdings" panose="05000000000000000000" pitchFamily="2" charset="2"/>
              </a:rPr>
              <a:t>CONNECTING WITH THE </a:t>
            </a:r>
            <a:r>
              <a:rPr lang="en-US" altLang="en-US" sz="2400" b="1" i="1" dirty="0">
                <a:effectLst>
                  <a:outerShdw blurRad="38100" dist="38100" dir="2700000" algn="tl">
                    <a:srgbClr val="000000">
                      <a:alpha val="43137"/>
                    </a:srgbClr>
                  </a:outerShdw>
                </a:effectLst>
                <a:sym typeface="Wingdings" panose="05000000000000000000" pitchFamily="2" charset="2"/>
              </a:rPr>
              <a:t>PARENTS</a:t>
            </a:r>
            <a:r>
              <a:rPr lang="en-US" altLang="en-US" sz="2400" b="1" i="1" u="sng" dirty="0">
                <a:effectLst>
                  <a:outerShdw blurRad="38100" dist="38100" dir="2700000" algn="tl">
                    <a:srgbClr val="000000">
                      <a:alpha val="43137"/>
                    </a:srgbClr>
                  </a:outerShdw>
                </a:effectLst>
                <a:sym typeface="Wingdings" panose="05000000000000000000" pitchFamily="2" charset="2"/>
              </a:rPr>
              <a:t> </a:t>
            </a:r>
          </a:p>
          <a:p>
            <a:pPr lvl="1">
              <a:defRPr/>
            </a:pPr>
            <a:r>
              <a:rPr lang="en-US" altLang="en-US" dirty="0">
                <a:effectLst>
                  <a:outerShdw blurRad="38100" dist="38100" dir="2700000" algn="tl">
                    <a:srgbClr val="000000">
                      <a:alpha val="43137"/>
                    </a:srgbClr>
                  </a:outerShdw>
                </a:effectLst>
                <a:sym typeface="Wingdings" panose="05000000000000000000" pitchFamily="2" charset="2"/>
              </a:rPr>
              <a:t>Welcome!  “Thank You For Your Time!”</a:t>
            </a:r>
          </a:p>
          <a:p>
            <a:pPr lvl="1">
              <a:defRPr/>
            </a:pPr>
            <a:r>
              <a:rPr lang="en-US" altLang="en-US" dirty="0">
                <a:effectLst>
                  <a:outerShdw blurRad="38100" dist="38100" dir="2700000" algn="tl">
                    <a:srgbClr val="000000">
                      <a:alpha val="43137"/>
                    </a:srgbClr>
                  </a:outerShdw>
                </a:effectLst>
                <a:sym typeface="Wingdings" panose="05000000000000000000" pitchFamily="2" charset="2"/>
              </a:rPr>
              <a:t>How Are You Today?</a:t>
            </a:r>
          </a:p>
          <a:p>
            <a:pPr lvl="1">
              <a:defRPr/>
            </a:pPr>
            <a:r>
              <a:rPr lang="en-US" altLang="en-US" u="sng" dirty="0">
                <a:effectLst>
                  <a:outerShdw blurRad="38100" dist="38100" dir="2700000" algn="tl">
                    <a:srgbClr val="000000">
                      <a:alpha val="43137"/>
                    </a:srgbClr>
                  </a:outerShdw>
                </a:effectLst>
                <a:sym typeface="Wingdings" panose="05000000000000000000" pitchFamily="2" charset="2"/>
              </a:rPr>
              <a:t>Question:</a:t>
            </a:r>
            <a:r>
              <a:rPr lang="en-US" altLang="en-US" dirty="0">
                <a:effectLst>
                  <a:outerShdw blurRad="38100" dist="38100" dir="2700000" algn="tl">
                    <a:srgbClr val="000000">
                      <a:alpha val="43137"/>
                    </a:srgbClr>
                  </a:outerShdw>
                </a:effectLst>
                <a:sym typeface="Wingdings" panose="05000000000000000000" pitchFamily="2" charset="2"/>
              </a:rPr>
              <a:t>  How Can We Establish Personal Connection?</a:t>
            </a:r>
          </a:p>
          <a:p>
            <a:pPr marL="0" indent="0" algn="ctr">
              <a:buNone/>
            </a:pPr>
            <a:endParaRPr lang="en-US" sz="4000" b="1" dirty="0"/>
          </a:p>
        </p:txBody>
      </p:sp>
      <p:sp>
        <p:nvSpPr>
          <p:cNvPr id="4" name="Footer Placeholder 3">
            <a:extLst>
              <a:ext uri="{FF2B5EF4-FFF2-40B4-BE49-F238E27FC236}">
                <a16:creationId xmlns:a16="http://schemas.microsoft.com/office/drawing/2014/main" id="{B8034E20-BF61-4DDC-8AEC-083D8BFBCC1B}"/>
              </a:ext>
            </a:extLst>
          </p:cNvPr>
          <p:cNvSpPr>
            <a:spLocks noGrp="1"/>
          </p:cNvSpPr>
          <p:nvPr>
            <p:ph type="ftr" sz="quarter" idx="11"/>
          </p:nvPr>
        </p:nvSpPr>
        <p:spPr/>
        <p:txBody>
          <a:bodyPr/>
          <a:lstStyle/>
          <a:p>
            <a:r>
              <a:rPr lang="en-US"/>
              <a:t>RP &amp; Student Attendance</a:t>
            </a:r>
          </a:p>
        </p:txBody>
      </p:sp>
      <p:sp>
        <p:nvSpPr>
          <p:cNvPr id="5" name="Slide Number Placeholder 4">
            <a:extLst>
              <a:ext uri="{FF2B5EF4-FFF2-40B4-BE49-F238E27FC236}">
                <a16:creationId xmlns:a16="http://schemas.microsoft.com/office/drawing/2014/main" id="{4BD94D16-75F8-4D5D-8B89-2C9A0E569399}"/>
              </a:ext>
            </a:extLst>
          </p:cNvPr>
          <p:cNvSpPr>
            <a:spLocks noGrp="1"/>
          </p:cNvSpPr>
          <p:nvPr>
            <p:ph type="sldNum" sz="quarter" idx="12"/>
          </p:nvPr>
        </p:nvSpPr>
        <p:spPr/>
        <p:txBody>
          <a:bodyPr/>
          <a:lstStyle/>
          <a:p>
            <a:fld id="{91BBCAA6-5ECD-4910-89D6-EB7DEF160C00}" type="slidenum">
              <a:rPr lang="en-US" smtClean="0"/>
              <a:t>19</a:t>
            </a:fld>
            <a:endParaRPr lang="en-US"/>
          </a:p>
        </p:txBody>
      </p:sp>
    </p:spTree>
    <p:extLst>
      <p:ext uri="{BB962C8B-B14F-4D97-AF65-F5344CB8AC3E}">
        <p14:creationId xmlns:p14="http://schemas.microsoft.com/office/powerpoint/2010/main" val="139366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D526B-DB7A-41E3-B373-3D1DF5F0F32A}"/>
              </a:ext>
            </a:extLst>
          </p:cNvPr>
          <p:cNvSpPr>
            <a:spLocks noGrp="1"/>
          </p:cNvSpPr>
          <p:nvPr>
            <p:ph type="title"/>
          </p:nvPr>
        </p:nvSpPr>
        <p:spPr>
          <a:xfrm>
            <a:off x="838200" y="365126"/>
            <a:ext cx="10515600" cy="601526"/>
          </a:xfrm>
        </p:spPr>
        <p:txBody>
          <a:bodyPr>
            <a:normAutofit fontScale="90000"/>
          </a:bodyPr>
          <a:lstStyle/>
          <a:p>
            <a:pPr algn="ctr"/>
            <a:r>
              <a:rPr lang="en-US" dirty="0"/>
              <a:t>INTRODUCTIONS</a:t>
            </a:r>
          </a:p>
        </p:txBody>
      </p:sp>
      <p:sp>
        <p:nvSpPr>
          <p:cNvPr id="3" name="Content Placeholder 2">
            <a:extLst>
              <a:ext uri="{FF2B5EF4-FFF2-40B4-BE49-F238E27FC236}">
                <a16:creationId xmlns:a16="http://schemas.microsoft.com/office/drawing/2014/main" id="{2F0B35EF-BFC8-4D01-932B-37840359A794}"/>
              </a:ext>
            </a:extLst>
          </p:cNvPr>
          <p:cNvSpPr>
            <a:spLocks noGrp="1"/>
          </p:cNvSpPr>
          <p:nvPr>
            <p:ph idx="1"/>
          </p:nvPr>
        </p:nvSpPr>
        <p:spPr>
          <a:xfrm>
            <a:off x="838200" y="966652"/>
            <a:ext cx="10515600" cy="5210311"/>
          </a:xfrm>
        </p:spPr>
        <p:txBody>
          <a:bodyPr/>
          <a:lstStyle/>
          <a:p>
            <a:pPr marL="0" indent="0">
              <a:buNone/>
            </a:pPr>
            <a:r>
              <a:rPr lang="en-US" sz="3200" dirty="0"/>
              <a:t>Please put in the chat box:</a:t>
            </a:r>
          </a:p>
          <a:p>
            <a:pPr lvl="1"/>
            <a:r>
              <a:rPr lang="en-US" sz="3600" dirty="0"/>
              <a:t>Your name</a:t>
            </a:r>
          </a:p>
          <a:p>
            <a:pPr lvl="1"/>
            <a:r>
              <a:rPr lang="en-US" sz="3600" dirty="0"/>
              <a:t>The district you are from</a:t>
            </a:r>
          </a:p>
          <a:p>
            <a:pPr lvl="1"/>
            <a:r>
              <a:rPr lang="en-US" sz="3600" dirty="0"/>
              <a:t>Your position</a:t>
            </a:r>
          </a:p>
          <a:p>
            <a:pPr lvl="1"/>
            <a:r>
              <a:rPr lang="en-US" sz="3600" dirty="0"/>
              <a:t>Your favorite food</a:t>
            </a:r>
          </a:p>
          <a:p>
            <a:pPr marL="0" indent="0">
              <a:buNone/>
            </a:pPr>
            <a:endParaRPr lang="en-US" dirty="0"/>
          </a:p>
        </p:txBody>
      </p:sp>
      <p:sp>
        <p:nvSpPr>
          <p:cNvPr id="4" name="Footer Placeholder 3">
            <a:extLst>
              <a:ext uri="{FF2B5EF4-FFF2-40B4-BE49-F238E27FC236}">
                <a16:creationId xmlns:a16="http://schemas.microsoft.com/office/drawing/2014/main" id="{85C68262-E482-4C0A-92C1-542C37DD4F5B}"/>
              </a:ext>
            </a:extLst>
          </p:cNvPr>
          <p:cNvSpPr>
            <a:spLocks noGrp="1"/>
          </p:cNvSpPr>
          <p:nvPr>
            <p:ph type="ftr" sz="quarter" idx="11"/>
          </p:nvPr>
        </p:nvSpPr>
        <p:spPr/>
        <p:txBody>
          <a:bodyPr/>
          <a:lstStyle/>
          <a:p>
            <a:r>
              <a:rPr lang="en-US"/>
              <a:t>RP &amp; Student Attendance</a:t>
            </a:r>
          </a:p>
        </p:txBody>
      </p:sp>
      <p:sp>
        <p:nvSpPr>
          <p:cNvPr id="5" name="Slide Number Placeholder 4">
            <a:extLst>
              <a:ext uri="{FF2B5EF4-FFF2-40B4-BE49-F238E27FC236}">
                <a16:creationId xmlns:a16="http://schemas.microsoft.com/office/drawing/2014/main" id="{DD6B4C05-C495-4A7E-93BA-F72F7E4227D8}"/>
              </a:ext>
            </a:extLst>
          </p:cNvPr>
          <p:cNvSpPr>
            <a:spLocks noGrp="1"/>
          </p:cNvSpPr>
          <p:nvPr>
            <p:ph type="sldNum" sz="quarter" idx="12"/>
          </p:nvPr>
        </p:nvSpPr>
        <p:spPr/>
        <p:txBody>
          <a:bodyPr/>
          <a:lstStyle/>
          <a:p>
            <a:fld id="{91BBCAA6-5ECD-4910-89D6-EB7DEF160C00}" type="slidenum">
              <a:rPr lang="en-US" smtClean="0"/>
              <a:t>2</a:t>
            </a:fld>
            <a:endParaRPr lang="en-US"/>
          </a:p>
        </p:txBody>
      </p:sp>
      <p:pic>
        <p:nvPicPr>
          <p:cNvPr id="12" name="Picture 11">
            <a:extLst>
              <a:ext uri="{FF2B5EF4-FFF2-40B4-BE49-F238E27FC236}">
                <a16:creationId xmlns:a16="http://schemas.microsoft.com/office/drawing/2014/main" id="{0AA72573-D564-4E6D-B144-D30687CDF3CF}"/>
              </a:ext>
            </a:extLst>
          </p:cNvPr>
          <p:cNvPicPr>
            <a:picLocks noChangeAspect="1"/>
          </p:cNvPicPr>
          <p:nvPr/>
        </p:nvPicPr>
        <p:blipFill>
          <a:blip r:embed="rId2"/>
          <a:stretch>
            <a:fillRect/>
          </a:stretch>
        </p:blipFill>
        <p:spPr>
          <a:xfrm>
            <a:off x="5197570" y="4424226"/>
            <a:ext cx="3438674" cy="1788456"/>
          </a:xfrm>
          <a:prstGeom prst="rect">
            <a:avLst/>
          </a:prstGeom>
        </p:spPr>
      </p:pic>
      <p:pic>
        <p:nvPicPr>
          <p:cNvPr id="8" name="Picture 7">
            <a:extLst>
              <a:ext uri="{FF2B5EF4-FFF2-40B4-BE49-F238E27FC236}">
                <a16:creationId xmlns:a16="http://schemas.microsoft.com/office/drawing/2014/main" id="{B7CCBD3E-CC44-4551-B263-654FF93340E0}"/>
              </a:ext>
            </a:extLst>
          </p:cNvPr>
          <p:cNvPicPr>
            <a:picLocks noChangeAspect="1"/>
          </p:cNvPicPr>
          <p:nvPr/>
        </p:nvPicPr>
        <p:blipFill>
          <a:blip r:embed="rId3"/>
          <a:stretch>
            <a:fillRect/>
          </a:stretch>
        </p:blipFill>
        <p:spPr>
          <a:xfrm>
            <a:off x="6993107" y="966652"/>
            <a:ext cx="3913841" cy="3596005"/>
          </a:xfrm>
          <a:prstGeom prst="rect">
            <a:avLst/>
          </a:prstGeom>
        </p:spPr>
      </p:pic>
    </p:spTree>
    <p:extLst>
      <p:ext uri="{BB962C8B-B14F-4D97-AF65-F5344CB8AC3E}">
        <p14:creationId xmlns:p14="http://schemas.microsoft.com/office/powerpoint/2010/main" val="2154274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70CE5-2BE1-4A0F-B870-E656ADD0F634}"/>
              </a:ext>
            </a:extLst>
          </p:cNvPr>
          <p:cNvSpPr>
            <a:spLocks noGrp="1"/>
          </p:cNvSpPr>
          <p:nvPr>
            <p:ph type="title"/>
          </p:nvPr>
        </p:nvSpPr>
        <p:spPr>
          <a:xfrm>
            <a:off x="685801" y="214010"/>
            <a:ext cx="10131425" cy="1001948"/>
          </a:xfrm>
        </p:spPr>
        <p:txBody>
          <a:bodyPr>
            <a:normAutofit/>
          </a:bodyPr>
          <a:lstStyle/>
          <a:p>
            <a:pPr algn="ctr"/>
            <a:r>
              <a:rPr lang="en-US" b="1" dirty="0"/>
              <a:t>GROUP CHAT</a:t>
            </a:r>
          </a:p>
        </p:txBody>
      </p:sp>
      <p:sp>
        <p:nvSpPr>
          <p:cNvPr id="3" name="Content Placeholder 2">
            <a:extLst>
              <a:ext uri="{FF2B5EF4-FFF2-40B4-BE49-F238E27FC236}">
                <a16:creationId xmlns:a16="http://schemas.microsoft.com/office/drawing/2014/main" id="{5EED6940-89B4-4A28-9A5C-7963F2A393D9}"/>
              </a:ext>
            </a:extLst>
          </p:cNvPr>
          <p:cNvSpPr>
            <a:spLocks noGrp="1"/>
          </p:cNvSpPr>
          <p:nvPr>
            <p:ph idx="1"/>
          </p:nvPr>
        </p:nvSpPr>
        <p:spPr>
          <a:xfrm>
            <a:off x="685801" y="875489"/>
            <a:ext cx="10131425" cy="4915711"/>
          </a:xfrm>
        </p:spPr>
        <p:txBody>
          <a:bodyPr>
            <a:normAutofit/>
          </a:bodyPr>
          <a:lstStyle/>
          <a:p>
            <a:pPr marL="514350" indent="-514350">
              <a:buFont typeface="+mj-lt"/>
              <a:buAutoNum type="arabicPeriod"/>
            </a:pPr>
            <a:r>
              <a:rPr lang="en-US" sz="2800" dirty="0"/>
              <a:t>WHAT TYPE OF COMMUNICATIONS &amp; TONE HAS YOUR SCHOOL DISTRICT / SCHOOL SITE USED IN THE PAST?</a:t>
            </a:r>
          </a:p>
          <a:p>
            <a:pPr marL="514350" indent="-514350">
              <a:buFont typeface="+mj-lt"/>
              <a:buAutoNum type="arabicPeriod"/>
            </a:pPr>
            <a:endParaRPr lang="en-US" sz="2800" dirty="0"/>
          </a:p>
          <a:p>
            <a:pPr marL="514350" indent="-514350">
              <a:buFont typeface="+mj-lt"/>
              <a:buAutoNum type="arabicPeriod"/>
            </a:pPr>
            <a:r>
              <a:rPr lang="en-US" sz="2800" dirty="0"/>
              <a:t>HOW CAN YOUR SCHOOL DISTRICT / SCHOOL SITE REVISE COMMUNICATIONS &amp; TONE TO CREATE STRONGER RELATIONSHIPS &amp; A STRONGER SENSE OF COMMUNITY?</a:t>
            </a:r>
          </a:p>
        </p:txBody>
      </p:sp>
      <p:sp>
        <p:nvSpPr>
          <p:cNvPr id="4" name="Footer Placeholder 3">
            <a:extLst>
              <a:ext uri="{FF2B5EF4-FFF2-40B4-BE49-F238E27FC236}">
                <a16:creationId xmlns:a16="http://schemas.microsoft.com/office/drawing/2014/main" id="{D12540FA-4D40-481A-9FF9-744CF1E6949E}"/>
              </a:ext>
            </a:extLst>
          </p:cNvPr>
          <p:cNvSpPr>
            <a:spLocks noGrp="1"/>
          </p:cNvSpPr>
          <p:nvPr>
            <p:ph type="ftr" sz="quarter" idx="11"/>
          </p:nvPr>
        </p:nvSpPr>
        <p:spPr/>
        <p:txBody>
          <a:bodyPr/>
          <a:lstStyle/>
          <a:p>
            <a:r>
              <a:rPr lang="en-US"/>
              <a:t>RP &amp; Student Attendance</a:t>
            </a:r>
          </a:p>
        </p:txBody>
      </p:sp>
      <p:sp>
        <p:nvSpPr>
          <p:cNvPr id="5" name="Slide Number Placeholder 4">
            <a:extLst>
              <a:ext uri="{FF2B5EF4-FFF2-40B4-BE49-F238E27FC236}">
                <a16:creationId xmlns:a16="http://schemas.microsoft.com/office/drawing/2014/main" id="{10AC4B5C-0D8B-482B-A1CF-1DACDBD4861E}"/>
              </a:ext>
            </a:extLst>
          </p:cNvPr>
          <p:cNvSpPr>
            <a:spLocks noGrp="1"/>
          </p:cNvSpPr>
          <p:nvPr>
            <p:ph type="sldNum" sz="quarter" idx="12"/>
          </p:nvPr>
        </p:nvSpPr>
        <p:spPr/>
        <p:txBody>
          <a:bodyPr/>
          <a:lstStyle/>
          <a:p>
            <a:fld id="{91BBCAA6-5ECD-4910-89D6-EB7DEF160C00}" type="slidenum">
              <a:rPr lang="en-US" smtClean="0"/>
              <a:t>20</a:t>
            </a:fld>
            <a:endParaRPr lang="en-US"/>
          </a:p>
        </p:txBody>
      </p:sp>
    </p:spTree>
    <p:extLst>
      <p:ext uri="{BB962C8B-B14F-4D97-AF65-F5344CB8AC3E}">
        <p14:creationId xmlns:p14="http://schemas.microsoft.com/office/powerpoint/2010/main" val="19819937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73712-F5F5-4C1E-B73D-256E4AC82FCF}"/>
              </a:ext>
            </a:extLst>
          </p:cNvPr>
          <p:cNvSpPr>
            <a:spLocks noGrp="1"/>
          </p:cNvSpPr>
          <p:nvPr>
            <p:ph type="title"/>
          </p:nvPr>
        </p:nvSpPr>
        <p:spPr>
          <a:xfrm>
            <a:off x="838200" y="365126"/>
            <a:ext cx="10515600" cy="998726"/>
          </a:xfrm>
        </p:spPr>
        <p:txBody>
          <a:bodyPr/>
          <a:lstStyle/>
          <a:p>
            <a:pPr algn="ctr"/>
            <a:r>
              <a:rPr lang="en-US" dirty="0"/>
              <a:t>TWO PARADIGMS</a:t>
            </a:r>
          </a:p>
        </p:txBody>
      </p:sp>
      <p:sp>
        <p:nvSpPr>
          <p:cNvPr id="4" name="Footer Placeholder 3">
            <a:extLst>
              <a:ext uri="{FF2B5EF4-FFF2-40B4-BE49-F238E27FC236}">
                <a16:creationId xmlns:a16="http://schemas.microsoft.com/office/drawing/2014/main" id="{076D1E68-1E46-40AC-B395-B03BD1B5A380}"/>
              </a:ext>
            </a:extLst>
          </p:cNvPr>
          <p:cNvSpPr>
            <a:spLocks noGrp="1"/>
          </p:cNvSpPr>
          <p:nvPr>
            <p:ph type="ftr" sz="quarter" idx="11"/>
          </p:nvPr>
        </p:nvSpPr>
        <p:spPr/>
        <p:txBody>
          <a:bodyPr/>
          <a:lstStyle/>
          <a:p>
            <a:r>
              <a:rPr lang="en-US"/>
              <a:t>RP &amp; Student Attendance</a:t>
            </a:r>
          </a:p>
        </p:txBody>
      </p:sp>
      <p:sp>
        <p:nvSpPr>
          <p:cNvPr id="5" name="Slide Number Placeholder 4">
            <a:extLst>
              <a:ext uri="{FF2B5EF4-FFF2-40B4-BE49-F238E27FC236}">
                <a16:creationId xmlns:a16="http://schemas.microsoft.com/office/drawing/2014/main" id="{2AD32F9F-C733-41DE-A25B-2F2E0094FF07}"/>
              </a:ext>
            </a:extLst>
          </p:cNvPr>
          <p:cNvSpPr>
            <a:spLocks noGrp="1"/>
          </p:cNvSpPr>
          <p:nvPr>
            <p:ph type="sldNum" sz="quarter" idx="12"/>
          </p:nvPr>
        </p:nvSpPr>
        <p:spPr/>
        <p:txBody>
          <a:bodyPr/>
          <a:lstStyle/>
          <a:p>
            <a:fld id="{91BBCAA6-5ECD-4910-89D6-EB7DEF160C00}" type="slidenum">
              <a:rPr lang="en-US" smtClean="0"/>
              <a:t>21</a:t>
            </a:fld>
            <a:endParaRPr lang="en-US"/>
          </a:p>
        </p:txBody>
      </p:sp>
      <p:pic>
        <p:nvPicPr>
          <p:cNvPr id="7" name="Content Placeholder 6">
            <a:extLst>
              <a:ext uri="{FF2B5EF4-FFF2-40B4-BE49-F238E27FC236}">
                <a16:creationId xmlns:a16="http://schemas.microsoft.com/office/drawing/2014/main" id="{7FB8902C-C681-4917-8031-A707ED699906}"/>
              </a:ext>
            </a:extLst>
          </p:cNvPr>
          <p:cNvPicPr>
            <a:picLocks noGrp="1" noChangeAspect="1"/>
          </p:cNvPicPr>
          <p:nvPr>
            <p:ph idx="1"/>
          </p:nvPr>
        </p:nvPicPr>
        <p:blipFill>
          <a:blip r:embed="rId2"/>
          <a:stretch>
            <a:fillRect/>
          </a:stretch>
        </p:blipFill>
        <p:spPr>
          <a:xfrm>
            <a:off x="1972573" y="1182841"/>
            <a:ext cx="8246853" cy="4209691"/>
          </a:xfrm>
          <a:prstGeom prst="rect">
            <a:avLst/>
          </a:prstGeom>
        </p:spPr>
      </p:pic>
      <p:sp>
        <p:nvSpPr>
          <p:cNvPr id="3" name="TextBox 2">
            <a:extLst>
              <a:ext uri="{FF2B5EF4-FFF2-40B4-BE49-F238E27FC236}">
                <a16:creationId xmlns:a16="http://schemas.microsoft.com/office/drawing/2014/main" id="{AC5CF6CC-9C32-4711-B94E-ED8C5C06373B}"/>
              </a:ext>
            </a:extLst>
          </p:cNvPr>
          <p:cNvSpPr txBox="1"/>
          <p:nvPr/>
        </p:nvSpPr>
        <p:spPr>
          <a:xfrm>
            <a:off x="2311390" y="5644222"/>
            <a:ext cx="8121111" cy="646331"/>
          </a:xfrm>
          <a:prstGeom prst="rect">
            <a:avLst/>
          </a:prstGeom>
          <a:noFill/>
        </p:spPr>
        <p:txBody>
          <a:bodyPr wrap="square" rtlCol="0">
            <a:spAutoFit/>
          </a:bodyPr>
          <a:lstStyle/>
          <a:p>
            <a:r>
              <a:rPr lang="en-US" dirty="0"/>
              <a:t>               Drive by Shooting		               Student Cursing Teacher (John Doe)</a:t>
            </a:r>
          </a:p>
          <a:p>
            <a:r>
              <a:rPr lang="en-US" dirty="0"/>
              <a:t>              Argument </a:t>
            </a:r>
            <a:r>
              <a:rPr lang="en-US" dirty="0">
                <a:sym typeface="Wingdings" panose="05000000000000000000" pitchFamily="2" charset="2"/>
              </a:rPr>
              <a:t> Stabbing	               Student Missing School (John Doe)</a:t>
            </a:r>
            <a:endParaRPr lang="en-US" dirty="0"/>
          </a:p>
        </p:txBody>
      </p:sp>
    </p:spTree>
    <p:extLst>
      <p:ext uri="{BB962C8B-B14F-4D97-AF65-F5344CB8AC3E}">
        <p14:creationId xmlns:p14="http://schemas.microsoft.com/office/powerpoint/2010/main" val="269187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BF93812-4589-970A-7C92-22114C8C1143}"/>
              </a:ext>
            </a:extLst>
          </p:cNvPr>
          <p:cNvSpPr>
            <a:spLocks noGrp="1"/>
          </p:cNvSpPr>
          <p:nvPr>
            <p:ph type="title"/>
          </p:nvPr>
        </p:nvSpPr>
        <p:spPr>
          <a:xfrm>
            <a:off x="685801" y="609600"/>
            <a:ext cx="10131425" cy="684179"/>
          </a:xfrm>
        </p:spPr>
        <p:txBody>
          <a:bodyPr>
            <a:normAutofit/>
          </a:bodyPr>
          <a:lstStyle/>
          <a:p>
            <a:pPr algn="ctr"/>
            <a:r>
              <a:rPr lang="en-US" b="1" dirty="0">
                <a:latin typeface="Arial" panose="020B0604020202020204" pitchFamily="34" charset="0"/>
                <a:cs typeface="Arial" panose="020B0604020202020204" pitchFamily="34" charset="0"/>
              </a:rPr>
              <a:t>ATTENDANCE APPROACHES</a:t>
            </a:r>
          </a:p>
        </p:txBody>
      </p:sp>
      <p:graphicFrame>
        <p:nvGraphicFramePr>
          <p:cNvPr id="9" name="Table 9">
            <a:extLst>
              <a:ext uri="{FF2B5EF4-FFF2-40B4-BE49-F238E27FC236}">
                <a16:creationId xmlns:a16="http://schemas.microsoft.com/office/drawing/2014/main" id="{6DE560F0-5729-9927-6C61-61F341B90C15}"/>
              </a:ext>
            </a:extLst>
          </p:cNvPr>
          <p:cNvGraphicFramePr>
            <a:graphicFrameLocks noGrp="1"/>
          </p:cNvGraphicFramePr>
          <p:nvPr>
            <p:ph idx="1"/>
            <p:extLst>
              <p:ext uri="{D42A27DB-BD31-4B8C-83A1-F6EECF244321}">
                <p14:modId xmlns:p14="http://schemas.microsoft.com/office/powerpoint/2010/main" val="3350063015"/>
              </p:ext>
            </p:extLst>
          </p:nvPr>
        </p:nvGraphicFramePr>
        <p:xfrm>
          <a:off x="838200" y="1567815"/>
          <a:ext cx="10515600" cy="4302760"/>
        </p:xfrm>
        <a:graphic>
          <a:graphicData uri="http://schemas.openxmlformats.org/drawingml/2006/table">
            <a:tbl>
              <a:tblPr firstRow="1" bandRow="1">
                <a:tableStyleId>{5C22544A-7EE6-4342-B048-85BDC9FD1C3A}</a:tableStyleId>
              </a:tblPr>
              <a:tblGrid>
                <a:gridCol w="5241587">
                  <a:extLst>
                    <a:ext uri="{9D8B030D-6E8A-4147-A177-3AD203B41FA5}">
                      <a16:colId xmlns:a16="http://schemas.microsoft.com/office/drawing/2014/main" val="565349594"/>
                    </a:ext>
                  </a:extLst>
                </a:gridCol>
                <a:gridCol w="5274013">
                  <a:extLst>
                    <a:ext uri="{9D8B030D-6E8A-4147-A177-3AD203B41FA5}">
                      <a16:colId xmlns:a16="http://schemas.microsoft.com/office/drawing/2014/main" val="2207595650"/>
                    </a:ext>
                  </a:extLst>
                </a:gridCol>
              </a:tblGrid>
              <a:tr h="370840">
                <a:tc>
                  <a:txBody>
                    <a:bodyPr/>
                    <a:lstStyle/>
                    <a:p>
                      <a:pPr algn="ctr"/>
                      <a:r>
                        <a:rPr lang="en-US" dirty="0"/>
                        <a:t>Punitive</a:t>
                      </a:r>
                    </a:p>
                  </a:txBody>
                  <a:tcPr/>
                </a:tc>
                <a:tc>
                  <a:txBody>
                    <a:bodyPr/>
                    <a:lstStyle/>
                    <a:p>
                      <a:pPr algn="ctr"/>
                      <a:r>
                        <a:rPr lang="en-US" dirty="0"/>
                        <a:t>Restorative</a:t>
                      </a:r>
                    </a:p>
                  </a:txBody>
                  <a:tcPr/>
                </a:tc>
                <a:extLst>
                  <a:ext uri="{0D108BD9-81ED-4DB2-BD59-A6C34878D82A}">
                    <a16:rowId xmlns:a16="http://schemas.microsoft.com/office/drawing/2014/main" val="987008278"/>
                  </a:ext>
                </a:extLst>
              </a:tr>
              <a:tr h="370840">
                <a:tc>
                  <a:txBody>
                    <a:bodyPr/>
                    <a:lstStyle/>
                    <a:p>
                      <a:r>
                        <a:rPr lang="en-US" dirty="0"/>
                        <a:t>Focus on what happened, establish team, dispense punishment.</a:t>
                      </a:r>
                    </a:p>
                  </a:txBody>
                  <a:tcPr/>
                </a:tc>
                <a:tc>
                  <a:txBody>
                    <a:bodyPr/>
                    <a:lstStyle/>
                    <a:p>
                      <a:r>
                        <a:rPr lang="en-US" dirty="0"/>
                        <a:t>Focus on understanding outlooks, needs, and responsibilities of all impacted and explore ways to bring remedy. </a:t>
                      </a:r>
                    </a:p>
                  </a:txBody>
                  <a:tcPr/>
                </a:tc>
                <a:extLst>
                  <a:ext uri="{0D108BD9-81ED-4DB2-BD59-A6C34878D82A}">
                    <a16:rowId xmlns:a16="http://schemas.microsoft.com/office/drawing/2014/main" val="1349162790"/>
                  </a:ext>
                </a:extLst>
              </a:tr>
              <a:tr h="370840">
                <a:tc>
                  <a:txBody>
                    <a:bodyPr/>
                    <a:lstStyle/>
                    <a:p>
                      <a:r>
                        <a:rPr lang="en-US" dirty="0"/>
                        <a:t>Focused on making harmful behaviors stop by using increasingly restrictive and/or exclusionary consequences.</a:t>
                      </a:r>
                    </a:p>
                  </a:txBody>
                  <a:tcPr/>
                </a:tc>
                <a:tc>
                  <a:txBody>
                    <a:bodyPr/>
                    <a:lstStyle/>
                    <a:p>
                      <a:r>
                        <a:rPr lang="en-US" dirty="0"/>
                        <a:t>Focused on understanding the root causes of misbehavior and offer support for positive changes in behavior. </a:t>
                      </a:r>
                    </a:p>
                  </a:txBody>
                  <a:tcPr/>
                </a:tc>
                <a:extLst>
                  <a:ext uri="{0D108BD9-81ED-4DB2-BD59-A6C34878D82A}">
                    <a16:rowId xmlns:a16="http://schemas.microsoft.com/office/drawing/2014/main" val="531466687"/>
                  </a:ext>
                </a:extLst>
              </a:tr>
              <a:tr h="370840">
                <a:tc>
                  <a:txBody>
                    <a:bodyPr/>
                    <a:lstStyle/>
                    <a:p>
                      <a:r>
                        <a:rPr lang="en-US" dirty="0"/>
                        <a:t>Accountability defined in terms of receiving punishment. </a:t>
                      </a:r>
                    </a:p>
                  </a:txBody>
                  <a:tcPr/>
                </a:tc>
                <a:tc>
                  <a:txBody>
                    <a:bodyPr/>
                    <a:lstStyle/>
                    <a:p>
                      <a:r>
                        <a:rPr lang="en-US" dirty="0"/>
                        <a:t>Accountability defined as understanding the impact of actions, taking responsibility of choices, and finding ways to remedy and prevent future detriment.</a:t>
                      </a:r>
                    </a:p>
                  </a:txBody>
                  <a:tcPr/>
                </a:tc>
                <a:extLst>
                  <a:ext uri="{0D108BD9-81ED-4DB2-BD59-A6C34878D82A}">
                    <a16:rowId xmlns:a16="http://schemas.microsoft.com/office/drawing/2014/main" val="3465942012"/>
                  </a:ext>
                </a:extLst>
              </a:tr>
              <a:tr h="370840">
                <a:tc>
                  <a:txBody>
                    <a:bodyPr/>
                    <a:lstStyle/>
                    <a:p>
                      <a:r>
                        <a:rPr lang="en-US" dirty="0"/>
                        <a:t>Imposed punitive consequences have the effect of shaming and stigmatizing students who have caused harm. </a:t>
                      </a:r>
                    </a:p>
                  </a:txBody>
                  <a:tcPr/>
                </a:tc>
                <a:tc>
                  <a:txBody>
                    <a:bodyPr/>
                    <a:lstStyle/>
                    <a:p>
                      <a:r>
                        <a:rPr lang="en-US" dirty="0"/>
                        <a:t>Restorative processes offer an opportunity for students who have caused harm to understand the source of their behavior, take responsibility for their choices, and learn and grow from the experience. </a:t>
                      </a:r>
                    </a:p>
                  </a:txBody>
                  <a:tcPr/>
                </a:tc>
                <a:extLst>
                  <a:ext uri="{0D108BD9-81ED-4DB2-BD59-A6C34878D82A}">
                    <a16:rowId xmlns:a16="http://schemas.microsoft.com/office/drawing/2014/main" val="36452338"/>
                  </a:ext>
                </a:extLst>
              </a:tr>
            </a:tbl>
          </a:graphicData>
        </a:graphic>
      </p:graphicFrame>
      <p:sp>
        <p:nvSpPr>
          <p:cNvPr id="2" name="Footer Placeholder 1">
            <a:extLst>
              <a:ext uri="{FF2B5EF4-FFF2-40B4-BE49-F238E27FC236}">
                <a16:creationId xmlns:a16="http://schemas.microsoft.com/office/drawing/2014/main" id="{479C0AAF-B767-1968-3498-A4C282A5DB81}"/>
              </a:ext>
            </a:extLst>
          </p:cNvPr>
          <p:cNvSpPr>
            <a:spLocks noGrp="1"/>
          </p:cNvSpPr>
          <p:nvPr>
            <p:ph type="ftr" sz="quarter" idx="11"/>
          </p:nvPr>
        </p:nvSpPr>
        <p:spPr>
          <a:xfrm>
            <a:off x="685800" y="6449437"/>
            <a:ext cx="7827659" cy="321013"/>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RP &amp; Student Attendance</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34B2C14E-BC88-09FE-F374-F51BB836AC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BBCAA6-5ECD-4910-89D6-EB7DEF160C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02453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1D9B3-1612-4913-972A-433B8F689A4E}"/>
              </a:ext>
            </a:extLst>
          </p:cNvPr>
          <p:cNvSpPr>
            <a:spLocks noGrp="1"/>
          </p:cNvSpPr>
          <p:nvPr>
            <p:ph type="title"/>
          </p:nvPr>
        </p:nvSpPr>
        <p:spPr/>
        <p:txBody>
          <a:bodyPr>
            <a:normAutofit/>
          </a:bodyPr>
          <a:lstStyle/>
          <a:p>
            <a:pPr algn="ctr"/>
            <a:r>
              <a:rPr lang="en-US" sz="4000" dirty="0"/>
              <a:t>SEPARATING THE DEED FROM THE DOER</a:t>
            </a:r>
          </a:p>
        </p:txBody>
      </p:sp>
      <p:sp>
        <p:nvSpPr>
          <p:cNvPr id="3" name="Content Placeholder 2">
            <a:extLst>
              <a:ext uri="{FF2B5EF4-FFF2-40B4-BE49-F238E27FC236}">
                <a16:creationId xmlns:a16="http://schemas.microsoft.com/office/drawing/2014/main" id="{F073C5ED-998C-48E1-8EE3-4488C31CE57E}"/>
              </a:ext>
            </a:extLst>
          </p:cNvPr>
          <p:cNvSpPr>
            <a:spLocks noGrp="1"/>
          </p:cNvSpPr>
          <p:nvPr>
            <p:ph idx="1"/>
          </p:nvPr>
        </p:nvSpPr>
        <p:spPr/>
        <p:txBody>
          <a:bodyPr>
            <a:normAutofit fontScale="85000" lnSpcReduction="20000"/>
          </a:bodyPr>
          <a:lstStyle/>
          <a:p>
            <a:pPr marL="0" lvl="0" indent="0" algn="ctr" rtl="0">
              <a:spcBef>
                <a:spcPts val="0"/>
              </a:spcBef>
              <a:spcAft>
                <a:spcPts val="0"/>
              </a:spcAft>
              <a:buNone/>
            </a:pPr>
            <a:r>
              <a:rPr lang="en-US" sz="4400" dirty="0">
                <a:latin typeface="Arial"/>
                <a:ea typeface="Arial"/>
                <a:cs typeface="Arial"/>
                <a:sym typeface="Arial"/>
              </a:rPr>
              <a:t>“The person is not the problem. </a:t>
            </a:r>
          </a:p>
          <a:p>
            <a:pPr marL="0" lvl="0" indent="0" algn="ctr" rtl="0">
              <a:spcBef>
                <a:spcPts val="0"/>
              </a:spcBef>
              <a:spcAft>
                <a:spcPts val="0"/>
              </a:spcAft>
              <a:buNone/>
            </a:pPr>
            <a:r>
              <a:rPr lang="en-US" sz="4400" dirty="0">
                <a:latin typeface="Arial"/>
                <a:ea typeface="Arial"/>
                <a:cs typeface="Arial"/>
                <a:sym typeface="Arial"/>
              </a:rPr>
              <a:t>The problem is the problem.” </a:t>
            </a:r>
          </a:p>
          <a:p>
            <a:pPr marL="0" lvl="0" indent="0" algn="ctr" rtl="0">
              <a:spcBef>
                <a:spcPts val="0"/>
              </a:spcBef>
              <a:spcAft>
                <a:spcPts val="0"/>
              </a:spcAft>
              <a:buNone/>
            </a:pPr>
            <a:r>
              <a:rPr lang="en-US" sz="4400" dirty="0">
                <a:latin typeface="Arial"/>
                <a:ea typeface="Arial"/>
                <a:cs typeface="Arial"/>
                <a:sym typeface="Arial"/>
              </a:rPr>
              <a:t>– Michael White</a:t>
            </a:r>
          </a:p>
          <a:p>
            <a:pPr marL="0" lvl="0" indent="0" algn="ctr" rtl="0">
              <a:spcBef>
                <a:spcPts val="0"/>
              </a:spcBef>
              <a:spcAft>
                <a:spcPts val="0"/>
              </a:spcAft>
              <a:buNone/>
            </a:pPr>
            <a:endParaRPr lang="en-US" sz="4400" dirty="0">
              <a:latin typeface="Arial"/>
              <a:cs typeface="Arial"/>
              <a:sym typeface="Arial"/>
            </a:endParaRPr>
          </a:p>
          <a:p>
            <a:pPr marL="0" lvl="0" indent="0" algn="ctr" rtl="0">
              <a:spcBef>
                <a:spcPts val="0"/>
              </a:spcBef>
              <a:spcAft>
                <a:spcPts val="0"/>
              </a:spcAft>
              <a:buNone/>
            </a:pPr>
            <a:endParaRPr lang="en-US" sz="4400" dirty="0">
              <a:latin typeface="Arial"/>
              <a:cs typeface="Arial"/>
              <a:sym typeface="Arial"/>
            </a:endParaRPr>
          </a:p>
          <a:p>
            <a:pPr>
              <a:spcBef>
                <a:spcPts val="0"/>
              </a:spcBef>
            </a:pPr>
            <a:r>
              <a:rPr lang="en-US" sz="4400" dirty="0">
                <a:latin typeface="Arial"/>
                <a:cs typeface="Arial"/>
                <a:sym typeface="Arial"/>
              </a:rPr>
              <a:t> </a:t>
            </a:r>
            <a:r>
              <a:rPr lang="en-US" sz="3600" dirty="0">
                <a:latin typeface="Arial"/>
                <a:cs typeface="Arial"/>
                <a:sym typeface="Arial"/>
              </a:rPr>
              <a:t>Particularly True for Attendance</a:t>
            </a:r>
          </a:p>
          <a:p>
            <a:pPr lvl="1">
              <a:spcBef>
                <a:spcPts val="0"/>
              </a:spcBef>
            </a:pPr>
            <a:r>
              <a:rPr lang="en-US" sz="3200" dirty="0">
                <a:latin typeface="Arial"/>
                <a:cs typeface="Arial"/>
                <a:sym typeface="Arial"/>
              </a:rPr>
              <a:t>Chronic Absence and poor attendance are symptoms of underlying problems/barriers/issues/obstacles</a:t>
            </a:r>
            <a:endParaRPr lang="en-US" sz="3200" dirty="0"/>
          </a:p>
        </p:txBody>
      </p:sp>
      <p:sp>
        <p:nvSpPr>
          <p:cNvPr id="4" name="Footer Placeholder 3">
            <a:extLst>
              <a:ext uri="{FF2B5EF4-FFF2-40B4-BE49-F238E27FC236}">
                <a16:creationId xmlns:a16="http://schemas.microsoft.com/office/drawing/2014/main" id="{C863DA64-4CCF-413E-8381-94B17BEE5964}"/>
              </a:ext>
            </a:extLst>
          </p:cNvPr>
          <p:cNvSpPr>
            <a:spLocks noGrp="1"/>
          </p:cNvSpPr>
          <p:nvPr>
            <p:ph type="ftr" sz="quarter" idx="11"/>
          </p:nvPr>
        </p:nvSpPr>
        <p:spPr/>
        <p:txBody>
          <a:bodyPr/>
          <a:lstStyle/>
          <a:p>
            <a:r>
              <a:rPr lang="en-US"/>
              <a:t>RP &amp; Student Attendance</a:t>
            </a:r>
          </a:p>
        </p:txBody>
      </p:sp>
      <p:sp>
        <p:nvSpPr>
          <p:cNvPr id="5" name="Slide Number Placeholder 4">
            <a:extLst>
              <a:ext uri="{FF2B5EF4-FFF2-40B4-BE49-F238E27FC236}">
                <a16:creationId xmlns:a16="http://schemas.microsoft.com/office/drawing/2014/main" id="{7032C61A-CDEE-47AC-B84A-C79DD7C5673D}"/>
              </a:ext>
            </a:extLst>
          </p:cNvPr>
          <p:cNvSpPr>
            <a:spLocks noGrp="1"/>
          </p:cNvSpPr>
          <p:nvPr>
            <p:ph type="sldNum" sz="quarter" idx="12"/>
          </p:nvPr>
        </p:nvSpPr>
        <p:spPr/>
        <p:txBody>
          <a:bodyPr/>
          <a:lstStyle/>
          <a:p>
            <a:fld id="{91BBCAA6-5ECD-4910-89D6-EB7DEF160C00}" type="slidenum">
              <a:rPr lang="en-US" smtClean="0"/>
              <a:t>23</a:t>
            </a:fld>
            <a:endParaRPr lang="en-US"/>
          </a:p>
        </p:txBody>
      </p:sp>
    </p:spTree>
    <p:extLst>
      <p:ext uri="{BB962C8B-B14F-4D97-AF65-F5344CB8AC3E}">
        <p14:creationId xmlns:p14="http://schemas.microsoft.com/office/powerpoint/2010/main" val="42034448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C4AA8-72ED-4C94-A449-3EBE3DF9A440}"/>
              </a:ext>
            </a:extLst>
          </p:cNvPr>
          <p:cNvSpPr>
            <a:spLocks noGrp="1"/>
          </p:cNvSpPr>
          <p:nvPr>
            <p:ph type="title"/>
          </p:nvPr>
        </p:nvSpPr>
        <p:spPr>
          <a:xfrm>
            <a:off x="838200" y="194554"/>
            <a:ext cx="10515600" cy="297571"/>
          </a:xfrm>
        </p:spPr>
        <p:txBody>
          <a:bodyPr>
            <a:normAutofit fontScale="90000"/>
          </a:bodyPr>
          <a:lstStyle/>
          <a:p>
            <a:pPr algn="ctr"/>
            <a:r>
              <a:rPr lang="en-US" b="1" dirty="0"/>
              <a:t>RESTORATIVE PRACTICES PRINCIPLES</a:t>
            </a:r>
          </a:p>
        </p:txBody>
      </p:sp>
      <p:sp>
        <p:nvSpPr>
          <p:cNvPr id="3" name="Content Placeholder 2">
            <a:extLst>
              <a:ext uri="{FF2B5EF4-FFF2-40B4-BE49-F238E27FC236}">
                <a16:creationId xmlns:a16="http://schemas.microsoft.com/office/drawing/2014/main" id="{9021F5BE-79A2-4CE2-8A57-18C205B15ED2}"/>
              </a:ext>
            </a:extLst>
          </p:cNvPr>
          <p:cNvSpPr>
            <a:spLocks noGrp="1"/>
          </p:cNvSpPr>
          <p:nvPr>
            <p:ph idx="1"/>
          </p:nvPr>
        </p:nvSpPr>
        <p:spPr>
          <a:xfrm>
            <a:off x="838200" y="609600"/>
            <a:ext cx="10515600" cy="5883275"/>
          </a:xfrm>
        </p:spPr>
        <p:txBody>
          <a:bodyPr>
            <a:normAutofit/>
          </a:bodyPr>
          <a:lstStyle/>
          <a:p>
            <a:pPr marL="342900" lvl="1" indent="-342900" algn="ctr">
              <a:buClr>
                <a:schemeClr val="hlink"/>
              </a:buClr>
              <a:buFont typeface="Wingdings" panose="05000000000000000000" pitchFamily="2" charset="2"/>
              <a:buNone/>
              <a:defRPr/>
            </a:pPr>
            <a:r>
              <a:rPr lang="en-US" altLang="en-US" sz="2800" b="1" u="sng" dirty="0">
                <a:effectLst>
                  <a:outerShdw blurRad="38100" dist="38100" dir="2700000" algn="tl">
                    <a:srgbClr val="000000">
                      <a:alpha val="43137"/>
                    </a:srgbClr>
                  </a:outerShdw>
                </a:effectLst>
                <a:sym typeface="Wingdings" panose="05000000000000000000" pitchFamily="2" charset="2"/>
              </a:rPr>
              <a:t>THE SOCIAL DISCIPLINE WINDOW:</a:t>
            </a:r>
          </a:p>
          <a:p>
            <a:pPr marL="342900" lvl="1" indent="-342900" algn="ctr">
              <a:buClr>
                <a:schemeClr val="hlink"/>
              </a:buClr>
              <a:buFont typeface="Wingdings" panose="05000000000000000000" pitchFamily="2" charset="2"/>
              <a:buNone/>
              <a:defRPr/>
            </a:pPr>
            <a:endParaRPr lang="en-US" sz="2000" dirty="0"/>
          </a:p>
          <a:p>
            <a:pPr marL="342900" lvl="1" indent="-342900" algn="ctr">
              <a:buClr>
                <a:schemeClr val="hlink"/>
              </a:buClr>
              <a:buFont typeface="Wingdings" panose="05000000000000000000" pitchFamily="2" charset="2"/>
              <a:buNone/>
              <a:defRPr/>
            </a:pPr>
            <a:endParaRPr lang="en-US" sz="2000" dirty="0"/>
          </a:p>
          <a:p>
            <a:pPr marL="342900" lvl="1" indent="-342900" algn="ctr">
              <a:buClr>
                <a:schemeClr val="hlink"/>
              </a:buClr>
              <a:buFont typeface="Wingdings" panose="05000000000000000000" pitchFamily="2" charset="2"/>
              <a:buNone/>
              <a:defRPr/>
            </a:pPr>
            <a:endParaRPr lang="en-US" sz="2000" dirty="0"/>
          </a:p>
          <a:p>
            <a:pPr marL="342900" lvl="1" indent="-342900" algn="ctr">
              <a:buClr>
                <a:schemeClr val="hlink"/>
              </a:buClr>
              <a:buFont typeface="Wingdings" panose="05000000000000000000" pitchFamily="2" charset="2"/>
              <a:buNone/>
              <a:defRPr/>
            </a:pPr>
            <a:endParaRPr lang="en-US" sz="2000" dirty="0"/>
          </a:p>
          <a:p>
            <a:pPr marL="342900" lvl="1" indent="-342900" algn="ctr">
              <a:buClr>
                <a:schemeClr val="hlink"/>
              </a:buClr>
              <a:buFont typeface="Wingdings" panose="05000000000000000000" pitchFamily="2" charset="2"/>
              <a:buNone/>
              <a:defRPr/>
            </a:pPr>
            <a:endParaRPr lang="en-US" sz="2000" dirty="0"/>
          </a:p>
          <a:p>
            <a:pPr marL="342900" lvl="1" indent="-342900" algn="ctr">
              <a:buClr>
                <a:schemeClr val="hlink"/>
              </a:buClr>
              <a:buFont typeface="Wingdings" panose="05000000000000000000" pitchFamily="2" charset="2"/>
              <a:buNone/>
              <a:defRPr/>
            </a:pPr>
            <a:endParaRPr lang="en-US" sz="2000" dirty="0"/>
          </a:p>
          <a:p>
            <a:pPr marL="342900" lvl="1" indent="-342900" algn="ctr">
              <a:buClr>
                <a:schemeClr val="hlink"/>
              </a:buClr>
              <a:buFont typeface="Wingdings" panose="05000000000000000000" pitchFamily="2" charset="2"/>
              <a:buNone/>
              <a:defRPr/>
            </a:pPr>
            <a:endParaRPr lang="en-US" sz="2000" dirty="0"/>
          </a:p>
          <a:p>
            <a:pPr marL="342900" lvl="1" indent="-342900" algn="ctr">
              <a:buClr>
                <a:schemeClr val="hlink"/>
              </a:buClr>
              <a:buFont typeface="Wingdings" panose="05000000000000000000" pitchFamily="2" charset="2"/>
              <a:buNone/>
              <a:defRPr/>
            </a:pPr>
            <a:endParaRPr lang="en-US" sz="2000" dirty="0"/>
          </a:p>
          <a:p>
            <a:pPr marL="342900" lvl="1" indent="-342900" algn="ctr">
              <a:buClr>
                <a:schemeClr val="hlink"/>
              </a:buClr>
              <a:buFont typeface="Wingdings" panose="05000000000000000000" pitchFamily="2" charset="2"/>
              <a:buNone/>
              <a:defRPr/>
            </a:pPr>
            <a:endParaRPr lang="en-US" sz="2000" dirty="0"/>
          </a:p>
          <a:p>
            <a:pPr marL="342900" lvl="1" indent="-342900" algn="ctr">
              <a:buClr>
                <a:schemeClr val="hlink"/>
              </a:buClr>
              <a:buFont typeface="Wingdings" panose="05000000000000000000" pitchFamily="2" charset="2"/>
              <a:buNone/>
              <a:defRPr/>
            </a:pPr>
            <a:endParaRPr lang="en-US" sz="2000" dirty="0"/>
          </a:p>
          <a:p>
            <a:pPr marL="342900" lvl="1" indent="-342900" algn="ctr">
              <a:buClr>
                <a:schemeClr val="hlink"/>
              </a:buClr>
              <a:buFont typeface="Wingdings" panose="05000000000000000000" pitchFamily="2" charset="2"/>
              <a:buNone/>
              <a:defRPr/>
            </a:pPr>
            <a:endParaRPr lang="en-US" sz="2000" dirty="0"/>
          </a:p>
          <a:p>
            <a:pPr marL="342900" lvl="1" indent="-342900" algn="ctr">
              <a:buClr>
                <a:schemeClr val="hlink"/>
              </a:buClr>
              <a:buFont typeface="Wingdings" panose="05000000000000000000" pitchFamily="2" charset="2"/>
              <a:buNone/>
              <a:defRPr/>
            </a:pPr>
            <a:r>
              <a:rPr lang="en-US" sz="2000" dirty="0"/>
              <a:t>SOURCE:  https://www.iirp.edu/what-we-do/defining-restorative</a:t>
            </a:r>
          </a:p>
        </p:txBody>
      </p:sp>
      <p:pic>
        <p:nvPicPr>
          <p:cNvPr id="5" name="Picture 4">
            <a:extLst>
              <a:ext uri="{FF2B5EF4-FFF2-40B4-BE49-F238E27FC236}">
                <a16:creationId xmlns:a16="http://schemas.microsoft.com/office/drawing/2014/main" id="{314CAAD5-4D41-4800-BCAF-4B66F6EF86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1104900"/>
            <a:ext cx="5486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a:extLst>
              <a:ext uri="{FF2B5EF4-FFF2-40B4-BE49-F238E27FC236}">
                <a16:creationId xmlns:a16="http://schemas.microsoft.com/office/drawing/2014/main" id="{4BEC3CE9-BF29-4B8C-90C4-51599567582C}"/>
              </a:ext>
            </a:extLst>
          </p:cNvPr>
          <p:cNvSpPr>
            <a:spLocks noGrp="1"/>
          </p:cNvSpPr>
          <p:nvPr>
            <p:ph type="ftr" sz="quarter" idx="11"/>
          </p:nvPr>
        </p:nvSpPr>
        <p:spPr/>
        <p:txBody>
          <a:bodyPr/>
          <a:lstStyle/>
          <a:p>
            <a:r>
              <a:rPr lang="en-US"/>
              <a:t>RP &amp; Student Attendance</a:t>
            </a:r>
          </a:p>
        </p:txBody>
      </p:sp>
      <p:sp>
        <p:nvSpPr>
          <p:cNvPr id="7" name="Slide Number Placeholder 6">
            <a:extLst>
              <a:ext uri="{FF2B5EF4-FFF2-40B4-BE49-F238E27FC236}">
                <a16:creationId xmlns:a16="http://schemas.microsoft.com/office/drawing/2014/main" id="{AAE98FA4-4A5D-445C-8028-34EFF4BB8787}"/>
              </a:ext>
            </a:extLst>
          </p:cNvPr>
          <p:cNvSpPr>
            <a:spLocks noGrp="1"/>
          </p:cNvSpPr>
          <p:nvPr>
            <p:ph type="sldNum" sz="quarter" idx="12"/>
          </p:nvPr>
        </p:nvSpPr>
        <p:spPr/>
        <p:txBody>
          <a:bodyPr/>
          <a:lstStyle/>
          <a:p>
            <a:fld id="{91BBCAA6-5ECD-4910-89D6-EB7DEF160C00}" type="slidenum">
              <a:rPr lang="en-US" smtClean="0"/>
              <a:t>24</a:t>
            </a:fld>
            <a:endParaRPr lang="en-US"/>
          </a:p>
        </p:txBody>
      </p:sp>
    </p:spTree>
    <p:extLst>
      <p:ext uri="{BB962C8B-B14F-4D97-AF65-F5344CB8AC3E}">
        <p14:creationId xmlns:p14="http://schemas.microsoft.com/office/powerpoint/2010/main" val="32544887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C4AA8-72ED-4C94-A449-3EBE3DF9A440}"/>
              </a:ext>
            </a:extLst>
          </p:cNvPr>
          <p:cNvSpPr>
            <a:spLocks noGrp="1"/>
          </p:cNvSpPr>
          <p:nvPr>
            <p:ph type="title"/>
          </p:nvPr>
        </p:nvSpPr>
        <p:spPr>
          <a:xfrm>
            <a:off x="838200" y="365126"/>
            <a:ext cx="10515600" cy="651706"/>
          </a:xfrm>
        </p:spPr>
        <p:txBody>
          <a:bodyPr>
            <a:normAutofit/>
          </a:bodyPr>
          <a:lstStyle/>
          <a:p>
            <a:pPr algn="ctr"/>
            <a:r>
              <a:rPr lang="en-US" b="1" dirty="0"/>
              <a:t>RESTORATIVE PRACTICES PRINCIPLES</a:t>
            </a:r>
          </a:p>
        </p:txBody>
      </p:sp>
      <p:sp>
        <p:nvSpPr>
          <p:cNvPr id="3" name="Content Placeholder 2">
            <a:extLst>
              <a:ext uri="{FF2B5EF4-FFF2-40B4-BE49-F238E27FC236}">
                <a16:creationId xmlns:a16="http://schemas.microsoft.com/office/drawing/2014/main" id="{9021F5BE-79A2-4CE2-8A57-18C205B15ED2}"/>
              </a:ext>
            </a:extLst>
          </p:cNvPr>
          <p:cNvSpPr>
            <a:spLocks noGrp="1"/>
          </p:cNvSpPr>
          <p:nvPr>
            <p:ph idx="1"/>
          </p:nvPr>
        </p:nvSpPr>
        <p:spPr>
          <a:xfrm>
            <a:off x="838200" y="1016832"/>
            <a:ext cx="10515600" cy="5476043"/>
          </a:xfrm>
        </p:spPr>
        <p:txBody>
          <a:bodyPr/>
          <a:lstStyle/>
          <a:p>
            <a:pPr marL="342900" lvl="1" indent="-342900" algn="ctr">
              <a:buClr>
                <a:schemeClr val="hlink"/>
              </a:buClr>
              <a:buFont typeface="Wingdings" panose="05000000000000000000" pitchFamily="2" charset="2"/>
              <a:buNone/>
              <a:defRPr/>
            </a:pPr>
            <a:r>
              <a:rPr lang="en-US" altLang="en-US" b="1" u="sng" dirty="0">
                <a:effectLst>
                  <a:outerShdw blurRad="38100" dist="38100" dir="2700000" algn="tl">
                    <a:srgbClr val="000000">
                      <a:alpha val="43137"/>
                    </a:srgbClr>
                  </a:outerShdw>
                </a:effectLst>
                <a:sym typeface="Wingdings" panose="05000000000000000000" pitchFamily="2" charset="2"/>
              </a:rPr>
              <a:t>THE SOCIAL DISCIPLINE WINDOW:</a:t>
            </a:r>
          </a:p>
          <a:p>
            <a:pPr marL="342900" lvl="1" indent="-342900" algn="ctr">
              <a:buClr>
                <a:schemeClr val="hlink"/>
              </a:buClr>
              <a:buFont typeface="Wingdings" panose="05000000000000000000" pitchFamily="2" charset="2"/>
              <a:buNone/>
              <a:defRPr/>
            </a:pPr>
            <a:r>
              <a:rPr lang="en-US" sz="1800" dirty="0"/>
              <a:t>SOURCE:  https://www.iirp.edu/what-we-do/defining-restorative</a:t>
            </a:r>
          </a:p>
          <a:p>
            <a:pPr marL="342900" lvl="1" indent="-342900" algn="ctr">
              <a:buClr>
                <a:schemeClr val="hlink"/>
              </a:buClr>
              <a:buFont typeface="Wingdings" panose="05000000000000000000" pitchFamily="2" charset="2"/>
              <a:buNone/>
              <a:defRPr/>
            </a:pPr>
            <a:endParaRPr lang="en-US" sz="1800" dirty="0"/>
          </a:p>
          <a:p>
            <a:pPr marL="342900" lvl="1" indent="-342900" algn="ctr">
              <a:buClr>
                <a:schemeClr val="hlink"/>
              </a:buClr>
              <a:buFont typeface="Wingdings" panose="05000000000000000000" pitchFamily="2" charset="2"/>
              <a:buNone/>
              <a:defRPr/>
            </a:pPr>
            <a:endParaRPr lang="en-US" sz="1200" dirty="0"/>
          </a:p>
          <a:p>
            <a:pPr marL="342900" lvl="1" indent="-342900">
              <a:buClr>
                <a:schemeClr val="hlink"/>
              </a:buClr>
              <a:defRPr/>
            </a:pPr>
            <a:r>
              <a:rPr lang="en-US" sz="2400" dirty="0"/>
              <a:t>Australian criminologist John Braithwaite: “</a:t>
            </a:r>
            <a:r>
              <a:rPr lang="en-US" sz="2400" b="1" i="1" dirty="0"/>
              <a:t>reliance on punishment as a social regulator is problematic because it shames and stigmatizes wrongdoers, pushes them into a negative societal subculture and fails to change their behavior</a:t>
            </a:r>
            <a:r>
              <a:rPr lang="en-US" sz="2400" dirty="0"/>
              <a:t> (Glaser, 1964; Braithwaite, 1989). </a:t>
            </a:r>
          </a:p>
          <a:p>
            <a:pPr marL="0" lvl="1" indent="0">
              <a:buClr>
                <a:schemeClr val="hlink"/>
              </a:buClr>
              <a:buNone/>
              <a:defRPr/>
            </a:pPr>
            <a:endParaRPr lang="en-US" sz="2400" dirty="0"/>
          </a:p>
          <a:p>
            <a:pPr marL="342900" lvl="1" indent="-342900">
              <a:buClr>
                <a:schemeClr val="hlink"/>
              </a:buClr>
              <a:defRPr/>
            </a:pPr>
            <a:r>
              <a:rPr lang="en-US" sz="2400" b="1" i="1" dirty="0"/>
              <a:t>“The restorative approach, on the other hand, </a:t>
            </a:r>
            <a:r>
              <a:rPr lang="en-US" sz="2400" b="1" i="1" u="sng" dirty="0"/>
              <a:t>reintegrates</a:t>
            </a:r>
            <a:r>
              <a:rPr lang="en-US" sz="2400" b="1" i="1" dirty="0"/>
              <a:t> wrongdoers back into their community and reduces the likelihood that they will reoffend.”</a:t>
            </a:r>
            <a:endParaRPr lang="en-US" sz="2400" dirty="0"/>
          </a:p>
          <a:p>
            <a:pPr marL="742950" lvl="2" indent="-342900">
              <a:buClr>
                <a:schemeClr val="hlink"/>
              </a:buClr>
              <a:defRPr/>
            </a:pPr>
            <a:r>
              <a:rPr lang="en-GB" sz="1600" dirty="0"/>
              <a:t>Braithwaite, J. (1989). </a:t>
            </a:r>
            <a:r>
              <a:rPr lang="en-GB" sz="1600" i="1" dirty="0"/>
              <a:t>Crime, shame and reintegration</a:t>
            </a:r>
            <a:r>
              <a:rPr lang="en-GB" sz="1600" dirty="0"/>
              <a:t>. New York, NY: Cambridge University Press.</a:t>
            </a:r>
          </a:p>
          <a:p>
            <a:pPr marL="742950" lvl="2" indent="-342900">
              <a:buClr>
                <a:schemeClr val="hlink"/>
              </a:buClr>
              <a:defRPr/>
            </a:pPr>
            <a:r>
              <a:rPr lang="en-GB" sz="1600" dirty="0"/>
              <a:t>Glaser, D. (1964). </a:t>
            </a:r>
            <a:r>
              <a:rPr lang="en-GB" sz="1600" i="1" dirty="0"/>
              <a:t>The effectiveness of a prison and parole system.</a:t>
            </a:r>
            <a:r>
              <a:rPr lang="en-GB" sz="1600" dirty="0"/>
              <a:t> Indianapolis, IN: </a:t>
            </a:r>
            <a:r>
              <a:rPr lang="en-GB" sz="1600" dirty="0" err="1"/>
              <a:t>Bobbs</a:t>
            </a:r>
            <a:r>
              <a:rPr lang="en-GB" sz="1600" dirty="0"/>
              <a:t>-Merrill.</a:t>
            </a:r>
            <a:endParaRPr lang="en-US" sz="1600" dirty="0"/>
          </a:p>
          <a:p>
            <a:pPr marL="342900" lvl="1" indent="-342900">
              <a:buClr>
                <a:schemeClr val="hlink"/>
              </a:buClr>
              <a:defRPr/>
            </a:pPr>
            <a:endParaRPr lang="en-US" sz="2400" dirty="0"/>
          </a:p>
        </p:txBody>
      </p:sp>
      <p:sp>
        <p:nvSpPr>
          <p:cNvPr id="6" name="Footer Placeholder 5">
            <a:extLst>
              <a:ext uri="{FF2B5EF4-FFF2-40B4-BE49-F238E27FC236}">
                <a16:creationId xmlns:a16="http://schemas.microsoft.com/office/drawing/2014/main" id="{4BEC3CE9-BF29-4B8C-90C4-51599567582C}"/>
              </a:ext>
            </a:extLst>
          </p:cNvPr>
          <p:cNvSpPr>
            <a:spLocks noGrp="1"/>
          </p:cNvSpPr>
          <p:nvPr>
            <p:ph type="ftr" sz="quarter" idx="11"/>
          </p:nvPr>
        </p:nvSpPr>
        <p:spPr/>
        <p:txBody>
          <a:bodyPr/>
          <a:lstStyle/>
          <a:p>
            <a:r>
              <a:rPr lang="en-US"/>
              <a:t>RP &amp; Student Attendance</a:t>
            </a:r>
          </a:p>
        </p:txBody>
      </p:sp>
      <p:sp>
        <p:nvSpPr>
          <p:cNvPr id="7" name="Slide Number Placeholder 6">
            <a:extLst>
              <a:ext uri="{FF2B5EF4-FFF2-40B4-BE49-F238E27FC236}">
                <a16:creationId xmlns:a16="http://schemas.microsoft.com/office/drawing/2014/main" id="{AAE98FA4-4A5D-445C-8028-34EFF4BB8787}"/>
              </a:ext>
            </a:extLst>
          </p:cNvPr>
          <p:cNvSpPr>
            <a:spLocks noGrp="1"/>
          </p:cNvSpPr>
          <p:nvPr>
            <p:ph type="sldNum" sz="quarter" idx="12"/>
          </p:nvPr>
        </p:nvSpPr>
        <p:spPr/>
        <p:txBody>
          <a:bodyPr/>
          <a:lstStyle/>
          <a:p>
            <a:fld id="{91BBCAA6-5ECD-4910-89D6-EB7DEF160C00}" type="slidenum">
              <a:rPr lang="en-US" smtClean="0"/>
              <a:t>25</a:t>
            </a:fld>
            <a:endParaRPr lang="en-US"/>
          </a:p>
        </p:txBody>
      </p:sp>
    </p:spTree>
    <p:extLst>
      <p:ext uri="{BB962C8B-B14F-4D97-AF65-F5344CB8AC3E}">
        <p14:creationId xmlns:p14="http://schemas.microsoft.com/office/powerpoint/2010/main" val="19277804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C4AA8-72ED-4C94-A449-3EBE3DF9A440}"/>
              </a:ext>
            </a:extLst>
          </p:cNvPr>
          <p:cNvSpPr>
            <a:spLocks noGrp="1"/>
          </p:cNvSpPr>
          <p:nvPr>
            <p:ph type="title"/>
          </p:nvPr>
        </p:nvSpPr>
        <p:spPr>
          <a:xfrm>
            <a:off x="838200" y="365126"/>
            <a:ext cx="10515600" cy="651706"/>
          </a:xfrm>
        </p:spPr>
        <p:txBody>
          <a:bodyPr>
            <a:normAutofit/>
          </a:bodyPr>
          <a:lstStyle/>
          <a:p>
            <a:pPr algn="ctr"/>
            <a:r>
              <a:rPr lang="en-US" b="1" dirty="0"/>
              <a:t>SDW ACTIVITY - Classroom</a:t>
            </a:r>
          </a:p>
        </p:txBody>
      </p:sp>
      <p:sp>
        <p:nvSpPr>
          <p:cNvPr id="3" name="Content Placeholder 2">
            <a:extLst>
              <a:ext uri="{FF2B5EF4-FFF2-40B4-BE49-F238E27FC236}">
                <a16:creationId xmlns:a16="http://schemas.microsoft.com/office/drawing/2014/main" id="{9021F5BE-79A2-4CE2-8A57-18C205B15ED2}"/>
              </a:ext>
            </a:extLst>
          </p:cNvPr>
          <p:cNvSpPr>
            <a:spLocks noGrp="1"/>
          </p:cNvSpPr>
          <p:nvPr>
            <p:ph idx="1"/>
          </p:nvPr>
        </p:nvSpPr>
        <p:spPr>
          <a:xfrm>
            <a:off x="838200" y="1255363"/>
            <a:ext cx="7315200" cy="5237512"/>
          </a:xfrm>
        </p:spPr>
        <p:txBody>
          <a:bodyPr>
            <a:normAutofit fontScale="77500" lnSpcReduction="20000"/>
          </a:bodyPr>
          <a:lstStyle/>
          <a:p>
            <a:pPr marL="0" indent="0">
              <a:buNone/>
            </a:pPr>
            <a:r>
              <a:rPr lang="en-US" sz="3600" dirty="0"/>
              <a:t>What box would you be operating in if you said to a student/young person?</a:t>
            </a:r>
          </a:p>
          <a:p>
            <a:pPr lvl="1"/>
            <a:r>
              <a:rPr lang="en-US" sz="3600" dirty="0"/>
              <a:t>Sit down and be quiet.</a:t>
            </a:r>
          </a:p>
          <a:p>
            <a:pPr lvl="1"/>
            <a:r>
              <a:rPr lang="en-US" sz="3600" dirty="0"/>
              <a:t>You really only have to do it if you want to.</a:t>
            </a:r>
          </a:p>
          <a:p>
            <a:pPr lvl="1"/>
            <a:r>
              <a:rPr lang="en-US" sz="3600" dirty="0"/>
              <a:t>I don’t care what you do, sort it out yourself!</a:t>
            </a:r>
          </a:p>
          <a:p>
            <a:pPr lvl="1"/>
            <a:r>
              <a:rPr lang="en-US" sz="3600" dirty="0"/>
              <a:t>You are aware of the expectations in this class</a:t>
            </a:r>
            <a:r>
              <a:rPr lang="en-US" sz="3600" i="1" dirty="0"/>
              <a:t>. </a:t>
            </a:r>
            <a:r>
              <a:rPr lang="en-US" sz="3600" dirty="0"/>
              <a:t>How can I support you in reaching them?</a:t>
            </a:r>
          </a:p>
          <a:p>
            <a:pPr lvl="1"/>
            <a:endParaRPr lang="en-US" sz="3600" dirty="0"/>
          </a:p>
          <a:p>
            <a:pPr marL="457200" lvl="1" indent="0">
              <a:buNone/>
            </a:pPr>
            <a:r>
              <a:rPr lang="en-US" i="1" dirty="0"/>
              <a:t>Stephan </a:t>
            </a:r>
            <a:r>
              <a:rPr lang="en-US" i="1" dirty="0" err="1"/>
              <a:t>McPeace</a:t>
            </a:r>
            <a:r>
              <a:rPr lang="en-US" i="1" dirty="0"/>
              <a:t> – RP Instructor RCOE</a:t>
            </a:r>
          </a:p>
          <a:p>
            <a:pPr marL="342900" lvl="1" indent="-342900">
              <a:buClr>
                <a:schemeClr val="hlink"/>
              </a:buClr>
              <a:defRPr/>
            </a:pPr>
            <a:endParaRPr lang="en-US" sz="2400" dirty="0"/>
          </a:p>
        </p:txBody>
      </p:sp>
      <p:sp>
        <p:nvSpPr>
          <p:cNvPr id="6" name="Footer Placeholder 5">
            <a:extLst>
              <a:ext uri="{FF2B5EF4-FFF2-40B4-BE49-F238E27FC236}">
                <a16:creationId xmlns:a16="http://schemas.microsoft.com/office/drawing/2014/main" id="{4BEC3CE9-BF29-4B8C-90C4-51599567582C}"/>
              </a:ext>
            </a:extLst>
          </p:cNvPr>
          <p:cNvSpPr>
            <a:spLocks noGrp="1"/>
          </p:cNvSpPr>
          <p:nvPr>
            <p:ph type="ftr" sz="quarter" idx="11"/>
          </p:nvPr>
        </p:nvSpPr>
        <p:spPr/>
        <p:txBody>
          <a:bodyPr/>
          <a:lstStyle/>
          <a:p>
            <a:r>
              <a:rPr lang="en-US"/>
              <a:t>RP &amp; Student Attendance</a:t>
            </a:r>
          </a:p>
        </p:txBody>
      </p:sp>
      <p:sp>
        <p:nvSpPr>
          <p:cNvPr id="7" name="Slide Number Placeholder 6">
            <a:extLst>
              <a:ext uri="{FF2B5EF4-FFF2-40B4-BE49-F238E27FC236}">
                <a16:creationId xmlns:a16="http://schemas.microsoft.com/office/drawing/2014/main" id="{AAE98FA4-4A5D-445C-8028-34EFF4BB8787}"/>
              </a:ext>
            </a:extLst>
          </p:cNvPr>
          <p:cNvSpPr>
            <a:spLocks noGrp="1"/>
          </p:cNvSpPr>
          <p:nvPr>
            <p:ph type="sldNum" sz="quarter" idx="12"/>
          </p:nvPr>
        </p:nvSpPr>
        <p:spPr/>
        <p:txBody>
          <a:bodyPr/>
          <a:lstStyle/>
          <a:p>
            <a:fld id="{91BBCAA6-5ECD-4910-89D6-EB7DEF160C00}" type="slidenum">
              <a:rPr lang="en-US" smtClean="0"/>
              <a:t>26</a:t>
            </a:fld>
            <a:endParaRPr lang="en-US"/>
          </a:p>
        </p:txBody>
      </p:sp>
      <p:pic>
        <p:nvPicPr>
          <p:cNvPr id="5" name="Picture 4">
            <a:extLst>
              <a:ext uri="{FF2B5EF4-FFF2-40B4-BE49-F238E27FC236}">
                <a16:creationId xmlns:a16="http://schemas.microsoft.com/office/drawing/2014/main" id="{36F05CCB-D591-463E-B8ED-8588B331AABF}"/>
              </a:ext>
            </a:extLst>
          </p:cNvPr>
          <p:cNvPicPr>
            <a:picLocks noChangeAspect="1"/>
          </p:cNvPicPr>
          <p:nvPr/>
        </p:nvPicPr>
        <p:blipFill>
          <a:blip r:embed="rId2"/>
          <a:stretch>
            <a:fillRect/>
          </a:stretch>
        </p:blipFill>
        <p:spPr>
          <a:xfrm>
            <a:off x="8153400" y="1776663"/>
            <a:ext cx="3380874" cy="3304673"/>
          </a:xfrm>
          <a:prstGeom prst="rect">
            <a:avLst/>
          </a:prstGeom>
        </p:spPr>
      </p:pic>
    </p:spTree>
    <p:extLst>
      <p:ext uri="{BB962C8B-B14F-4D97-AF65-F5344CB8AC3E}">
        <p14:creationId xmlns:p14="http://schemas.microsoft.com/office/powerpoint/2010/main" val="37797481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C4AA8-72ED-4C94-A449-3EBE3DF9A440}"/>
              </a:ext>
            </a:extLst>
          </p:cNvPr>
          <p:cNvSpPr>
            <a:spLocks noGrp="1"/>
          </p:cNvSpPr>
          <p:nvPr>
            <p:ph type="title"/>
          </p:nvPr>
        </p:nvSpPr>
        <p:spPr>
          <a:xfrm>
            <a:off x="838200" y="365126"/>
            <a:ext cx="10515600" cy="651706"/>
          </a:xfrm>
        </p:spPr>
        <p:txBody>
          <a:bodyPr>
            <a:normAutofit/>
          </a:bodyPr>
          <a:lstStyle/>
          <a:p>
            <a:pPr algn="ctr"/>
            <a:r>
              <a:rPr lang="en-US" b="1" dirty="0"/>
              <a:t>SDW ACTIVITY – SART Meeting</a:t>
            </a:r>
          </a:p>
        </p:txBody>
      </p:sp>
      <p:sp>
        <p:nvSpPr>
          <p:cNvPr id="3" name="Content Placeholder 2">
            <a:extLst>
              <a:ext uri="{FF2B5EF4-FFF2-40B4-BE49-F238E27FC236}">
                <a16:creationId xmlns:a16="http://schemas.microsoft.com/office/drawing/2014/main" id="{9021F5BE-79A2-4CE2-8A57-18C205B15ED2}"/>
              </a:ext>
            </a:extLst>
          </p:cNvPr>
          <p:cNvSpPr>
            <a:spLocks noGrp="1"/>
          </p:cNvSpPr>
          <p:nvPr>
            <p:ph idx="1"/>
          </p:nvPr>
        </p:nvSpPr>
        <p:spPr>
          <a:xfrm>
            <a:off x="838200" y="1016832"/>
            <a:ext cx="7453393" cy="5476043"/>
          </a:xfrm>
        </p:spPr>
        <p:txBody>
          <a:bodyPr>
            <a:normAutofit fontScale="77500" lnSpcReduction="20000"/>
          </a:bodyPr>
          <a:lstStyle/>
          <a:p>
            <a:pPr marL="0" indent="0">
              <a:buNone/>
            </a:pPr>
            <a:r>
              <a:rPr lang="en-US" sz="3600" dirty="0"/>
              <a:t>What box would you be operating in if you said to a student/parent at a SART or SARB Meeting?</a:t>
            </a:r>
          </a:p>
          <a:p>
            <a:pPr lvl="1"/>
            <a:r>
              <a:rPr lang="en-US" sz="3600" dirty="0"/>
              <a:t>If you don’t get your kids to school, you will be prosecuted and go to jail!</a:t>
            </a:r>
          </a:p>
          <a:p>
            <a:pPr lvl="1"/>
            <a:r>
              <a:rPr lang="en-US" sz="3600" dirty="0"/>
              <a:t>If you have a hard time getting up in the morning, we can ask the attendance clerk to give you a wake-up call.</a:t>
            </a:r>
          </a:p>
          <a:p>
            <a:pPr lvl="1"/>
            <a:r>
              <a:rPr lang="en-US" sz="3600" dirty="0"/>
              <a:t>I don’t care if you get her to school; it’s your child’s future.</a:t>
            </a:r>
          </a:p>
          <a:p>
            <a:pPr lvl="1"/>
            <a:r>
              <a:rPr lang="en-US" sz="3600" dirty="0"/>
              <a:t>You are aware of the importance of regular attendance</a:t>
            </a:r>
            <a:r>
              <a:rPr lang="en-US" sz="3600" i="1" dirty="0"/>
              <a:t>. </a:t>
            </a:r>
            <a:r>
              <a:rPr lang="en-US" sz="3600" dirty="0"/>
              <a:t>How can we work together as partners to get your kids to school?</a:t>
            </a:r>
          </a:p>
          <a:p>
            <a:pPr marL="342900" lvl="1" indent="-342900">
              <a:buClr>
                <a:schemeClr val="hlink"/>
              </a:buClr>
              <a:defRPr/>
            </a:pPr>
            <a:endParaRPr lang="en-US" sz="2400" dirty="0"/>
          </a:p>
        </p:txBody>
      </p:sp>
      <p:sp>
        <p:nvSpPr>
          <p:cNvPr id="6" name="Footer Placeholder 5">
            <a:extLst>
              <a:ext uri="{FF2B5EF4-FFF2-40B4-BE49-F238E27FC236}">
                <a16:creationId xmlns:a16="http://schemas.microsoft.com/office/drawing/2014/main" id="{4BEC3CE9-BF29-4B8C-90C4-51599567582C}"/>
              </a:ext>
            </a:extLst>
          </p:cNvPr>
          <p:cNvSpPr>
            <a:spLocks noGrp="1"/>
          </p:cNvSpPr>
          <p:nvPr>
            <p:ph type="ftr" sz="quarter" idx="11"/>
          </p:nvPr>
        </p:nvSpPr>
        <p:spPr/>
        <p:txBody>
          <a:bodyPr/>
          <a:lstStyle/>
          <a:p>
            <a:r>
              <a:rPr lang="en-US"/>
              <a:t>RP &amp; Student Attendance</a:t>
            </a:r>
          </a:p>
        </p:txBody>
      </p:sp>
      <p:sp>
        <p:nvSpPr>
          <p:cNvPr id="7" name="Slide Number Placeholder 6">
            <a:extLst>
              <a:ext uri="{FF2B5EF4-FFF2-40B4-BE49-F238E27FC236}">
                <a16:creationId xmlns:a16="http://schemas.microsoft.com/office/drawing/2014/main" id="{AAE98FA4-4A5D-445C-8028-34EFF4BB8787}"/>
              </a:ext>
            </a:extLst>
          </p:cNvPr>
          <p:cNvSpPr>
            <a:spLocks noGrp="1"/>
          </p:cNvSpPr>
          <p:nvPr>
            <p:ph type="sldNum" sz="quarter" idx="12"/>
          </p:nvPr>
        </p:nvSpPr>
        <p:spPr/>
        <p:txBody>
          <a:bodyPr/>
          <a:lstStyle/>
          <a:p>
            <a:fld id="{91BBCAA6-5ECD-4910-89D6-EB7DEF160C00}" type="slidenum">
              <a:rPr lang="en-US" smtClean="0"/>
              <a:t>27</a:t>
            </a:fld>
            <a:endParaRPr lang="en-US"/>
          </a:p>
        </p:txBody>
      </p:sp>
      <p:pic>
        <p:nvPicPr>
          <p:cNvPr id="4" name="Picture 3">
            <a:extLst>
              <a:ext uri="{FF2B5EF4-FFF2-40B4-BE49-F238E27FC236}">
                <a16:creationId xmlns:a16="http://schemas.microsoft.com/office/drawing/2014/main" id="{D29B545B-7777-4AC6-9014-5CA1078BB42D}"/>
              </a:ext>
            </a:extLst>
          </p:cNvPr>
          <p:cNvPicPr>
            <a:picLocks noChangeAspect="1"/>
          </p:cNvPicPr>
          <p:nvPr/>
        </p:nvPicPr>
        <p:blipFill>
          <a:blip r:embed="rId2"/>
          <a:stretch>
            <a:fillRect/>
          </a:stretch>
        </p:blipFill>
        <p:spPr>
          <a:xfrm>
            <a:off x="8291593" y="1878766"/>
            <a:ext cx="3560396" cy="3304673"/>
          </a:xfrm>
          <a:prstGeom prst="rect">
            <a:avLst/>
          </a:prstGeom>
        </p:spPr>
      </p:pic>
    </p:spTree>
    <p:extLst>
      <p:ext uri="{BB962C8B-B14F-4D97-AF65-F5344CB8AC3E}">
        <p14:creationId xmlns:p14="http://schemas.microsoft.com/office/powerpoint/2010/main" val="7551178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C4AA8-72ED-4C94-A449-3EBE3DF9A440}"/>
              </a:ext>
            </a:extLst>
          </p:cNvPr>
          <p:cNvSpPr>
            <a:spLocks noGrp="1"/>
          </p:cNvSpPr>
          <p:nvPr>
            <p:ph type="title"/>
          </p:nvPr>
        </p:nvSpPr>
        <p:spPr>
          <a:xfrm>
            <a:off x="838200" y="365126"/>
            <a:ext cx="10515600" cy="651706"/>
          </a:xfrm>
        </p:spPr>
        <p:txBody>
          <a:bodyPr>
            <a:normAutofit/>
          </a:bodyPr>
          <a:lstStyle/>
          <a:p>
            <a:pPr algn="ctr"/>
            <a:r>
              <a:rPr lang="en-US" b="1" dirty="0"/>
              <a:t>RESTORATIVE PRACTICES PRINCIPLES</a:t>
            </a:r>
          </a:p>
        </p:txBody>
      </p:sp>
      <p:sp>
        <p:nvSpPr>
          <p:cNvPr id="3" name="Content Placeholder 2">
            <a:extLst>
              <a:ext uri="{FF2B5EF4-FFF2-40B4-BE49-F238E27FC236}">
                <a16:creationId xmlns:a16="http://schemas.microsoft.com/office/drawing/2014/main" id="{9021F5BE-79A2-4CE2-8A57-18C205B15ED2}"/>
              </a:ext>
            </a:extLst>
          </p:cNvPr>
          <p:cNvSpPr>
            <a:spLocks noGrp="1"/>
          </p:cNvSpPr>
          <p:nvPr>
            <p:ph idx="1"/>
          </p:nvPr>
        </p:nvSpPr>
        <p:spPr>
          <a:xfrm>
            <a:off x="838200" y="1016832"/>
            <a:ext cx="10515600" cy="5476043"/>
          </a:xfrm>
        </p:spPr>
        <p:txBody>
          <a:bodyPr>
            <a:normAutofit fontScale="85000" lnSpcReduction="20000"/>
          </a:bodyPr>
          <a:lstStyle/>
          <a:p>
            <a:pPr algn="ctr">
              <a:buFont typeface="Wingdings" panose="05000000000000000000" pitchFamily="2" charset="2"/>
              <a:buNone/>
              <a:defRPr/>
            </a:pPr>
            <a:r>
              <a:rPr lang="en-US" b="1" u="sng" dirty="0"/>
              <a:t>RESTORATIVE PRACTICES CONTINUUM</a:t>
            </a:r>
            <a:endParaRPr lang="en-US" sz="2800" b="1" dirty="0"/>
          </a:p>
          <a:p>
            <a:pPr marL="342900" lvl="1" indent="-342900" algn="ctr">
              <a:buClr>
                <a:schemeClr val="hlink"/>
              </a:buClr>
              <a:buFont typeface="Wingdings" panose="05000000000000000000" pitchFamily="2" charset="2"/>
              <a:buNone/>
              <a:defRPr/>
            </a:pPr>
            <a:r>
              <a:rPr lang="en-US" sz="1800" dirty="0"/>
              <a:t>SOURCE:  https://www.iirp.edu/what-we-do/defining-restorative</a:t>
            </a:r>
          </a:p>
          <a:p>
            <a:pPr marL="342900" lvl="1" indent="-342900" algn="ctr">
              <a:buClr>
                <a:schemeClr val="hlink"/>
              </a:buClr>
              <a:buFont typeface="Wingdings" panose="05000000000000000000" pitchFamily="2" charset="2"/>
              <a:buNone/>
              <a:defRPr/>
            </a:pPr>
            <a:endParaRPr lang="en-US" sz="1800" dirty="0"/>
          </a:p>
          <a:p>
            <a:pPr marL="342900" lvl="1" indent="-342900" algn="ctr">
              <a:buClr>
                <a:schemeClr val="hlink"/>
              </a:buClr>
              <a:buFont typeface="Wingdings" panose="05000000000000000000" pitchFamily="2" charset="2"/>
              <a:buNone/>
              <a:defRPr/>
            </a:pPr>
            <a:endParaRPr lang="en-US" sz="1800" dirty="0"/>
          </a:p>
          <a:p>
            <a:pPr marL="342900" lvl="1" indent="-342900" algn="ctr">
              <a:buClr>
                <a:schemeClr val="hlink"/>
              </a:buClr>
              <a:buFont typeface="Wingdings" panose="05000000000000000000" pitchFamily="2" charset="2"/>
              <a:buNone/>
              <a:defRPr/>
            </a:pPr>
            <a:endParaRPr lang="en-US" sz="1800" dirty="0"/>
          </a:p>
          <a:p>
            <a:pPr marL="342900" lvl="1" indent="-342900" algn="ctr">
              <a:buClr>
                <a:schemeClr val="hlink"/>
              </a:buClr>
              <a:buFont typeface="Wingdings" panose="05000000000000000000" pitchFamily="2" charset="2"/>
              <a:buNone/>
              <a:defRPr/>
            </a:pPr>
            <a:endParaRPr lang="en-US" sz="1800" dirty="0"/>
          </a:p>
          <a:p>
            <a:pPr marL="342900" lvl="1" indent="-342900" algn="ctr">
              <a:buClr>
                <a:schemeClr val="hlink"/>
              </a:buClr>
              <a:buFont typeface="Wingdings" panose="05000000000000000000" pitchFamily="2" charset="2"/>
              <a:buNone/>
              <a:defRPr/>
            </a:pPr>
            <a:endParaRPr lang="en-US" sz="1800" dirty="0"/>
          </a:p>
          <a:p>
            <a:pPr marL="342900" lvl="1" indent="-342900" algn="ctr">
              <a:buClr>
                <a:schemeClr val="hlink"/>
              </a:buClr>
              <a:buFont typeface="Wingdings" panose="05000000000000000000" pitchFamily="2" charset="2"/>
              <a:buNone/>
              <a:defRPr/>
            </a:pPr>
            <a:endParaRPr lang="en-US" sz="1800" dirty="0"/>
          </a:p>
          <a:p>
            <a:pPr marL="342900" lvl="1" indent="-342900" algn="ctr">
              <a:buClr>
                <a:schemeClr val="hlink"/>
              </a:buClr>
              <a:buFont typeface="Wingdings" panose="05000000000000000000" pitchFamily="2" charset="2"/>
              <a:buNone/>
              <a:defRPr/>
            </a:pPr>
            <a:endParaRPr lang="en-US" sz="1800" dirty="0"/>
          </a:p>
          <a:p>
            <a:pPr marL="342900" lvl="1" indent="-342900" algn="ctr">
              <a:buClr>
                <a:schemeClr val="hlink"/>
              </a:buClr>
              <a:buFont typeface="Wingdings" panose="05000000000000000000" pitchFamily="2" charset="2"/>
              <a:buNone/>
              <a:defRPr/>
            </a:pPr>
            <a:endParaRPr lang="en-US" sz="1800" dirty="0"/>
          </a:p>
          <a:p>
            <a:pPr marL="342900" lvl="1" indent="-342900" algn="ctr">
              <a:buClr>
                <a:schemeClr val="hlink"/>
              </a:buClr>
              <a:buFont typeface="Wingdings" panose="05000000000000000000" pitchFamily="2" charset="2"/>
              <a:buNone/>
              <a:defRPr/>
            </a:pPr>
            <a:endParaRPr lang="en-US" sz="1800" dirty="0"/>
          </a:p>
          <a:p>
            <a:pPr marL="342900" lvl="1" indent="-342900" algn="ctr">
              <a:buClr>
                <a:schemeClr val="hlink"/>
              </a:buClr>
              <a:buFont typeface="Wingdings" panose="05000000000000000000" pitchFamily="2" charset="2"/>
              <a:buNone/>
              <a:defRPr/>
            </a:pPr>
            <a:endParaRPr lang="en-US" sz="1800" dirty="0"/>
          </a:p>
          <a:p>
            <a:pPr marL="342900" lvl="1" indent="-342900">
              <a:buClr>
                <a:schemeClr val="hlink"/>
              </a:buClr>
              <a:buFont typeface="Wingdings" panose="05000000000000000000" pitchFamily="2" charset="2"/>
              <a:buChar char="Ø"/>
              <a:defRPr/>
            </a:pPr>
            <a:r>
              <a:rPr lang="en-US" sz="2000" dirty="0"/>
              <a:t>AS WE MOVE TO THE RIGHT, THE PROCESS REQUIRES:</a:t>
            </a:r>
          </a:p>
          <a:p>
            <a:pPr marL="742950" lvl="2" indent="-342900">
              <a:buClr>
                <a:schemeClr val="hlink"/>
              </a:buClr>
              <a:buFont typeface="Wingdings" panose="05000000000000000000" pitchFamily="2" charset="2"/>
              <a:buChar char="Ø"/>
              <a:defRPr/>
            </a:pPr>
            <a:r>
              <a:rPr lang="en-US" sz="2000" dirty="0"/>
              <a:t>MORE TRAINING</a:t>
            </a:r>
          </a:p>
          <a:p>
            <a:pPr marL="742950" lvl="2" indent="-342900">
              <a:buClr>
                <a:schemeClr val="hlink"/>
              </a:buClr>
              <a:buFont typeface="Wingdings" panose="05000000000000000000" pitchFamily="2" charset="2"/>
              <a:buChar char="Ø"/>
              <a:defRPr/>
            </a:pPr>
            <a:r>
              <a:rPr lang="en-US" sz="2000" dirty="0"/>
              <a:t>MORE SUPPORT</a:t>
            </a:r>
          </a:p>
          <a:p>
            <a:pPr marL="742950" lvl="2" indent="-342900">
              <a:buClr>
                <a:schemeClr val="hlink"/>
              </a:buClr>
              <a:buFont typeface="Wingdings" panose="05000000000000000000" pitchFamily="2" charset="2"/>
              <a:buChar char="Ø"/>
              <a:defRPr/>
            </a:pPr>
            <a:r>
              <a:rPr lang="en-US" sz="2000" dirty="0"/>
              <a:t>MORE TIME</a:t>
            </a:r>
          </a:p>
          <a:p>
            <a:pPr marL="342900" lvl="1" indent="-342900">
              <a:buClr>
                <a:schemeClr val="hlink"/>
              </a:buClr>
              <a:defRPr/>
            </a:pPr>
            <a:endParaRPr lang="en-US" sz="2400" dirty="0"/>
          </a:p>
        </p:txBody>
      </p:sp>
      <p:sp>
        <p:nvSpPr>
          <p:cNvPr id="6" name="Footer Placeholder 5">
            <a:extLst>
              <a:ext uri="{FF2B5EF4-FFF2-40B4-BE49-F238E27FC236}">
                <a16:creationId xmlns:a16="http://schemas.microsoft.com/office/drawing/2014/main" id="{4BEC3CE9-BF29-4B8C-90C4-51599567582C}"/>
              </a:ext>
            </a:extLst>
          </p:cNvPr>
          <p:cNvSpPr>
            <a:spLocks noGrp="1"/>
          </p:cNvSpPr>
          <p:nvPr>
            <p:ph type="ftr" sz="quarter" idx="11"/>
          </p:nvPr>
        </p:nvSpPr>
        <p:spPr/>
        <p:txBody>
          <a:bodyPr/>
          <a:lstStyle/>
          <a:p>
            <a:r>
              <a:rPr lang="en-US"/>
              <a:t>RP &amp; Student Attendance</a:t>
            </a:r>
          </a:p>
        </p:txBody>
      </p:sp>
      <p:sp>
        <p:nvSpPr>
          <p:cNvPr id="7" name="Slide Number Placeholder 6">
            <a:extLst>
              <a:ext uri="{FF2B5EF4-FFF2-40B4-BE49-F238E27FC236}">
                <a16:creationId xmlns:a16="http://schemas.microsoft.com/office/drawing/2014/main" id="{AAE98FA4-4A5D-445C-8028-34EFF4BB8787}"/>
              </a:ext>
            </a:extLst>
          </p:cNvPr>
          <p:cNvSpPr>
            <a:spLocks noGrp="1"/>
          </p:cNvSpPr>
          <p:nvPr>
            <p:ph type="sldNum" sz="quarter" idx="12"/>
          </p:nvPr>
        </p:nvSpPr>
        <p:spPr/>
        <p:txBody>
          <a:bodyPr/>
          <a:lstStyle/>
          <a:p>
            <a:fld id="{91BBCAA6-5ECD-4910-89D6-EB7DEF160C00}" type="slidenum">
              <a:rPr lang="en-US" smtClean="0"/>
              <a:t>28</a:t>
            </a:fld>
            <a:endParaRPr lang="en-US"/>
          </a:p>
        </p:txBody>
      </p:sp>
      <p:pic>
        <p:nvPicPr>
          <p:cNvPr id="4" name="Picture 7">
            <a:extLst>
              <a:ext uri="{FF2B5EF4-FFF2-40B4-BE49-F238E27FC236}">
                <a16:creationId xmlns:a16="http://schemas.microsoft.com/office/drawing/2014/main" id="{D15FCF7B-F50A-44CE-BE28-410C5DEC99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8323" y="1737198"/>
            <a:ext cx="64008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80394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0C62D-37B5-476A-B9A8-C0B09CCC9336}"/>
              </a:ext>
            </a:extLst>
          </p:cNvPr>
          <p:cNvSpPr>
            <a:spLocks noGrp="1"/>
          </p:cNvSpPr>
          <p:nvPr>
            <p:ph type="title"/>
          </p:nvPr>
        </p:nvSpPr>
        <p:spPr>
          <a:xfrm>
            <a:off x="838200" y="365126"/>
            <a:ext cx="10515600" cy="909198"/>
          </a:xfrm>
        </p:spPr>
        <p:txBody>
          <a:bodyPr>
            <a:normAutofit fontScale="90000"/>
          </a:bodyPr>
          <a:lstStyle/>
          <a:p>
            <a:pPr algn="ctr"/>
            <a:br>
              <a:rPr lang="en-US" b="1" u="sng" dirty="0"/>
            </a:br>
            <a:r>
              <a:rPr lang="en-US" b="1" dirty="0"/>
              <a:t>“</a:t>
            </a:r>
            <a:r>
              <a:rPr lang="en-US" b="1" u="sng" dirty="0"/>
              <a:t>AFFECTIVE STATEMENTS</a:t>
            </a:r>
            <a:r>
              <a:rPr lang="en-US" b="1" dirty="0"/>
              <a:t>”</a:t>
            </a:r>
            <a:br>
              <a:rPr lang="en-US" b="1" dirty="0"/>
            </a:br>
            <a:r>
              <a:rPr lang="en-US" sz="1600" dirty="0"/>
              <a:t>SOURCE:  https://www.iirp.edu/what-we-do/defining-restorative</a:t>
            </a:r>
            <a:br>
              <a:rPr lang="en-US" sz="4400" dirty="0"/>
            </a:br>
            <a:br>
              <a:rPr lang="en-US" sz="4400" b="1" dirty="0"/>
            </a:br>
            <a:endParaRPr lang="en-US" dirty="0"/>
          </a:p>
        </p:txBody>
      </p:sp>
      <p:sp>
        <p:nvSpPr>
          <p:cNvPr id="3" name="Content Placeholder 2">
            <a:extLst>
              <a:ext uri="{FF2B5EF4-FFF2-40B4-BE49-F238E27FC236}">
                <a16:creationId xmlns:a16="http://schemas.microsoft.com/office/drawing/2014/main" id="{93C5575D-A035-4B5E-B882-BBF5F9EB5327}"/>
              </a:ext>
            </a:extLst>
          </p:cNvPr>
          <p:cNvSpPr>
            <a:spLocks noGrp="1"/>
          </p:cNvSpPr>
          <p:nvPr>
            <p:ph idx="1"/>
          </p:nvPr>
        </p:nvSpPr>
        <p:spPr>
          <a:xfrm>
            <a:off x="838200" y="1414732"/>
            <a:ext cx="10515600" cy="4762231"/>
          </a:xfrm>
        </p:spPr>
        <p:txBody>
          <a:bodyPr>
            <a:normAutofit/>
          </a:bodyPr>
          <a:lstStyle/>
          <a:p>
            <a:pPr marL="0" lvl="1" indent="0" algn="ctr">
              <a:buClr>
                <a:schemeClr val="bg1"/>
              </a:buClr>
              <a:buNone/>
              <a:defRPr/>
            </a:pPr>
            <a:r>
              <a:rPr lang="en-US" sz="2400" u="sng" dirty="0"/>
              <a:t>The IDEA:  Communicate Feelings &amp; Impact</a:t>
            </a:r>
          </a:p>
          <a:p>
            <a:pPr marL="342900" lvl="1" indent="-342900">
              <a:buClr>
                <a:schemeClr val="bg1"/>
              </a:buClr>
              <a:defRPr/>
            </a:pPr>
            <a:r>
              <a:rPr lang="en-US" sz="2400" dirty="0"/>
              <a:t>“…informal restorative practices include </a:t>
            </a:r>
            <a:r>
              <a:rPr lang="en-US" sz="2400" b="1" dirty="0"/>
              <a:t>affective statements</a:t>
            </a:r>
            <a:r>
              <a:rPr lang="en-US" sz="2400" dirty="0"/>
              <a:t>, which </a:t>
            </a:r>
            <a:r>
              <a:rPr lang="en-US" sz="2400" b="1" dirty="0"/>
              <a:t>communicate people’s feelings</a:t>
            </a:r>
            <a:r>
              <a:rPr lang="en-US" sz="2400" dirty="0"/>
              <a:t>, as well as affective questions, which cause people to reflect on how their behavior has affected others.”  (</a:t>
            </a:r>
            <a:r>
              <a:rPr lang="en-US" sz="2400" dirty="0" err="1"/>
              <a:t>McCold</a:t>
            </a:r>
            <a:r>
              <a:rPr lang="en-US" sz="2400" dirty="0"/>
              <a:t> &amp; Wachtel, 2001). [</a:t>
            </a:r>
            <a:r>
              <a:rPr lang="en-US" sz="2400" i="1" dirty="0"/>
              <a:t>Emphasis Added</a:t>
            </a:r>
            <a:r>
              <a:rPr lang="en-US" sz="2400" dirty="0"/>
              <a:t>]</a:t>
            </a:r>
          </a:p>
          <a:p>
            <a:pPr marL="342900" lvl="1" indent="-342900">
              <a:buClr>
                <a:schemeClr val="bg1"/>
              </a:buClr>
              <a:defRPr/>
            </a:pPr>
            <a:endParaRPr lang="en-US" sz="2400" dirty="0"/>
          </a:p>
          <a:p>
            <a:pPr marL="342900" lvl="1" indent="-342900">
              <a:buClr>
                <a:schemeClr val="bg1"/>
              </a:buClr>
              <a:defRPr/>
            </a:pPr>
            <a:r>
              <a:rPr lang="en-US" sz="2400" u="sng" dirty="0"/>
              <a:t>EXAMPLE:</a:t>
            </a:r>
          </a:p>
          <a:p>
            <a:pPr marL="800100" lvl="2" indent="-342900">
              <a:buClr>
                <a:schemeClr val="bg1"/>
              </a:buClr>
              <a:defRPr/>
            </a:pPr>
            <a:r>
              <a:rPr lang="en-US" sz="2400" dirty="0"/>
              <a:t>“When you called me _____, I felt hurt and very sad.”</a:t>
            </a:r>
          </a:p>
          <a:p>
            <a:pPr marL="800100" lvl="2" indent="-342900">
              <a:buClr>
                <a:schemeClr val="bg1"/>
              </a:buClr>
              <a:defRPr/>
            </a:pPr>
            <a:r>
              <a:rPr lang="en-US" sz="2400" dirty="0"/>
              <a:t>“When you missed class, I felt _______.”</a:t>
            </a:r>
          </a:p>
          <a:p>
            <a:pPr marL="800100" lvl="2" indent="-342900">
              <a:buClr>
                <a:schemeClr val="bg1"/>
              </a:buClr>
              <a:defRPr/>
            </a:pPr>
            <a:r>
              <a:rPr lang="en-US" sz="2400" dirty="0"/>
              <a:t>“When your daughter doesn’t _____ , our concern is ________.”</a:t>
            </a:r>
          </a:p>
        </p:txBody>
      </p:sp>
      <p:sp>
        <p:nvSpPr>
          <p:cNvPr id="4" name="Footer Placeholder 3">
            <a:extLst>
              <a:ext uri="{FF2B5EF4-FFF2-40B4-BE49-F238E27FC236}">
                <a16:creationId xmlns:a16="http://schemas.microsoft.com/office/drawing/2014/main" id="{7BE96B07-53B0-4939-BF33-32E98C4849C7}"/>
              </a:ext>
            </a:extLst>
          </p:cNvPr>
          <p:cNvSpPr>
            <a:spLocks noGrp="1"/>
          </p:cNvSpPr>
          <p:nvPr>
            <p:ph type="ftr" sz="quarter" idx="11"/>
          </p:nvPr>
        </p:nvSpPr>
        <p:spPr>
          <a:xfrm>
            <a:off x="685800" y="6317371"/>
            <a:ext cx="7827659" cy="462402"/>
          </a:xfrm>
        </p:spPr>
        <p:txBody>
          <a:bodyPr/>
          <a:lstStyle/>
          <a:p>
            <a:r>
              <a:rPr lang="en-US" dirty="0"/>
              <a:t>RP &amp; Student Attendance</a:t>
            </a:r>
          </a:p>
        </p:txBody>
      </p:sp>
      <p:sp>
        <p:nvSpPr>
          <p:cNvPr id="5" name="Slide Number Placeholder 4">
            <a:extLst>
              <a:ext uri="{FF2B5EF4-FFF2-40B4-BE49-F238E27FC236}">
                <a16:creationId xmlns:a16="http://schemas.microsoft.com/office/drawing/2014/main" id="{7FEE3D18-3253-4173-B69A-5F4ADA943631}"/>
              </a:ext>
            </a:extLst>
          </p:cNvPr>
          <p:cNvSpPr>
            <a:spLocks noGrp="1"/>
          </p:cNvSpPr>
          <p:nvPr>
            <p:ph type="sldNum" sz="quarter" idx="12"/>
          </p:nvPr>
        </p:nvSpPr>
        <p:spPr/>
        <p:txBody>
          <a:bodyPr/>
          <a:lstStyle/>
          <a:p>
            <a:fld id="{91BBCAA6-5ECD-4910-89D6-EB7DEF160C00}" type="slidenum">
              <a:rPr lang="en-US" smtClean="0"/>
              <a:t>29</a:t>
            </a:fld>
            <a:endParaRPr lang="en-US"/>
          </a:p>
        </p:txBody>
      </p:sp>
    </p:spTree>
    <p:extLst>
      <p:ext uri="{BB962C8B-B14F-4D97-AF65-F5344CB8AC3E}">
        <p14:creationId xmlns:p14="http://schemas.microsoft.com/office/powerpoint/2010/main" val="331757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5163B-1F80-407C-A2F1-F2AA1EC3DC54}"/>
              </a:ext>
            </a:extLst>
          </p:cNvPr>
          <p:cNvSpPr>
            <a:spLocks noGrp="1"/>
          </p:cNvSpPr>
          <p:nvPr>
            <p:ph type="title"/>
          </p:nvPr>
        </p:nvSpPr>
        <p:spPr>
          <a:xfrm>
            <a:off x="838200" y="365126"/>
            <a:ext cx="10515600" cy="757346"/>
          </a:xfrm>
        </p:spPr>
        <p:txBody>
          <a:bodyPr/>
          <a:lstStyle/>
          <a:p>
            <a:pPr algn="ctr"/>
            <a:r>
              <a:rPr lang="en-US" b="1" dirty="0"/>
              <a:t>OBJECTIVE</a:t>
            </a:r>
          </a:p>
        </p:txBody>
      </p:sp>
      <p:sp>
        <p:nvSpPr>
          <p:cNvPr id="3" name="Content Placeholder 2">
            <a:extLst>
              <a:ext uri="{FF2B5EF4-FFF2-40B4-BE49-F238E27FC236}">
                <a16:creationId xmlns:a16="http://schemas.microsoft.com/office/drawing/2014/main" id="{6B0243F2-E6AD-44F6-9A87-AD36BCEB3278}"/>
              </a:ext>
            </a:extLst>
          </p:cNvPr>
          <p:cNvSpPr>
            <a:spLocks noGrp="1"/>
          </p:cNvSpPr>
          <p:nvPr>
            <p:ph idx="1"/>
          </p:nvPr>
        </p:nvSpPr>
        <p:spPr>
          <a:xfrm>
            <a:off x="838200" y="1122472"/>
            <a:ext cx="10515600" cy="5054491"/>
          </a:xfrm>
        </p:spPr>
        <p:txBody>
          <a:bodyPr>
            <a:normAutofit/>
          </a:bodyPr>
          <a:lstStyle/>
          <a:p>
            <a:pPr marL="0" indent="0">
              <a:buNone/>
            </a:pPr>
            <a:endParaRPr lang="en-US" dirty="0"/>
          </a:p>
          <a:p>
            <a:pPr marL="0" indent="0" algn="ctr">
              <a:buNone/>
            </a:pPr>
            <a:endParaRPr lang="en-US" dirty="0"/>
          </a:p>
          <a:p>
            <a:pPr marL="0" indent="0" algn="ctr">
              <a:buNone/>
            </a:pPr>
            <a:r>
              <a:rPr lang="en-US" sz="3600" dirty="0"/>
              <a:t>To review some principles of Restorative Practices (RP) and to explore how we can integrate RP into our work with attendance and the SARB process.</a:t>
            </a:r>
          </a:p>
        </p:txBody>
      </p:sp>
      <p:sp>
        <p:nvSpPr>
          <p:cNvPr id="4" name="Footer Placeholder 3">
            <a:extLst>
              <a:ext uri="{FF2B5EF4-FFF2-40B4-BE49-F238E27FC236}">
                <a16:creationId xmlns:a16="http://schemas.microsoft.com/office/drawing/2014/main" id="{D21B9CE9-03E2-4B57-BCCC-06000A118EAF}"/>
              </a:ext>
            </a:extLst>
          </p:cNvPr>
          <p:cNvSpPr>
            <a:spLocks noGrp="1"/>
          </p:cNvSpPr>
          <p:nvPr>
            <p:ph type="ftr" sz="quarter" idx="11"/>
          </p:nvPr>
        </p:nvSpPr>
        <p:spPr/>
        <p:txBody>
          <a:bodyPr/>
          <a:lstStyle/>
          <a:p>
            <a:r>
              <a:rPr lang="en-US"/>
              <a:t>RP &amp; Student Attendance</a:t>
            </a:r>
          </a:p>
        </p:txBody>
      </p:sp>
      <p:sp>
        <p:nvSpPr>
          <p:cNvPr id="5" name="Slide Number Placeholder 4">
            <a:extLst>
              <a:ext uri="{FF2B5EF4-FFF2-40B4-BE49-F238E27FC236}">
                <a16:creationId xmlns:a16="http://schemas.microsoft.com/office/drawing/2014/main" id="{AA99EC76-F264-49E6-BA7C-BD2DF7B61E74}"/>
              </a:ext>
            </a:extLst>
          </p:cNvPr>
          <p:cNvSpPr>
            <a:spLocks noGrp="1"/>
          </p:cNvSpPr>
          <p:nvPr>
            <p:ph type="sldNum" sz="quarter" idx="12"/>
          </p:nvPr>
        </p:nvSpPr>
        <p:spPr/>
        <p:txBody>
          <a:bodyPr/>
          <a:lstStyle/>
          <a:p>
            <a:fld id="{91BBCAA6-5ECD-4910-89D6-EB7DEF160C00}" type="slidenum">
              <a:rPr lang="en-US" smtClean="0"/>
              <a:t>3</a:t>
            </a:fld>
            <a:endParaRPr lang="en-US"/>
          </a:p>
        </p:txBody>
      </p:sp>
    </p:spTree>
    <p:extLst>
      <p:ext uri="{BB962C8B-B14F-4D97-AF65-F5344CB8AC3E}">
        <p14:creationId xmlns:p14="http://schemas.microsoft.com/office/powerpoint/2010/main" val="2600458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0C62D-37B5-476A-B9A8-C0B09CCC9336}"/>
              </a:ext>
            </a:extLst>
          </p:cNvPr>
          <p:cNvSpPr>
            <a:spLocks noGrp="1"/>
          </p:cNvSpPr>
          <p:nvPr>
            <p:ph type="title"/>
          </p:nvPr>
        </p:nvSpPr>
        <p:spPr>
          <a:xfrm>
            <a:off x="838200" y="365125"/>
            <a:ext cx="10515600" cy="928837"/>
          </a:xfrm>
        </p:spPr>
        <p:txBody>
          <a:bodyPr>
            <a:normAutofit fontScale="90000"/>
          </a:bodyPr>
          <a:lstStyle/>
          <a:p>
            <a:pPr algn="ctr"/>
            <a:br>
              <a:rPr lang="en-US" b="1" u="sng" dirty="0"/>
            </a:br>
            <a:r>
              <a:rPr lang="en-US" b="1" dirty="0"/>
              <a:t>“</a:t>
            </a:r>
            <a:r>
              <a:rPr lang="en-US" b="1" u="sng" dirty="0"/>
              <a:t>AFFECTIVE QUESTIONS</a:t>
            </a:r>
            <a:r>
              <a:rPr lang="en-US" b="1" dirty="0"/>
              <a:t>”</a:t>
            </a:r>
            <a:br>
              <a:rPr lang="en-US" b="1" dirty="0"/>
            </a:br>
            <a:r>
              <a:rPr lang="en-US" sz="1800" dirty="0"/>
              <a:t>SOURCE:  https://www.iirp.edu/what-we-do/defining-restorative</a:t>
            </a:r>
            <a:br>
              <a:rPr lang="en-US" sz="4400" dirty="0"/>
            </a:br>
            <a:br>
              <a:rPr lang="en-US" sz="4400" b="1" dirty="0"/>
            </a:br>
            <a:endParaRPr lang="en-US" dirty="0"/>
          </a:p>
        </p:txBody>
      </p:sp>
      <p:sp>
        <p:nvSpPr>
          <p:cNvPr id="3" name="Content Placeholder 2">
            <a:extLst>
              <a:ext uri="{FF2B5EF4-FFF2-40B4-BE49-F238E27FC236}">
                <a16:creationId xmlns:a16="http://schemas.microsoft.com/office/drawing/2014/main" id="{93C5575D-A035-4B5E-B882-BBF5F9EB5327}"/>
              </a:ext>
            </a:extLst>
          </p:cNvPr>
          <p:cNvSpPr>
            <a:spLocks noGrp="1"/>
          </p:cNvSpPr>
          <p:nvPr>
            <p:ph idx="1"/>
          </p:nvPr>
        </p:nvSpPr>
        <p:spPr>
          <a:xfrm>
            <a:off x="838200" y="924129"/>
            <a:ext cx="10515600" cy="4503906"/>
          </a:xfrm>
        </p:spPr>
        <p:txBody>
          <a:bodyPr>
            <a:normAutofit/>
          </a:bodyPr>
          <a:lstStyle/>
          <a:p>
            <a:pPr marL="342900" lvl="1" indent="-342900">
              <a:buClr>
                <a:schemeClr val="bg1"/>
              </a:buClr>
              <a:defRPr/>
            </a:pPr>
            <a:r>
              <a:rPr lang="en-US" sz="2400" dirty="0"/>
              <a:t>The IDEA:  “affective questions </a:t>
            </a:r>
            <a:r>
              <a:rPr lang="en-US" sz="2400" b="1" i="1" dirty="0"/>
              <a:t>… cause people to reflect on how their behavior has affected others.</a:t>
            </a:r>
            <a:r>
              <a:rPr lang="en-US" sz="2400" dirty="0"/>
              <a:t>”  (</a:t>
            </a:r>
            <a:r>
              <a:rPr lang="en-US" sz="2400" dirty="0" err="1"/>
              <a:t>McCold</a:t>
            </a:r>
            <a:r>
              <a:rPr lang="en-US" sz="2400" dirty="0"/>
              <a:t> &amp; Wachtel, 2001). </a:t>
            </a:r>
          </a:p>
          <a:p>
            <a:pPr marL="342900" lvl="1" indent="-342900">
              <a:buClr>
                <a:schemeClr val="bg1"/>
              </a:buClr>
              <a:defRPr/>
            </a:pPr>
            <a:endParaRPr lang="en-US" sz="2400" dirty="0"/>
          </a:p>
          <a:p>
            <a:pPr marL="342900" lvl="1" indent="-342900">
              <a:buClr>
                <a:schemeClr val="bg1"/>
              </a:buClr>
              <a:defRPr/>
            </a:pPr>
            <a:r>
              <a:rPr lang="en-US" sz="2400" dirty="0"/>
              <a:t>“In answering such questions, instead of simply being punished, </a:t>
            </a:r>
            <a:r>
              <a:rPr lang="en-US" sz="2400" b="1" i="1" dirty="0"/>
              <a:t>the student has a chance to think about his or her behavior, make amends and change the behavior in the future</a:t>
            </a:r>
            <a:r>
              <a:rPr lang="en-US" sz="2400" dirty="0"/>
              <a:t>.” (Morrison, 2003). [</a:t>
            </a:r>
            <a:r>
              <a:rPr lang="en-US" sz="2400" i="1" dirty="0"/>
              <a:t>Emphasis Added</a:t>
            </a:r>
            <a:r>
              <a:rPr lang="en-US" sz="2400" dirty="0"/>
              <a:t>]</a:t>
            </a:r>
          </a:p>
          <a:p>
            <a:pPr marL="1143000" lvl="3" indent="-285750">
              <a:buClr>
                <a:schemeClr val="bg1"/>
              </a:buClr>
              <a:defRPr/>
            </a:pPr>
            <a:r>
              <a:rPr lang="en-GB" sz="1600" dirty="0"/>
              <a:t>SOURCE:  Morrison, B. (2003). Regulating safe school communities: Being responsive and restorative. </a:t>
            </a:r>
            <a:r>
              <a:rPr lang="en-GB" sz="1600" i="1" dirty="0"/>
              <a:t>Journal of Educational  Administration, 41</a:t>
            </a:r>
            <a:r>
              <a:rPr lang="en-GB" sz="1600" dirty="0"/>
              <a:t>(6), 689-704.</a:t>
            </a:r>
            <a:endParaRPr lang="en-US" sz="1600" dirty="0"/>
          </a:p>
        </p:txBody>
      </p:sp>
      <p:sp>
        <p:nvSpPr>
          <p:cNvPr id="4" name="Footer Placeholder 3">
            <a:extLst>
              <a:ext uri="{FF2B5EF4-FFF2-40B4-BE49-F238E27FC236}">
                <a16:creationId xmlns:a16="http://schemas.microsoft.com/office/drawing/2014/main" id="{7BE96B07-53B0-4939-BF33-32E98C4849C7}"/>
              </a:ext>
            </a:extLst>
          </p:cNvPr>
          <p:cNvSpPr>
            <a:spLocks noGrp="1"/>
          </p:cNvSpPr>
          <p:nvPr>
            <p:ph type="ftr" sz="quarter" idx="11"/>
          </p:nvPr>
        </p:nvSpPr>
        <p:spPr/>
        <p:txBody>
          <a:bodyPr/>
          <a:lstStyle/>
          <a:p>
            <a:r>
              <a:rPr lang="en-US"/>
              <a:t>RP &amp; Student Attendance</a:t>
            </a:r>
          </a:p>
        </p:txBody>
      </p:sp>
      <p:sp>
        <p:nvSpPr>
          <p:cNvPr id="5" name="Slide Number Placeholder 4">
            <a:extLst>
              <a:ext uri="{FF2B5EF4-FFF2-40B4-BE49-F238E27FC236}">
                <a16:creationId xmlns:a16="http://schemas.microsoft.com/office/drawing/2014/main" id="{7FEE3D18-3253-4173-B69A-5F4ADA943631}"/>
              </a:ext>
            </a:extLst>
          </p:cNvPr>
          <p:cNvSpPr>
            <a:spLocks noGrp="1"/>
          </p:cNvSpPr>
          <p:nvPr>
            <p:ph type="sldNum" sz="quarter" idx="12"/>
          </p:nvPr>
        </p:nvSpPr>
        <p:spPr/>
        <p:txBody>
          <a:bodyPr/>
          <a:lstStyle/>
          <a:p>
            <a:fld id="{91BBCAA6-5ECD-4910-89D6-EB7DEF160C00}" type="slidenum">
              <a:rPr lang="en-US" smtClean="0"/>
              <a:t>30</a:t>
            </a:fld>
            <a:endParaRPr lang="en-US"/>
          </a:p>
        </p:txBody>
      </p:sp>
    </p:spTree>
    <p:extLst>
      <p:ext uri="{BB962C8B-B14F-4D97-AF65-F5344CB8AC3E}">
        <p14:creationId xmlns:p14="http://schemas.microsoft.com/office/powerpoint/2010/main" val="40779268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0C62D-37B5-476A-B9A8-C0B09CCC9336}"/>
              </a:ext>
            </a:extLst>
          </p:cNvPr>
          <p:cNvSpPr>
            <a:spLocks noGrp="1"/>
          </p:cNvSpPr>
          <p:nvPr>
            <p:ph type="title"/>
          </p:nvPr>
        </p:nvSpPr>
        <p:spPr>
          <a:xfrm>
            <a:off x="838200" y="365125"/>
            <a:ext cx="10515600" cy="928837"/>
          </a:xfrm>
        </p:spPr>
        <p:txBody>
          <a:bodyPr>
            <a:normAutofit fontScale="90000"/>
          </a:bodyPr>
          <a:lstStyle/>
          <a:p>
            <a:pPr algn="ctr"/>
            <a:br>
              <a:rPr lang="en-US" b="1" u="sng" dirty="0"/>
            </a:br>
            <a:r>
              <a:rPr lang="en-US" b="1" dirty="0"/>
              <a:t>“</a:t>
            </a:r>
            <a:r>
              <a:rPr lang="en-US" b="1" u="sng" dirty="0"/>
              <a:t>AFFECTIVE QUESTIONS</a:t>
            </a:r>
            <a:r>
              <a:rPr lang="en-US" b="1" dirty="0"/>
              <a:t>”</a:t>
            </a:r>
            <a:br>
              <a:rPr lang="en-US" sz="4400" b="1" dirty="0"/>
            </a:br>
            <a:endParaRPr lang="en-US" dirty="0"/>
          </a:p>
        </p:txBody>
      </p:sp>
      <p:sp>
        <p:nvSpPr>
          <p:cNvPr id="3" name="Content Placeholder 2">
            <a:extLst>
              <a:ext uri="{FF2B5EF4-FFF2-40B4-BE49-F238E27FC236}">
                <a16:creationId xmlns:a16="http://schemas.microsoft.com/office/drawing/2014/main" id="{93C5575D-A035-4B5E-B882-BBF5F9EB5327}"/>
              </a:ext>
            </a:extLst>
          </p:cNvPr>
          <p:cNvSpPr>
            <a:spLocks noGrp="1"/>
          </p:cNvSpPr>
          <p:nvPr>
            <p:ph idx="1"/>
          </p:nvPr>
        </p:nvSpPr>
        <p:spPr>
          <a:xfrm>
            <a:off x="838200" y="1414732"/>
            <a:ext cx="10515600" cy="4762231"/>
          </a:xfrm>
        </p:spPr>
        <p:txBody>
          <a:bodyPr/>
          <a:lstStyle/>
          <a:p>
            <a:pPr algn="ctr">
              <a:buFont typeface="Wingdings" panose="05000000000000000000" pitchFamily="2" charset="2"/>
              <a:buNone/>
              <a:defRPr/>
            </a:pPr>
            <a:r>
              <a:rPr lang="en-US" sz="2800" b="1" u="sng" dirty="0"/>
              <a:t>“AFFECTIVE QUESTIONS”</a:t>
            </a:r>
            <a:endParaRPr lang="en-US" sz="2800" b="1" dirty="0"/>
          </a:p>
          <a:p>
            <a:pPr marL="342900" lvl="1" indent="-342900" algn="ctr">
              <a:buClr>
                <a:schemeClr val="hlink"/>
              </a:buClr>
              <a:buFont typeface="Wingdings" panose="05000000000000000000" pitchFamily="2" charset="2"/>
              <a:buNone/>
              <a:defRPr/>
            </a:pPr>
            <a:r>
              <a:rPr lang="en-US" sz="1800" dirty="0"/>
              <a:t>SOURCE:  https://www.iirp.edu/what-we-do/defining-restorative</a:t>
            </a:r>
          </a:p>
          <a:p>
            <a:pPr marL="342900" lvl="1" indent="-342900">
              <a:buClr>
                <a:schemeClr val="bg1"/>
              </a:buClr>
              <a:defRPr/>
            </a:pPr>
            <a:r>
              <a:rPr lang="en-US" dirty="0"/>
              <a:t>EXAMPLES:</a:t>
            </a:r>
          </a:p>
          <a:p>
            <a:pPr marL="857250" lvl="2" indent="-457200">
              <a:buClr>
                <a:schemeClr val="bg1"/>
              </a:buClr>
              <a:defRPr/>
            </a:pPr>
            <a:r>
              <a:rPr lang="en-US" sz="2800" dirty="0"/>
              <a:t>“When You Missed Class, How Do You Think You Were Affected?”</a:t>
            </a:r>
          </a:p>
          <a:p>
            <a:pPr marL="857250" lvl="2" indent="-457200">
              <a:buClr>
                <a:schemeClr val="bg1"/>
              </a:buClr>
              <a:defRPr/>
            </a:pPr>
            <a:r>
              <a:rPr lang="en-US" sz="2800" dirty="0"/>
              <a:t>“When You Missed Class, How Do You Think Others Were Affected?”</a:t>
            </a:r>
          </a:p>
          <a:p>
            <a:pPr marL="857250" lvl="2" indent="-457200">
              <a:buClr>
                <a:schemeClr val="bg1"/>
              </a:buClr>
              <a:defRPr/>
            </a:pPr>
            <a:r>
              <a:rPr lang="en-US" sz="2800" dirty="0"/>
              <a:t>“When You Miss School, What Effect Does That Have On Your _____?”</a:t>
            </a:r>
          </a:p>
          <a:p>
            <a:pPr marL="1143000" lvl="3" indent="-285750">
              <a:buClr>
                <a:schemeClr val="bg1"/>
              </a:buClr>
              <a:defRPr/>
            </a:pPr>
            <a:r>
              <a:rPr lang="en-US" sz="2400" dirty="0"/>
              <a:t>NOTE:  Students Respond to Impact on Others / Family!</a:t>
            </a:r>
          </a:p>
        </p:txBody>
      </p:sp>
      <p:sp>
        <p:nvSpPr>
          <p:cNvPr id="4" name="Footer Placeholder 3">
            <a:extLst>
              <a:ext uri="{FF2B5EF4-FFF2-40B4-BE49-F238E27FC236}">
                <a16:creationId xmlns:a16="http://schemas.microsoft.com/office/drawing/2014/main" id="{7BE96B07-53B0-4939-BF33-32E98C4849C7}"/>
              </a:ext>
            </a:extLst>
          </p:cNvPr>
          <p:cNvSpPr>
            <a:spLocks noGrp="1"/>
          </p:cNvSpPr>
          <p:nvPr>
            <p:ph type="ftr" sz="quarter" idx="11"/>
          </p:nvPr>
        </p:nvSpPr>
        <p:spPr>
          <a:xfrm>
            <a:off x="685800" y="6381345"/>
            <a:ext cx="7827659" cy="311285"/>
          </a:xfrm>
        </p:spPr>
        <p:txBody>
          <a:bodyPr/>
          <a:lstStyle/>
          <a:p>
            <a:r>
              <a:rPr lang="en-US" dirty="0"/>
              <a:t>RP &amp; Student Attendance</a:t>
            </a:r>
          </a:p>
        </p:txBody>
      </p:sp>
      <p:sp>
        <p:nvSpPr>
          <p:cNvPr id="5" name="Slide Number Placeholder 4">
            <a:extLst>
              <a:ext uri="{FF2B5EF4-FFF2-40B4-BE49-F238E27FC236}">
                <a16:creationId xmlns:a16="http://schemas.microsoft.com/office/drawing/2014/main" id="{7FEE3D18-3253-4173-B69A-5F4ADA943631}"/>
              </a:ext>
            </a:extLst>
          </p:cNvPr>
          <p:cNvSpPr>
            <a:spLocks noGrp="1"/>
          </p:cNvSpPr>
          <p:nvPr>
            <p:ph type="sldNum" sz="quarter" idx="12"/>
          </p:nvPr>
        </p:nvSpPr>
        <p:spPr/>
        <p:txBody>
          <a:bodyPr/>
          <a:lstStyle/>
          <a:p>
            <a:fld id="{91BBCAA6-5ECD-4910-89D6-EB7DEF160C00}" type="slidenum">
              <a:rPr lang="en-US" smtClean="0"/>
              <a:t>31</a:t>
            </a:fld>
            <a:endParaRPr lang="en-US"/>
          </a:p>
        </p:txBody>
      </p:sp>
    </p:spTree>
    <p:extLst>
      <p:ext uri="{BB962C8B-B14F-4D97-AF65-F5344CB8AC3E}">
        <p14:creationId xmlns:p14="http://schemas.microsoft.com/office/powerpoint/2010/main" val="21032272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0C62D-37B5-476A-B9A8-C0B09CCC9336}"/>
              </a:ext>
            </a:extLst>
          </p:cNvPr>
          <p:cNvSpPr>
            <a:spLocks noGrp="1"/>
          </p:cNvSpPr>
          <p:nvPr>
            <p:ph type="title"/>
          </p:nvPr>
        </p:nvSpPr>
        <p:spPr>
          <a:xfrm>
            <a:off x="838200" y="365125"/>
            <a:ext cx="10515600" cy="928837"/>
          </a:xfrm>
        </p:spPr>
        <p:txBody>
          <a:bodyPr>
            <a:normAutofit fontScale="90000"/>
          </a:bodyPr>
          <a:lstStyle/>
          <a:p>
            <a:pPr algn="ctr"/>
            <a:br>
              <a:rPr lang="en-US" b="1" u="sng" dirty="0"/>
            </a:br>
            <a:r>
              <a:rPr lang="en-US" b="1" dirty="0"/>
              <a:t>Modified Questions from RP - Student</a:t>
            </a:r>
            <a:br>
              <a:rPr lang="en-US" sz="4400" b="1" dirty="0"/>
            </a:br>
            <a:endParaRPr lang="en-US" dirty="0"/>
          </a:p>
        </p:txBody>
      </p:sp>
      <p:sp>
        <p:nvSpPr>
          <p:cNvPr id="3" name="Content Placeholder 2">
            <a:extLst>
              <a:ext uri="{FF2B5EF4-FFF2-40B4-BE49-F238E27FC236}">
                <a16:creationId xmlns:a16="http://schemas.microsoft.com/office/drawing/2014/main" id="{93C5575D-A035-4B5E-B882-BBF5F9EB5327}"/>
              </a:ext>
            </a:extLst>
          </p:cNvPr>
          <p:cNvSpPr>
            <a:spLocks noGrp="1"/>
          </p:cNvSpPr>
          <p:nvPr>
            <p:ph idx="1"/>
          </p:nvPr>
        </p:nvSpPr>
        <p:spPr>
          <a:xfrm>
            <a:off x="838200" y="1414732"/>
            <a:ext cx="10515600" cy="4762231"/>
          </a:xfrm>
        </p:spPr>
        <p:txBody>
          <a:bodyPr>
            <a:normAutofit/>
          </a:bodyPr>
          <a:lstStyle/>
          <a:p>
            <a:pPr algn="ctr">
              <a:buFont typeface="Wingdings" panose="05000000000000000000" pitchFamily="2" charset="2"/>
              <a:buNone/>
            </a:pPr>
            <a:r>
              <a:rPr lang="en-US" altLang="en-US" sz="2800" u="sng" dirty="0">
                <a:effectLst/>
                <a:sym typeface="Wingdings" panose="05000000000000000000" pitchFamily="2" charset="2"/>
              </a:rPr>
              <a:t>Responding to Challenging Behavior &amp; Attendance:</a:t>
            </a:r>
          </a:p>
          <a:p>
            <a:r>
              <a:rPr lang="en-US" altLang="en-US" sz="2800" dirty="0">
                <a:effectLst/>
                <a:sym typeface="Wingdings" panose="05000000000000000000" pitchFamily="2" charset="2"/>
              </a:rPr>
              <a:t>What Happened To Lead You To Miss School?</a:t>
            </a:r>
          </a:p>
          <a:p>
            <a:r>
              <a:rPr lang="en-US" altLang="en-US" sz="2800" dirty="0">
                <a:effectLst/>
                <a:sym typeface="Wingdings" panose="05000000000000000000" pitchFamily="2" charset="2"/>
              </a:rPr>
              <a:t>What Was Your Thought Process (what was going on with </a:t>
            </a:r>
            <a:r>
              <a:rPr lang="en-US" altLang="en-US" dirty="0">
                <a:sym typeface="Wingdings" panose="05000000000000000000" pitchFamily="2" charset="2"/>
              </a:rPr>
              <a:t>you) </a:t>
            </a:r>
            <a:r>
              <a:rPr lang="en-US" altLang="en-US" sz="2800" dirty="0">
                <a:effectLst/>
                <a:sym typeface="Wingdings" panose="05000000000000000000" pitchFamily="2" charset="2"/>
              </a:rPr>
              <a:t>At The Time?</a:t>
            </a:r>
          </a:p>
          <a:p>
            <a:r>
              <a:rPr lang="en-US" altLang="en-US" sz="2800" dirty="0">
                <a:effectLst/>
                <a:sym typeface="Wingdings" panose="05000000000000000000" pitchFamily="2" charset="2"/>
              </a:rPr>
              <a:t>What Have You Thought About Since?</a:t>
            </a:r>
          </a:p>
          <a:p>
            <a:r>
              <a:rPr lang="en-US" altLang="en-US" sz="2800" dirty="0">
                <a:effectLst/>
                <a:sym typeface="Wingdings" panose="05000000000000000000" pitchFamily="2" charset="2"/>
              </a:rPr>
              <a:t>Who Has Been Affected By You Missing School?</a:t>
            </a:r>
          </a:p>
          <a:p>
            <a:pPr lvl="1"/>
            <a:r>
              <a:rPr lang="en-US" altLang="en-US" sz="2400" dirty="0">
                <a:effectLst/>
                <a:sym typeface="Wingdings" panose="05000000000000000000" pitchFamily="2" charset="2"/>
              </a:rPr>
              <a:t>In What Way?</a:t>
            </a:r>
          </a:p>
          <a:p>
            <a:r>
              <a:rPr lang="en-US" altLang="en-US" sz="2800" dirty="0">
                <a:effectLst/>
                <a:sym typeface="Wingdings" panose="05000000000000000000" pitchFamily="2" charset="2"/>
              </a:rPr>
              <a:t>What Do You Think You Need To Improve Your Attendance?</a:t>
            </a:r>
          </a:p>
          <a:p>
            <a:r>
              <a:rPr lang="en-US" altLang="en-US" sz="2800" dirty="0">
                <a:effectLst/>
                <a:sym typeface="Wingdings" panose="05000000000000000000" pitchFamily="2" charset="2"/>
              </a:rPr>
              <a:t>What Can </a:t>
            </a:r>
            <a:r>
              <a:rPr lang="en-US" altLang="en-US" sz="2800" b="1" u="sng" dirty="0">
                <a:effectLst/>
                <a:sym typeface="Wingdings" panose="05000000000000000000" pitchFamily="2" charset="2"/>
              </a:rPr>
              <a:t>We</a:t>
            </a:r>
            <a:r>
              <a:rPr lang="en-US" altLang="en-US" sz="2800" dirty="0">
                <a:effectLst/>
                <a:sym typeface="Wingdings" panose="05000000000000000000" pitchFamily="2" charset="2"/>
              </a:rPr>
              <a:t> Do Together To Improve Your Attendance?</a:t>
            </a:r>
          </a:p>
        </p:txBody>
      </p:sp>
      <p:sp>
        <p:nvSpPr>
          <p:cNvPr id="4" name="Footer Placeholder 3">
            <a:extLst>
              <a:ext uri="{FF2B5EF4-FFF2-40B4-BE49-F238E27FC236}">
                <a16:creationId xmlns:a16="http://schemas.microsoft.com/office/drawing/2014/main" id="{7BE96B07-53B0-4939-BF33-32E98C4849C7}"/>
              </a:ext>
            </a:extLst>
          </p:cNvPr>
          <p:cNvSpPr>
            <a:spLocks noGrp="1"/>
          </p:cNvSpPr>
          <p:nvPr>
            <p:ph type="ftr" sz="quarter" idx="11"/>
          </p:nvPr>
        </p:nvSpPr>
        <p:spPr>
          <a:xfrm>
            <a:off x="685800" y="6248400"/>
            <a:ext cx="7827659" cy="551012"/>
          </a:xfrm>
        </p:spPr>
        <p:txBody>
          <a:bodyPr/>
          <a:lstStyle/>
          <a:p>
            <a:r>
              <a:rPr lang="en-US" dirty="0"/>
              <a:t>RP &amp; Student Attendance</a:t>
            </a:r>
          </a:p>
        </p:txBody>
      </p:sp>
      <p:sp>
        <p:nvSpPr>
          <p:cNvPr id="5" name="Slide Number Placeholder 4">
            <a:extLst>
              <a:ext uri="{FF2B5EF4-FFF2-40B4-BE49-F238E27FC236}">
                <a16:creationId xmlns:a16="http://schemas.microsoft.com/office/drawing/2014/main" id="{7FEE3D18-3253-4173-B69A-5F4ADA943631}"/>
              </a:ext>
            </a:extLst>
          </p:cNvPr>
          <p:cNvSpPr>
            <a:spLocks noGrp="1"/>
          </p:cNvSpPr>
          <p:nvPr>
            <p:ph type="sldNum" sz="quarter" idx="12"/>
          </p:nvPr>
        </p:nvSpPr>
        <p:spPr/>
        <p:txBody>
          <a:bodyPr/>
          <a:lstStyle/>
          <a:p>
            <a:fld id="{91BBCAA6-5ECD-4910-89D6-EB7DEF160C00}" type="slidenum">
              <a:rPr lang="en-US" smtClean="0"/>
              <a:t>32</a:t>
            </a:fld>
            <a:endParaRPr lang="en-US"/>
          </a:p>
        </p:txBody>
      </p:sp>
    </p:spTree>
    <p:extLst>
      <p:ext uri="{BB962C8B-B14F-4D97-AF65-F5344CB8AC3E}">
        <p14:creationId xmlns:p14="http://schemas.microsoft.com/office/powerpoint/2010/main" val="42660719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0C62D-37B5-476A-B9A8-C0B09CCC9336}"/>
              </a:ext>
            </a:extLst>
          </p:cNvPr>
          <p:cNvSpPr>
            <a:spLocks noGrp="1"/>
          </p:cNvSpPr>
          <p:nvPr>
            <p:ph type="title"/>
          </p:nvPr>
        </p:nvSpPr>
        <p:spPr>
          <a:xfrm>
            <a:off x="838200" y="365125"/>
            <a:ext cx="10515600" cy="928837"/>
          </a:xfrm>
        </p:spPr>
        <p:txBody>
          <a:bodyPr>
            <a:normAutofit fontScale="90000"/>
          </a:bodyPr>
          <a:lstStyle/>
          <a:p>
            <a:pPr algn="ctr"/>
            <a:br>
              <a:rPr lang="en-US" b="1" u="sng" dirty="0"/>
            </a:br>
            <a:r>
              <a:rPr lang="en-US" b="1" dirty="0"/>
              <a:t>Modified Questions from RP - Parent</a:t>
            </a:r>
            <a:br>
              <a:rPr lang="en-US" sz="4400" b="1" dirty="0"/>
            </a:br>
            <a:endParaRPr lang="en-US" dirty="0"/>
          </a:p>
        </p:txBody>
      </p:sp>
      <p:sp>
        <p:nvSpPr>
          <p:cNvPr id="3" name="Content Placeholder 2">
            <a:extLst>
              <a:ext uri="{FF2B5EF4-FFF2-40B4-BE49-F238E27FC236}">
                <a16:creationId xmlns:a16="http://schemas.microsoft.com/office/drawing/2014/main" id="{93C5575D-A035-4B5E-B882-BBF5F9EB5327}"/>
              </a:ext>
            </a:extLst>
          </p:cNvPr>
          <p:cNvSpPr>
            <a:spLocks noGrp="1"/>
          </p:cNvSpPr>
          <p:nvPr>
            <p:ph idx="1"/>
          </p:nvPr>
        </p:nvSpPr>
        <p:spPr>
          <a:xfrm>
            <a:off x="838200" y="1079770"/>
            <a:ext cx="10515600" cy="5097193"/>
          </a:xfrm>
        </p:spPr>
        <p:txBody>
          <a:bodyPr>
            <a:normAutofit/>
          </a:bodyPr>
          <a:lstStyle/>
          <a:p>
            <a:pPr algn="ctr">
              <a:buFont typeface="Wingdings" panose="05000000000000000000" pitchFamily="2" charset="2"/>
              <a:buNone/>
            </a:pPr>
            <a:r>
              <a:rPr lang="en-US" altLang="en-US" sz="2800" u="sng" dirty="0">
                <a:effectLst/>
                <a:sym typeface="Wingdings" panose="05000000000000000000" pitchFamily="2" charset="2"/>
              </a:rPr>
              <a:t>Responding to Challenging Behavior &amp; Attendance:</a:t>
            </a:r>
          </a:p>
          <a:p>
            <a:pPr>
              <a:defRPr/>
            </a:pPr>
            <a:r>
              <a:rPr lang="en-US" altLang="en-US" sz="2800" dirty="0">
                <a:effectLst/>
                <a:sym typeface="Wingdings" panose="05000000000000000000" pitchFamily="2" charset="2"/>
              </a:rPr>
              <a:t>What Happened To Lead ____ To Miss School?</a:t>
            </a:r>
          </a:p>
          <a:p>
            <a:pPr>
              <a:defRPr/>
            </a:pPr>
            <a:r>
              <a:rPr lang="en-US" altLang="en-US" sz="2800" dirty="0">
                <a:effectLst/>
                <a:sym typeface="Wingdings" panose="05000000000000000000" pitchFamily="2" charset="2"/>
              </a:rPr>
              <a:t>What Was Your Thought Process (what was going on with </a:t>
            </a:r>
            <a:r>
              <a:rPr lang="en-US" altLang="en-US" dirty="0">
                <a:sym typeface="Wingdings" panose="05000000000000000000" pitchFamily="2" charset="2"/>
              </a:rPr>
              <a:t>you) </a:t>
            </a:r>
            <a:r>
              <a:rPr lang="en-US" altLang="en-US" sz="2800" dirty="0">
                <a:effectLst/>
                <a:sym typeface="Wingdings" panose="05000000000000000000" pitchFamily="2" charset="2"/>
              </a:rPr>
              <a:t>At The Time?</a:t>
            </a:r>
          </a:p>
          <a:p>
            <a:pPr>
              <a:defRPr/>
            </a:pPr>
            <a:r>
              <a:rPr lang="en-US" altLang="en-US" sz="2800" dirty="0">
                <a:effectLst/>
                <a:sym typeface="Wingdings" panose="05000000000000000000" pitchFamily="2" charset="2"/>
              </a:rPr>
              <a:t>What Have You Thought About Since? </a:t>
            </a:r>
          </a:p>
          <a:p>
            <a:pPr>
              <a:defRPr/>
            </a:pPr>
            <a:r>
              <a:rPr lang="en-US" altLang="en-US" sz="2800" dirty="0">
                <a:effectLst/>
                <a:sym typeface="Wingdings" panose="05000000000000000000" pitchFamily="2" charset="2"/>
              </a:rPr>
              <a:t>Who Has Been Affected By ____ Missing School?</a:t>
            </a:r>
          </a:p>
          <a:p>
            <a:pPr lvl="1">
              <a:defRPr/>
            </a:pPr>
            <a:r>
              <a:rPr lang="en-US" altLang="en-US" sz="2400" dirty="0">
                <a:effectLst/>
                <a:sym typeface="Wingdings" pitchFamily="2" charset="2"/>
              </a:rPr>
              <a:t>In What Way?</a:t>
            </a:r>
          </a:p>
          <a:p>
            <a:pPr>
              <a:defRPr/>
            </a:pPr>
            <a:r>
              <a:rPr lang="en-US" altLang="en-US" sz="2800" dirty="0">
                <a:effectLst/>
                <a:sym typeface="Wingdings" panose="05000000000000000000" pitchFamily="2" charset="2"/>
              </a:rPr>
              <a:t>What Do You Think You Need To Improve Attendance?</a:t>
            </a:r>
          </a:p>
          <a:p>
            <a:pPr>
              <a:defRPr/>
            </a:pPr>
            <a:r>
              <a:rPr lang="en-US" altLang="en-US" sz="2800" dirty="0">
                <a:effectLst/>
                <a:sym typeface="Wingdings" panose="05000000000000000000" pitchFamily="2" charset="2"/>
              </a:rPr>
              <a:t>What Can </a:t>
            </a:r>
            <a:r>
              <a:rPr lang="en-US" altLang="en-US" sz="2800" b="1" u="sng" dirty="0">
                <a:effectLst/>
                <a:sym typeface="Wingdings" pitchFamily="2" charset="2"/>
              </a:rPr>
              <a:t>We</a:t>
            </a:r>
            <a:r>
              <a:rPr lang="en-US" altLang="en-US" sz="2800" dirty="0">
                <a:effectLst/>
                <a:sym typeface="Wingdings" panose="05000000000000000000" pitchFamily="2" charset="2"/>
              </a:rPr>
              <a:t> Do Together To Improve Your ___’s Attendance?</a:t>
            </a:r>
          </a:p>
        </p:txBody>
      </p:sp>
      <p:sp>
        <p:nvSpPr>
          <p:cNvPr id="4" name="Footer Placeholder 3">
            <a:extLst>
              <a:ext uri="{FF2B5EF4-FFF2-40B4-BE49-F238E27FC236}">
                <a16:creationId xmlns:a16="http://schemas.microsoft.com/office/drawing/2014/main" id="{7BE96B07-53B0-4939-BF33-32E98C4849C7}"/>
              </a:ext>
            </a:extLst>
          </p:cNvPr>
          <p:cNvSpPr>
            <a:spLocks noGrp="1"/>
          </p:cNvSpPr>
          <p:nvPr>
            <p:ph type="ftr" sz="quarter" idx="11"/>
          </p:nvPr>
        </p:nvSpPr>
        <p:spPr>
          <a:xfrm>
            <a:off x="685800" y="6176963"/>
            <a:ext cx="7827659" cy="496211"/>
          </a:xfrm>
        </p:spPr>
        <p:txBody>
          <a:bodyPr/>
          <a:lstStyle/>
          <a:p>
            <a:r>
              <a:rPr lang="en-US"/>
              <a:t>RP &amp; Student Attendance</a:t>
            </a:r>
          </a:p>
        </p:txBody>
      </p:sp>
      <p:sp>
        <p:nvSpPr>
          <p:cNvPr id="5" name="Slide Number Placeholder 4">
            <a:extLst>
              <a:ext uri="{FF2B5EF4-FFF2-40B4-BE49-F238E27FC236}">
                <a16:creationId xmlns:a16="http://schemas.microsoft.com/office/drawing/2014/main" id="{7FEE3D18-3253-4173-B69A-5F4ADA943631}"/>
              </a:ext>
            </a:extLst>
          </p:cNvPr>
          <p:cNvSpPr>
            <a:spLocks noGrp="1"/>
          </p:cNvSpPr>
          <p:nvPr>
            <p:ph type="sldNum" sz="quarter" idx="12"/>
          </p:nvPr>
        </p:nvSpPr>
        <p:spPr/>
        <p:txBody>
          <a:bodyPr/>
          <a:lstStyle/>
          <a:p>
            <a:fld id="{91BBCAA6-5ECD-4910-89D6-EB7DEF160C00}" type="slidenum">
              <a:rPr lang="en-US" smtClean="0"/>
              <a:t>33</a:t>
            </a:fld>
            <a:endParaRPr lang="en-US"/>
          </a:p>
        </p:txBody>
      </p:sp>
    </p:spTree>
    <p:extLst>
      <p:ext uri="{BB962C8B-B14F-4D97-AF65-F5344CB8AC3E}">
        <p14:creationId xmlns:p14="http://schemas.microsoft.com/office/powerpoint/2010/main" val="35739724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C4AA8-72ED-4C94-A449-3EBE3DF9A440}"/>
              </a:ext>
            </a:extLst>
          </p:cNvPr>
          <p:cNvSpPr>
            <a:spLocks noGrp="1"/>
          </p:cNvSpPr>
          <p:nvPr>
            <p:ph type="title"/>
          </p:nvPr>
        </p:nvSpPr>
        <p:spPr>
          <a:xfrm>
            <a:off x="838200" y="365126"/>
            <a:ext cx="10515600" cy="651706"/>
          </a:xfrm>
        </p:spPr>
        <p:txBody>
          <a:bodyPr>
            <a:normAutofit/>
          </a:bodyPr>
          <a:lstStyle/>
          <a:p>
            <a:pPr algn="ctr"/>
            <a:r>
              <a:rPr lang="en-US" b="1" dirty="0"/>
              <a:t>RESTORATIVE PRACTICES PRINCIPLES</a:t>
            </a:r>
          </a:p>
        </p:txBody>
      </p:sp>
      <p:sp>
        <p:nvSpPr>
          <p:cNvPr id="3" name="Content Placeholder 2">
            <a:extLst>
              <a:ext uri="{FF2B5EF4-FFF2-40B4-BE49-F238E27FC236}">
                <a16:creationId xmlns:a16="http://schemas.microsoft.com/office/drawing/2014/main" id="{9021F5BE-79A2-4CE2-8A57-18C205B15ED2}"/>
              </a:ext>
            </a:extLst>
          </p:cNvPr>
          <p:cNvSpPr>
            <a:spLocks noGrp="1"/>
          </p:cNvSpPr>
          <p:nvPr>
            <p:ph idx="1"/>
          </p:nvPr>
        </p:nvSpPr>
        <p:spPr>
          <a:xfrm>
            <a:off x="838200" y="1016832"/>
            <a:ext cx="10515600" cy="5476043"/>
          </a:xfrm>
        </p:spPr>
        <p:txBody>
          <a:bodyPr>
            <a:normAutofit fontScale="47500" lnSpcReduction="20000"/>
          </a:bodyPr>
          <a:lstStyle/>
          <a:p>
            <a:pPr algn="ctr">
              <a:buFont typeface="Wingdings" panose="05000000000000000000" pitchFamily="2" charset="2"/>
              <a:buNone/>
              <a:defRPr/>
            </a:pPr>
            <a:endParaRPr lang="en-US" b="1" u="sng" dirty="0"/>
          </a:p>
          <a:p>
            <a:pPr algn="ctr">
              <a:buFont typeface="Wingdings" panose="05000000000000000000" pitchFamily="2" charset="2"/>
              <a:buNone/>
              <a:defRPr/>
            </a:pPr>
            <a:endParaRPr lang="en-US" b="1" u="sng" dirty="0"/>
          </a:p>
          <a:p>
            <a:pPr algn="ctr">
              <a:buFont typeface="Wingdings" panose="05000000000000000000" pitchFamily="2" charset="2"/>
              <a:buNone/>
              <a:defRPr/>
            </a:pPr>
            <a:endParaRPr lang="en-US" b="1" u="sng" dirty="0"/>
          </a:p>
          <a:p>
            <a:pPr algn="ctr">
              <a:buFont typeface="Wingdings" panose="05000000000000000000" pitchFamily="2" charset="2"/>
              <a:buNone/>
              <a:defRPr/>
            </a:pPr>
            <a:endParaRPr lang="en-US" b="1" u="sng" dirty="0"/>
          </a:p>
          <a:p>
            <a:pPr algn="ctr">
              <a:buFont typeface="Wingdings" panose="05000000000000000000" pitchFamily="2" charset="2"/>
              <a:buNone/>
              <a:defRPr/>
            </a:pPr>
            <a:endParaRPr lang="en-US" b="1" u="sng" dirty="0"/>
          </a:p>
          <a:p>
            <a:pPr algn="ctr">
              <a:buFont typeface="Wingdings" panose="05000000000000000000" pitchFamily="2" charset="2"/>
              <a:buNone/>
              <a:defRPr/>
            </a:pPr>
            <a:endParaRPr lang="en-US" b="1" u="sng" dirty="0"/>
          </a:p>
          <a:p>
            <a:pPr algn="ctr">
              <a:buFont typeface="Wingdings" panose="05000000000000000000" pitchFamily="2" charset="2"/>
              <a:buNone/>
              <a:defRPr/>
            </a:pPr>
            <a:endParaRPr lang="en-US" b="1" u="sng" dirty="0"/>
          </a:p>
          <a:p>
            <a:pPr algn="ctr">
              <a:buFont typeface="Wingdings" panose="05000000000000000000" pitchFamily="2" charset="2"/>
              <a:buNone/>
              <a:defRPr/>
            </a:pPr>
            <a:endParaRPr lang="en-US" b="1" u="sng" dirty="0"/>
          </a:p>
          <a:p>
            <a:pPr algn="ctr">
              <a:buFont typeface="Wingdings" panose="05000000000000000000" pitchFamily="2" charset="2"/>
              <a:buNone/>
              <a:defRPr/>
            </a:pPr>
            <a:endParaRPr lang="en-US" b="1" u="sng" dirty="0"/>
          </a:p>
          <a:p>
            <a:pPr algn="ctr">
              <a:buFont typeface="Wingdings" panose="05000000000000000000" pitchFamily="2" charset="2"/>
              <a:buNone/>
              <a:defRPr/>
            </a:pPr>
            <a:endParaRPr lang="en-US" b="1" u="sng" dirty="0"/>
          </a:p>
          <a:p>
            <a:pPr algn="ctr">
              <a:buFont typeface="Wingdings" panose="05000000000000000000" pitchFamily="2" charset="2"/>
              <a:buNone/>
              <a:defRPr/>
            </a:pPr>
            <a:endParaRPr lang="en-US" b="1" u="sng" dirty="0"/>
          </a:p>
          <a:p>
            <a:pPr algn="ctr">
              <a:buFont typeface="Wingdings" panose="05000000000000000000" pitchFamily="2" charset="2"/>
              <a:buNone/>
              <a:defRPr/>
            </a:pPr>
            <a:endParaRPr lang="en-US" b="1" u="sng" dirty="0"/>
          </a:p>
          <a:p>
            <a:pPr algn="ctr">
              <a:buFont typeface="Wingdings" panose="05000000000000000000" pitchFamily="2" charset="2"/>
              <a:buNone/>
              <a:defRPr/>
            </a:pPr>
            <a:endParaRPr lang="en-US" b="1" u="sng" dirty="0"/>
          </a:p>
          <a:p>
            <a:pPr algn="ctr">
              <a:buFont typeface="Wingdings" panose="05000000000000000000" pitchFamily="2" charset="2"/>
              <a:buNone/>
              <a:defRPr/>
            </a:pPr>
            <a:endParaRPr lang="en-US" b="1" u="sng" dirty="0"/>
          </a:p>
          <a:p>
            <a:pPr algn="ctr">
              <a:buFont typeface="Wingdings" panose="05000000000000000000" pitchFamily="2" charset="2"/>
              <a:buNone/>
              <a:defRPr/>
            </a:pPr>
            <a:endParaRPr lang="en-US" b="1" u="sng" dirty="0"/>
          </a:p>
          <a:p>
            <a:pPr algn="ctr">
              <a:buFont typeface="Wingdings" panose="05000000000000000000" pitchFamily="2" charset="2"/>
              <a:buNone/>
              <a:defRPr/>
            </a:pPr>
            <a:endParaRPr lang="en-US" b="1" u="sng" dirty="0"/>
          </a:p>
          <a:p>
            <a:pPr algn="ctr">
              <a:buFont typeface="Wingdings" panose="05000000000000000000" pitchFamily="2" charset="2"/>
              <a:buNone/>
              <a:defRPr/>
            </a:pPr>
            <a:endParaRPr lang="en-US" b="1" u="sng" dirty="0"/>
          </a:p>
          <a:p>
            <a:pPr algn="ctr">
              <a:buFont typeface="Wingdings" panose="05000000000000000000" pitchFamily="2" charset="2"/>
              <a:buNone/>
              <a:defRPr/>
            </a:pPr>
            <a:endParaRPr lang="en-US" b="1" u="sng" dirty="0"/>
          </a:p>
          <a:p>
            <a:pPr algn="ctr">
              <a:buFont typeface="Wingdings" panose="05000000000000000000" pitchFamily="2" charset="2"/>
              <a:buNone/>
              <a:defRPr/>
            </a:pPr>
            <a:endParaRPr lang="en-US" sz="3300" b="1" u="sng" dirty="0"/>
          </a:p>
          <a:p>
            <a:pPr algn="ctr">
              <a:buFont typeface="Wingdings" panose="05000000000000000000" pitchFamily="2" charset="2"/>
              <a:buNone/>
              <a:defRPr/>
            </a:pPr>
            <a:r>
              <a:rPr lang="en-US" sz="3300" b="1" u="sng" dirty="0"/>
              <a:t>“THE COMPASS OF SHAME”</a:t>
            </a:r>
            <a:endParaRPr lang="en-US" sz="3300" b="1" dirty="0"/>
          </a:p>
          <a:p>
            <a:pPr marL="342900" lvl="1" indent="-342900" algn="ctr">
              <a:buClr>
                <a:schemeClr val="hlink"/>
              </a:buClr>
              <a:buFont typeface="Wingdings" panose="05000000000000000000" pitchFamily="2" charset="2"/>
              <a:buNone/>
              <a:defRPr/>
            </a:pPr>
            <a:r>
              <a:rPr lang="en-US" sz="3300" dirty="0"/>
              <a:t>SOURCE:  https://www.iirp.edu/what-we-do/defining-restorative</a:t>
            </a:r>
          </a:p>
          <a:p>
            <a:pPr marL="342900" lvl="1" indent="-342900">
              <a:buClr>
                <a:schemeClr val="hlink"/>
              </a:buClr>
              <a:defRPr/>
            </a:pPr>
            <a:endParaRPr lang="en-US" sz="2400" dirty="0"/>
          </a:p>
        </p:txBody>
      </p:sp>
      <p:sp>
        <p:nvSpPr>
          <p:cNvPr id="6" name="Footer Placeholder 5">
            <a:extLst>
              <a:ext uri="{FF2B5EF4-FFF2-40B4-BE49-F238E27FC236}">
                <a16:creationId xmlns:a16="http://schemas.microsoft.com/office/drawing/2014/main" id="{4BEC3CE9-BF29-4B8C-90C4-51599567582C}"/>
              </a:ext>
            </a:extLst>
          </p:cNvPr>
          <p:cNvSpPr>
            <a:spLocks noGrp="1"/>
          </p:cNvSpPr>
          <p:nvPr>
            <p:ph type="ftr" sz="quarter" idx="11"/>
          </p:nvPr>
        </p:nvSpPr>
        <p:spPr>
          <a:xfrm>
            <a:off x="685800" y="6410527"/>
            <a:ext cx="7827659" cy="350195"/>
          </a:xfrm>
        </p:spPr>
        <p:txBody>
          <a:bodyPr/>
          <a:lstStyle/>
          <a:p>
            <a:r>
              <a:rPr lang="en-US" dirty="0"/>
              <a:t>RP &amp; Student Attendance</a:t>
            </a:r>
          </a:p>
        </p:txBody>
      </p:sp>
      <p:sp>
        <p:nvSpPr>
          <p:cNvPr id="7" name="Slide Number Placeholder 6">
            <a:extLst>
              <a:ext uri="{FF2B5EF4-FFF2-40B4-BE49-F238E27FC236}">
                <a16:creationId xmlns:a16="http://schemas.microsoft.com/office/drawing/2014/main" id="{AAE98FA4-4A5D-445C-8028-34EFF4BB8787}"/>
              </a:ext>
            </a:extLst>
          </p:cNvPr>
          <p:cNvSpPr>
            <a:spLocks noGrp="1"/>
          </p:cNvSpPr>
          <p:nvPr>
            <p:ph type="sldNum" sz="quarter" idx="12"/>
          </p:nvPr>
        </p:nvSpPr>
        <p:spPr/>
        <p:txBody>
          <a:bodyPr/>
          <a:lstStyle/>
          <a:p>
            <a:fld id="{91BBCAA6-5ECD-4910-89D6-EB7DEF160C00}" type="slidenum">
              <a:rPr lang="en-US" smtClean="0"/>
              <a:t>34</a:t>
            </a:fld>
            <a:endParaRPr lang="en-US"/>
          </a:p>
        </p:txBody>
      </p:sp>
      <p:pic>
        <p:nvPicPr>
          <p:cNvPr id="5" name="Picture 6">
            <a:extLst>
              <a:ext uri="{FF2B5EF4-FFF2-40B4-BE49-F238E27FC236}">
                <a16:creationId xmlns:a16="http://schemas.microsoft.com/office/drawing/2014/main" id="{7EE297B2-4D01-456D-BB1E-0E0275AA66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0924" y="956847"/>
            <a:ext cx="5729059"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54173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C4AA8-72ED-4C94-A449-3EBE3DF9A440}"/>
              </a:ext>
            </a:extLst>
          </p:cNvPr>
          <p:cNvSpPr>
            <a:spLocks noGrp="1"/>
          </p:cNvSpPr>
          <p:nvPr>
            <p:ph type="title"/>
          </p:nvPr>
        </p:nvSpPr>
        <p:spPr>
          <a:xfrm>
            <a:off x="838200" y="365125"/>
            <a:ext cx="10515600" cy="967729"/>
          </a:xfrm>
        </p:spPr>
        <p:txBody>
          <a:bodyPr/>
          <a:lstStyle/>
          <a:p>
            <a:pPr algn="ctr"/>
            <a:r>
              <a:rPr lang="en-US" b="1" dirty="0"/>
              <a:t>RP RESTORATIVE CIRCLES</a:t>
            </a:r>
          </a:p>
        </p:txBody>
      </p:sp>
      <p:sp>
        <p:nvSpPr>
          <p:cNvPr id="3" name="Content Placeholder 2">
            <a:extLst>
              <a:ext uri="{FF2B5EF4-FFF2-40B4-BE49-F238E27FC236}">
                <a16:creationId xmlns:a16="http://schemas.microsoft.com/office/drawing/2014/main" id="{9021F5BE-79A2-4CE2-8A57-18C205B15ED2}"/>
              </a:ext>
            </a:extLst>
          </p:cNvPr>
          <p:cNvSpPr>
            <a:spLocks noGrp="1"/>
          </p:cNvSpPr>
          <p:nvPr>
            <p:ph idx="1"/>
          </p:nvPr>
        </p:nvSpPr>
        <p:spPr>
          <a:xfrm>
            <a:off x="838200" y="1487837"/>
            <a:ext cx="10515600" cy="5005038"/>
          </a:xfrm>
        </p:spPr>
        <p:txBody>
          <a:bodyPr/>
          <a:lstStyle/>
          <a:p>
            <a:pPr marL="0" indent="0">
              <a:buNone/>
            </a:pPr>
            <a:endParaRPr lang="en-US" sz="3200" dirty="0"/>
          </a:p>
          <a:p>
            <a:endParaRPr lang="en-US" sz="3200" dirty="0"/>
          </a:p>
          <a:p>
            <a:pPr marL="0" indent="0">
              <a:buNone/>
            </a:pPr>
            <a:endParaRPr lang="en-US" sz="3200" b="1" u="sng" dirty="0"/>
          </a:p>
        </p:txBody>
      </p:sp>
      <p:sp>
        <p:nvSpPr>
          <p:cNvPr id="4" name="Footer Placeholder 3">
            <a:extLst>
              <a:ext uri="{FF2B5EF4-FFF2-40B4-BE49-F238E27FC236}">
                <a16:creationId xmlns:a16="http://schemas.microsoft.com/office/drawing/2014/main" id="{87A10427-135E-48B0-90F4-A1A252B5AF56}"/>
              </a:ext>
            </a:extLst>
          </p:cNvPr>
          <p:cNvSpPr>
            <a:spLocks noGrp="1"/>
          </p:cNvSpPr>
          <p:nvPr>
            <p:ph type="ftr" sz="quarter" idx="11"/>
          </p:nvPr>
        </p:nvSpPr>
        <p:spPr/>
        <p:txBody>
          <a:bodyPr/>
          <a:lstStyle/>
          <a:p>
            <a:r>
              <a:rPr lang="en-US"/>
              <a:t>RP &amp; Student Attendance</a:t>
            </a:r>
          </a:p>
        </p:txBody>
      </p:sp>
      <p:sp>
        <p:nvSpPr>
          <p:cNvPr id="5" name="Slide Number Placeholder 4">
            <a:extLst>
              <a:ext uri="{FF2B5EF4-FFF2-40B4-BE49-F238E27FC236}">
                <a16:creationId xmlns:a16="http://schemas.microsoft.com/office/drawing/2014/main" id="{682E782F-3716-4E4C-B926-A9EAE1B6A9DD}"/>
              </a:ext>
            </a:extLst>
          </p:cNvPr>
          <p:cNvSpPr>
            <a:spLocks noGrp="1"/>
          </p:cNvSpPr>
          <p:nvPr>
            <p:ph type="sldNum" sz="quarter" idx="12"/>
          </p:nvPr>
        </p:nvSpPr>
        <p:spPr/>
        <p:txBody>
          <a:bodyPr/>
          <a:lstStyle/>
          <a:p>
            <a:fld id="{91BBCAA6-5ECD-4910-89D6-EB7DEF160C00}" type="slidenum">
              <a:rPr lang="en-US" smtClean="0"/>
              <a:t>35</a:t>
            </a:fld>
            <a:endParaRPr lang="en-US"/>
          </a:p>
        </p:txBody>
      </p:sp>
      <p:pic>
        <p:nvPicPr>
          <p:cNvPr id="7" name="Picture 13">
            <a:extLst>
              <a:ext uri="{FF2B5EF4-FFF2-40B4-BE49-F238E27FC236}">
                <a16:creationId xmlns:a16="http://schemas.microsoft.com/office/drawing/2014/main" id="{BCA85D99-D74C-4029-A593-215F454785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850" y="1174750"/>
            <a:ext cx="3200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a:extLst>
              <a:ext uri="{FF2B5EF4-FFF2-40B4-BE49-F238E27FC236}">
                <a16:creationId xmlns:a16="http://schemas.microsoft.com/office/drawing/2014/main" id="{6DBDD9F1-26D3-4FF8-B4D5-C4B87F1CA7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8582" y="3765550"/>
            <a:ext cx="3200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a:extLst>
              <a:ext uri="{FF2B5EF4-FFF2-40B4-BE49-F238E27FC236}">
                <a16:creationId xmlns:a16="http://schemas.microsoft.com/office/drawing/2014/main" id="{B861E12F-391F-48C1-89E1-20475D8C0E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0316" y="2496629"/>
            <a:ext cx="3124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61868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C4AA8-72ED-4C94-A449-3EBE3DF9A440}"/>
              </a:ext>
            </a:extLst>
          </p:cNvPr>
          <p:cNvSpPr>
            <a:spLocks noGrp="1"/>
          </p:cNvSpPr>
          <p:nvPr>
            <p:ph type="title"/>
          </p:nvPr>
        </p:nvSpPr>
        <p:spPr>
          <a:xfrm>
            <a:off x="838200" y="365125"/>
            <a:ext cx="10515600" cy="967729"/>
          </a:xfrm>
        </p:spPr>
        <p:txBody>
          <a:bodyPr/>
          <a:lstStyle/>
          <a:p>
            <a:pPr algn="ctr"/>
            <a:r>
              <a:rPr lang="en-US" b="1" dirty="0"/>
              <a:t>RP RESTORATIVE CIRCLES</a:t>
            </a:r>
          </a:p>
        </p:txBody>
      </p:sp>
      <p:sp>
        <p:nvSpPr>
          <p:cNvPr id="3" name="Content Placeholder 2">
            <a:extLst>
              <a:ext uri="{FF2B5EF4-FFF2-40B4-BE49-F238E27FC236}">
                <a16:creationId xmlns:a16="http://schemas.microsoft.com/office/drawing/2014/main" id="{9021F5BE-79A2-4CE2-8A57-18C205B15ED2}"/>
              </a:ext>
            </a:extLst>
          </p:cNvPr>
          <p:cNvSpPr>
            <a:spLocks noGrp="1"/>
          </p:cNvSpPr>
          <p:nvPr>
            <p:ph idx="1"/>
          </p:nvPr>
        </p:nvSpPr>
        <p:spPr>
          <a:xfrm>
            <a:off x="838200" y="1203158"/>
            <a:ext cx="10515600" cy="5289717"/>
          </a:xfrm>
        </p:spPr>
        <p:txBody>
          <a:bodyPr>
            <a:normAutofit fontScale="70000" lnSpcReduction="20000"/>
          </a:bodyPr>
          <a:lstStyle/>
          <a:p>
            <a:r>
              <a:rPr lang="en-US" sz="4600" dirty="0"/>
              <a:t>80% Proactive</a:t>
            </a:r>
          </a:p>
          <a:p>
            <a:pPr lvl="1"/>
            <a:r>
              <a:rPr lang="en-US" sz="2800" dirty="0"/>
              <a:t>Circles in classrooms, impromptu circles for attendance issues w/ groups of students</a:t>
            </a:r>
          </a:p>
          <a:p>
            <a:r>
              <a:rPr lang="en-US" sz="3400" dirty="0"/>
              <a:t>20% Reactive</a:t>
            </a:r>
          </a:p>
          <a:p>
            <a:pPr lvl="1"/>
            <a:r>
              <a:rPr lang="en-US" sz="2800" dirty="0"/>
              <a:t>Circles in Attendance Meetings</a:t>
            </a:r>
          </a:p>
          <a:p>
            <a:endParaRPr lang="en-US" sz="3200" dirty="0"/>
          </a:p>
          <a:p>
            <a:pPr marL="0" indent="0">
              <a:buNone/>
            </a:pPr>
            <a:endParaRPr lang="en-US" sz="3200" dirty="0"/>
          </a:p>
          <a:p>
            <a:pPr marL="0" indent="0">
              <a:buNone/>
            </a:pPr>
            <a:r>
              <a:rPr lang="en-US" sz="3200" dirty="0"/>
              <a:t>                                              VS.</a:t>
            </a:r>
          </a:p>
          <a:p>
            <a:pPr marL="0" indent="0">
              <a:buNone/>
            </a:pPr>
            <a:endParaRPr lang="en-US" sz="3200" dirty="0"/>
          </a:p>
          <a:p>
            <a:pPr marL="0" indent="0">
              <a:buNone/>
            </a:pPr>
            <a:endParaRPr lang="en-US" sz="3200" dirty="0"/>
          </a:p>
          <a:p>
            <a:pPr marL="0" indent="0">
              <a:buNone/>
            </a:pPr>
            <a:endParaRPr lang="en-US" sz="3200" dirty="0"/>
          </a:p>
          <a:p>
            <a:r>
              <a:rPr lang="en-US" sz="3200" dirty="0"/>
              <a:t>Proactive Circles Video (next slide)</a:t>
            </a:r>
          </a:p>
          <a:p>
            <a:pPr lvl="1"/>
            <a:r>
              <a:rPr lang="en-US" sz="2800" dirty="0"/>
              <a:t>“Circles for Change – Restorative Practices”</a:t>
            </a:r>
          </a:p>
          <a:p>
            <a:pPr lvl="1"/>
            <a:r>
              <a:rPr lang="en-US" sz="2800" dirty="0"/>
              <a:t>https://www.youtube.com/watch?v=DzbDJBXjVlU</a:t>
            </a:r>
          </a:p>
          <a:p>
            <a:pPr marL="0" indent="0">
              <a:buNone/>
            </a:pPr>
            <a:endParaRPr lang="en-US" sz="3200" b="1" u="sng" dirty="0"/>
          </a:p>
        </p:txBody>
      </p:sp>
      <p:sp>
        <p:nvSpPr>
          <p:cNvPr id="4" name="Footer Placeholder 3">
            <a:extLst>
              <a:ext uri="{FF2B5EF4-FFF2-40B4-BE49-F238E27FC236}">
                <a16:creationId xmlns:a16="http://schemas.microsoft.com/office/drawing/2014/main" id="{87A10427-135E-48B0-90F4-A1A252B5AF56}"/>
              </a:ext>
            </a:extLst>
          </p:cNvPr>
          <p:cNvSpPr>
            <a:spLocks noGrp="1"/>
          </p:cNvSpPr>
          <p:nvPr>
            <p:ph type="ftr" sz="quarter" idx="11"/>
          </p:nvPr>
        </p:nvSpPr>
        <p:spPr>
          <a:xfrm>
            <a:off x="685800" y="6358493"/>
            <a:ext cx="7827659" cy="377826"/>
          </a:xfrm>
        </p:spPr>
        <p:txBody>
          <a:bodyPr/>
          <a:lstStyle/>
          <a:p>
            <a:r>
              <a:rPr lang="en-US" dirty="0"/>
              <a:t>RP &amp; Student Attendance</a:t>
            </a:r>
          </a:p>
        </p:txBody>
      </p:sp>
      <p:sp>
        <p:nvSpPr>
          <p:cNvPr id="5" name="Slide Number Placeholder 4">
            <a:extLst>
              <a:ext uri="{FF2B5EF4-FFF2-40B4-BE49-F238E27FC236}">
                <a16:creationId xmlns:a16="http://schemas.microsoft.com/office/drawing/2014/main" id="{682E782F-3716-4E4C-B926-A9EAE1B6A9DD}"/>
              </a:ext>
            </a:extLst>
          </p:cNvPr>
          <p:cNvSpPr>
            <a:spLocks noGrp="1"/>
          </p:cNvSpPr>
          <p:nvPr>
            <p:ph type="sldNum" sz="quarter" idx="12"/>
          </p:nvPr>
        </p:nvSpPr>
        <p:spPr/>
        <p:txBody>
          <a:bodyPr/>
          <a:lstStyle/>
          <a:p>
            <a:fld id="{91BBCAA6-5ECD-4910-89D6-EB7DEF160C00}" type="slidenum">
              <a:rPr lang="en-US" smtClean="0"/>
              <a:t>36</a:t>
            </a:fld>
            <a:endParaRPr lang="en-US"/>
          </a:p>
        </p:txBody>
      </p:sp>
      <p:pic>
        <p:nvPicPr>
          <p:cNvPr id="6" name="Picture 5">
            <a:extLst>
              <a:ext uri="{FF2B5EF4-FFF2-40B4-BE49-F238E27FC236}">
                <a16:creationId xmlns:a16="http://schemas.microsoft.com/office/drawing/2014/main" id="{9739D419-F724-4873-9B72-6D3B7DCA6E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2654" y="2705016"/>
            <a:ext cx="2438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0C4CF1F2-422C-4BA7-9BA4-252C5E27B49B}"/>
              </a:ext>
            </a:extLst>
          </p:cNvPr>
          <p:cNvPicPr>
            <a:picLocks noChangeAspect="1"/>
          </p:cNvPicPr>
          <p:nvPr/>
        </p:nvPicPr>
        <p:blipFill>
          <a:blip r:embed="rId3"/>
          <a:stretch>
            <a:fillRect/>
          </a:stretch>
        </p:blipFill>
        <p:spPr>
          <a:xfrm>
            <a:off x="6462997" y="2700331"/>
            <a:ext cx="3466349" cy="2285999"/>
          </a:xfrm>
          <a:prstGeom prst="rect">
            <a:avLst/>
          </a:prstGeom>
        </p:spPr>
      </p:pic>
    </p:spTree>
    <p:extLst>
      <p:ext uri="{BB962C8B-B14F-4D97-AF65-F5344CB8AC3E}">
        <p14:creationId xmlns:p14="http://schemas.microsoft.com/office/powerpoint/2010/main" val="2587584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5163B-1F80-407C-A2F1-F2AA1EC3DC54}"/>
              </a:ext>
            </a:extLst>
          </p:cNvPr>
          <p:cNvSpPr>
            <a:spLocks noGrp="1"/>
          </p:cNvSpPr>
          <p:nvPr>
            <p:ph type="title"/>
          </p:nvPr>
        </p:nvSpPr>
        <p:spPr>
          <a:xfrm>
            <a:off x="838200" y="365126"/>
            <a:ext cx="10515600" cy="757346"/>
          </a:xfrm>
        </p:spPr>
        <p:txBody>
          <a:bodyPr/>
          <a:lstStyle/>
          <a:p>
            <a:pPr algn="ctr"/>
            <a:r>
              <a:rPr lang="en-US" b="1" dirty="0"/>
              <a:t>GROUP SHARE</a:t>
            </a:r>
          </a:p>
        </p:txBody>
      </p:sp>
      <p:sp>
        <p:nvSpPr>
          <p:cNvPr id="3" name="Content Placeholder 2">
            <a:extLst>
              <a:ext uri="{FF2B5EF4-FFF2-40B4-BE49-F238E27FC236}">
                <a16:creationId xmlns:a16="http://schemas.microsoft.com/office/drawing/2014/main" id="{6B0243F2-E6AD-44F6-9A87-AD36BCEB3278}"/>
              </a:ext>
            </a:extLst>
          </p:cNvPr>
          <p:cNvSpPr>
            <a:spLocks noGrp="1"/>
          </p:cNvSpPr>
          <p:nvPr>
            <p:ph idx="1"/>
          </p:nvPr>
        </p:nvSpPr>
        <p:spPr>
          <a:xfrm>
            <a:off x="1010058" y="1122472"/>
            <a:ext cx="10515600" cy="630365"/>
          </a:xfrm>
        </p:spPr>
        <p:txBody>
          <a:bodyPr>
            <a:normAutofit/>
          </a:bodyPr>
          <a:lstStyle/>
          <a:p>
            <a:pPr marL="0" indent="0">
              <a:buNone/>
            </a:pPr>
            <a:r>
              <a:rPr lang="en-US" sz="2400" dirty="0"/>
              <a:t>Please describe how you feel in these seating arrangements</a:t>
            </a:r>
          </a:p>
          <a:p>
            <a:pPr marL="0" indent="0">
              <a:buNone/>
            </a:pPr>
            <a:endParaRPr lang="en-US" sz="1800" dirty="0"/>
          </a:p>
        </p:txBody>
      </p:sp>
      <p:sp>
        <p:nvSpPr>
          <p:cNvPr id="4" name="Footer Placeholder 3">
            <a:extLst>
              <a:ext uri="{FF2B5EF4-FFF2-40B4-BE49-F238E27FC236}">
                <a16:creationId xmlns:a16="http://schemas.microsoft.com/office/drawing/2014/main" id="{D21B9CE9-03E2-4B57-BCCC-06000A118EAF}"/>
              </a:ext>
            </a:extLst>
          </p:cNvPr>
          <p:cNvSpPr>
            <a:spLocks noGrp="1"/>
          </p:cNvSpPr>
          <p:nvPr>
            <p:ph type="ftr" sz="quarter" idx="11"/>
          </p:nvPr>
        </p:nvSpPr>
        <p:spPr>
          <a:xfrm>
            <a:off x="645472" y="5877063"/>
            <a:ext cx="7827659" cy="3778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RP &amp; Student Attendance</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A99EC76-F264-49E6-BA7C-BD2DF7B61E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BBCAA6-5ECD-4910-89D6-EB7DEF160C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E98EA90D-E7D3-C555-143D-D61A101E4662}"/>
              </a:ext>
            </a:extLst>
          </p:cNvPr>
          <p:cNvPicPr>
            <a:picLocks noChangeAspect="1"/>
          </p:cNvPicPr>
          <p:nvPr/>
        </p:nvPicPr>
        <p:blipFill>
          <a:blip r:embed="rId2"/>
          <a:stretch>
            <a:fillRect/>
          </a:stretch>
        </p:blipFill>
        <p:spPr>
          <a:xfrm>
            <a:off x="6004431" y="2627437"/>
            <a:ext cx="5690682" cy="2981718"/>
          </a:xfrm>
          <a:prstGeom prst="rect">
            <a:avLst/>
          </a:prstGeom>
        </p:spPr>
      </p:pic>
      <p:pic>
        <p:nvPicPr>
          <p:cNvPr id="11" name="Picture 10">
            <a:extLst>
              <a:ext uri="{FF2B5EF4-FFF2-40B4-BE49-F238E27FC236}">
                <a16:creationId xmlns:a16="http://schemas.microsoft.com/office/drawing/2014/main" id="{D9A1CA7D-DDB4-F44A-6F5A-01EEA3EBA4ED}"/>
              </a:ext>
            </a:extLst>
          </p:cNvPr>
          <p:cNvPicPr>
            <a:picLocks noChangeAspect="1"/>
          </p:cNvPicPr>
          <p:nvPr/>
        </p:nvPicPr>
        <p:blipFill>
          <a:blip r:embed="rId3"/>
          <a:stretch>
            <a:fillRect/>
          </a:stretch>
        </p:blipFill>
        <p:spPr>
          <a:xfrm>
            <a:off x="299091" y="1484808"/>
            <a:ext cx="5498594" cy="3148012"/>
          </a:xfrm>
          <a:prstGeom prst="rect">
            <a:avLst/>
          </a:prstGeom>
        </p:spPr>
      </p:pic>
    </p:spTree>
    <p:extLst>
      <p:ext uri="{BB962C8B-B14F-4D97-AF65-F5344CB8AC3E}">
        <p14:creationId xmlns:p14="http://schemas.microsoft.com/office/powerpoint/2010/main" val="34838933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5163B-1F80-407C-A2F1-F2AA1EC3DC54}"/>
              </a:ext>
            </a:extLst>
          </p:cNvPr>
          <p:cNvSpPr>
            <a:spLocks noGrp="1"/>
          </p:cNvSpPr>
          <p:nvPr>
            <p:ph type="title"/>
          </p:nvPr>
        </p:nvSpPr>
        <p:spPr>
          <a:xfrm>
            <a:off x="838200" y="365126"/>
            <a:ext cx="10515600" cy="757346"/>
          </a:xfrm>
        </p:spPr>
        <p:txBody>
          <a:bodyPr/>
          <a:lstStyle/>
          <a:p>
            <a:pPr algn="ctr"/>
            <a:r>
              <a:rPr lang="en-US" b="1" dirty="0"/>
              <a:t>TYPES OF CIRCLES</a:t>
            </a:r>
          </a:p>
        </p:txBody>
      </p:sp>
      <p:sp>
        <p:nvSpPr>
          <p:cNvPr id="3" name="Content Placeholder 2">
            <a:extLst>
              <a:ext uri="{FF2B5EF4-FFF2-40B4-BE49-F238E27FC236}">
                <a16:creationId xmlns:a16="http://schemas.microsoft.com/office/drawing/2014/main" id="{6B0243F2-E6AD-44F6-9A87-AD36BCEB3278}"/>
              </a:ext>
            </a:extLst>
          </p:cNvPr>
          <p:cNvSpPr>
            <a:spLocks noGrp="1"/>
          </p:cNvSpPr>
          <p:nvPr>
            <p:ph idx="1"/>
          </p:nvPr>
        </p:nvSpPr>
        <p:spPr>
          <a:xfrm>
            <a:off x="838200" y="1122472"/>
            <a:ext cx="10515600" cy="5370402"/>
          </a:xfrm>
        </p:spPr>
        <p:txBody>
          <a:bodyPr>
            <a:normAutofit/>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sz="1400" dirty="0"/>
              <a:t>https://blog.esc13.net/3-types-of-restorative-circles/#:~:text=The%20general%20format%20most%20people,more%20open%20model%20of%20discussion.</a:t>
            </a:r>
          </a:p>
        </p:txBody>
      </p:sp>
      <p:sp>
        <p:nvSpPr>
          <p:cNvPr id="4" name="Footer Placeholder 3">
            <a:extLst>
              <a:ext uri="{FF2B5EF4-FFF2-40B4-BE49-F238E27FC236}">
                <a16:creationId xmlns:a16="http://schemas.microsoft.com/office/drawing/2014/main" id="{D21B9CE9-03E2-4B57-BCCC-06000A118EAF}"/>
              </a:ext>
            </a:extLst>
          </p:cNvPr>
          <p:cNvSpPr>
            <a:spLocks noGrp="1"/>
          </p:cNvSpPr>
          <p:nvPr>
            <p:ph type="ftr" sz="quarter" idx="11"/>
          </p:nvPr>
        </p:nvSpPr>
        <p:spPr>
          <a:xfrm>
            <a:off x="685800" y="6402353"/>
            <a:ext cx="7827659" cy="377826"/>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RP &amp; Student Attendance</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A99EC76-F264-49E6-BA7C-BD2DF7B61E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BBCAA6-5ECD-4910-89D6-EB7DEF160C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BCEA559-281A-4980-AA87-E5E983911201}"/>
              </a:ext>
            </a:extLst>
          </p:cNvPr>
          <p:cNvPicPr>
            <a:picLocks noChangeAspect="1"/>
          </p:cNvPicPr>
          <p:nvPr/>
        </p:nvPicPr>
        <p:blipFill>
          <a:blip r:embed="rId2"/>
          <a:stretch>
            <a:fillRect/>
          </a:stretch>
        </p:blipFill>
        <p:spPr>
          <a:xfrm>
            <a:off x="90487" y="978593"/>
            <a:ext cx="3671888" cy="2760818"/>
          </a:xfrm>
          <a:prstGeom prst="rect">
            <a:avLst/>
          </a:prstGeom>
        </p:spPr>
      </p:pic>
      <p:pic>
        <p:nvPicPr>
          <p:cNvPr id="9" name="Picture 8">
            <a:extLst>
              <a:ext uri="{FF2B5EF4-FFF2-40B4-BE49-F238E27FC236}">
                <a16:creationId xmlns:a16="http://schemas.microsoft.com/office/drawing/2014/main" id="{6C904A4F-8A85-43E4-9247-047900C43140}"/>
              </a:ext>
            </a:extLst>
          </p:cNvPr>
          <p:cNvPicPr>
            <a:picLocks noChangeAspect="1"/>
          </p:cNvPicPr>
          <p:nvPr/>
        </p:nvPicPr>
        <p:blipFill>
          <a:blip r:embed="rId3"/>
          <a:stretch>
            <a:fillRect/>
          </a:stretch>
        </p:blipFill>
        <p:spPr>
          <a:xfrm>
            <a:off x="3848100" y="1868986"/>
            <a:ext cx="3910012" cy="2865352"/>
          </a:xfrm>
          <a:prstGeom prst="rect">
            <a:avLst/>
          </a:prstGeom>
        </p:spPr>
      </p:pic>
      <p:pic>
        <p:nvPicPr>
          <p:cNvPr id="11" name="Picture 10">
            <a:extLst>
              <a:ext uri="{FF2B5EF4-FFF2-40B4-BE49-F238E27FC236}">
                <a16:creationId xmlns:a16="http://schemas.microsoft.com/office/drawing/2014/main" id="{1F46E788-D2C7-4766-A3FB-B46E5792CD81}"/>
              </a:ext>
            </a:extLst>
          </p:cNvPr>
          <p:cNvPicPr>
            <a:picLocks noChangeAspect="1"/>
          </p:cNvPicPr>
          <p:nvPr/>
        </p:nvPicPr>
        <p:blipFill>
          <a:blip r:embed="rId4"/>
          <a:stretch>
            <a:fillRect/>
          </a:stretch>
        </p:blipFill>
        <p:spPr>
          <a:xfrm>
            <a:off x="7843837" y="2909191"/>
            <a:ext cx="3738563" cy="3001811"/>
          </a:xfrm>
          <a:prstGeom prst="rect">
            <a:avLst/>
          </a:prstGeom>
        </p:spPr>
      </p:pic>
    </p:spTree>
    <p:extLst>
      <p:ext uri="{BB962C8B-B14F-4D97-AF65-F5344CB8AC3E}">
        <p14:creationId xmlns:p14="http://schemas.microsoft.com/office/powerpoint/2010/main" val="29279166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C4AA8-72ED-4C94-A449-3EBE3DF9A440}"/>
              </a:ext>
            </a:extLst>
          </p:cNvPr>
          <p:cNvSpPr>
            <a:spLocks noGrp="1"/>
          </p:cNvSpPr>
          <p:nvPr>
            <p:ph type="title"/>
          </p:nvPr>
        </p:nvSpPr>
        <p:spPr>
          <a:xfrm>
            <a:off x="838200" y="365125"/>
            <a:ext cx="10515600" cy="559003"/>
          </a:xfrm>
        </p:spPr>
        <p:txBody>
          <a:bodyPr>
            <a:normAutofit fontScale="90000"/>
          </a:bodyPr>
          <a:lstStyle/>
          <a:p>
            <a:pPr algn="ctr"/>
            <a:r>
              <a:rPr lang="en-US" b="1" dirty="0"/>
              <a:t>RP RESTORATIVE CIRCLES</a:t>
            </a:r>
          </a:p>
        </p:txBody>
      </p:sp>
      <p:pic>
        <p:nvPicPr>
          <p:cNvPr id="6" name="Online Media 5" title="Circle for Change - Restorative Practice">
            <a:hlinkClick r:id="" action="ppaction://media"/>
            <a:extLst>
              <a:ext uri="{FF2B5EF4-FFF2-40B4-BE49-F238E27FC236}">
                <a16:creationId xmlns:a16="http://schemas.microsoft.com/office/drawing/2014/main" id="{EA82CCF2-2C17-4866-8BE1-3AA0D43CC35C}"/>
              </a:ext>
            </a:extLst>
          </p:cNvPr>
          <p:cNvPicPr>
            <a:picLocks noGrp="1" noRot="1" noChangeAspect="1"/>
          </p:cNvPicPr>
          <p:nvPr>
            <p:ph idx="1"/>
            <a:videoFile r:link="rId1"/>
          </p:nvPr>
        </p:nvPicPr>
        <p:blipFill>
          <a:blip r:embed="rId3"/>
          <a:stretch>
            <a:fillRect/>
          </a:stretch>
        </p:blipFill>
        <p:spPr>
          <a:xfrm>
            <a:off x="1264596" y="924128"/>
            <a:ext cx="9649838" cy="5450331"/>
          </a:xfrm>
          <a:prstGeom prst="rect">
            <a:avLst/>
          </a:prstGeom>
        </p:spPr>
      </p:pic>
      <p:sp>
        <p:nvSpPr>
          <p:cNvPr id="4" name="Footer Placeholder 3">
            <a:extLst>
              <a:ext uri="{FF2B5EF4-FFF2-40B4-BE49-F238E27FC236}">
                <a16:creationId xmlns:a16="http://schemas.microsoft.com/office/drawing/2014/main" id="{87A10427-135E-48B0-90F4-A1A252B5AF56}"/>
              </a:ext>
            </a:extLst>
          </p:cNvPr>
          <p:cNvSpPr>
            <a:spLocks noGrp="1"/>
          </p:cNvSpPr>
          <p:nvPr>
            <p:ph type="ftr" sz="quarter" idx="11"/>
          </p:nvPr>
        </p:nvSpPr>
        <p:spPr>
          <a:xfrm>
            <a:off x="685800" y="6374459"/>
            <a:ext cx="7827659" cy="463845"/>
          </a:xfrm>
        </p:spPr>
        <p:txBody>
          <a:bodyPr/>
          <a:lstStyle/>
          <a:p>
            <a:r>
              <a:rPr lang="en-US" dirty="0"/>
              <a:t>RP &amp; Student Attendance</a:t>
            </a:r>
          </a:p>
        </p:txBody>
      </p:sp>
      <p:sp>
        <p:nvSpPr>
          <p:cNvPr id="5" name="Slide Number Placeholder 4">
            <a:extLst>
              <a:ext uri="{FF2B5EF4-FFF2-40B4-BE49-F238E27FC236}">
                <a16:creationId xmlns:a16="http://schemas.microsoft.com/office/drawing/2014/main" id="{682E782F-3716-4E4C-B926-A9EAE1B6A9DD}"/>
              </a:ext>
            </a:extLst>
          </p:cNvPr>
          <p:cNvSpPr>
            <a:spLocks noGrp="1"/>
          </p:cNvSpPr>
          <p:nvPr>
            <p:ph type="sldNum" sz="quarter" idx="12"/>
          </p:nvPr>
        </p:nvSpPr>
        <p:spPr/>
        <p:txBody>
          <a:bodyPr/>
          <a:lstStyle/>
          <a:p>
            <a:fld id="{91BBCAA6-5ECD-4910-89D6-EB7DEF160C00}" type="slidenum">
              <a:rPr lang="en-US" smtClean="0"/>
              <a:t>39</a:t>
            </a:fld>
            <a:endParaRPr lang="en-US"/>
          </a:p>
        </p:txBody>
      </p:sp>
    </p:spTree>
    <p:extLst>
      <p:ext uri="{BB962C8B-B14F-4D97-AF65-F5344CB8AC3E}">
        <p14:creationId xmlns:p14="http://schemas.microsoft.com/office/powerpoint/2010/main" val="3790370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5163B-1F80-407C-A2F1-F2AA1EC3DC54}"/>
              </a:ext>
            </a:extLst>
          </p:cNvPr>
          <p:cNvSpPr>
            <a:spLocks noGrp="1"/>
          </p:cNvSpPr>
          <p:nvPr>
            <p:ph type="title"/>
          </p:nvPr>
        </p:nvSpPr>
        <p:spPr>
          <a:xfrm>
            <a:off x="838200" y="365126"/>
            <a:ext cx="10515600" cy="757346"/>
          </a:xfrm>
        </p:spPr>
        <p:txBody>
          <a:bodyPr/>
          <a:lstStyle/>
          <a:p>
            <a:pPr algn="ctr"/>
            <a:r>
              <a:rPr lang="en-US" dirty="0"/>
              <a:t>TODAY’S AGENDA</a:t>
            </a:r>
          </a:p>
        </p:txBody>
      </p:sp>
      <p:sp>
        <p:nvSpPr>
          <p:cNvPr id="3" name="Content Placeholder 2">
            <a:extLst>
              <a:ext uri="{FF2B5EF4-FFF2-40B4-BE49-F238E27FC236}">
                <a16:creationId xmlns:a16="http://schemas.microsoft.com/office/drawing/2014/main" id="{6B0243F2-E6AD-44F6-9A87-AD36BCEB3278}"/>
              </a:ext>
            </a:extLst>
          </p:cNvPr>
          <p:cNvSpPr>
            <a:spLocks noGrp="1"/>
          </p:cNvSpPr>
          <p:nvPr>
            <p:ph idx="1"/>
          </p:nvPr>
        </p:nvSpPr>
        <p:spPr>
          <a:xfrm>
            <a:off x="838200" y="1122472"/>
            <a:ext cx="10515600" cy="5054491"/>
          </a:xfrm>
        </p:spPr>
        <p:txBody>
          <a:bodyPr>
            <a:normAutofit/>
          </a:bodyPr>
          <a:lstStyle/>
          <a:p>
            <a:r>
              <a:rPr lang="en-US" sz="2800" dirty="0"/>
              <a:t>The Crisis of Chronic Absenteeism</a:t>
            </a:r>
          </a:p>
          <a:p>
            <a:r>
              <a:rPr lang="en-US" sz="2800" dirty="0"/>
              <a:t>John Doe – a Composite Hypothetical</a:t>
            </a:r>
          </a:p>
          <a:p>
            <a:r>
              <a:rPr lang="en-US" sz="2800" dirty="0"/>
              <a:t>MTSS Concepts</a:t>
            </a:r>
          </a:p>
          <a:p>
            <a:r>
              <a:rPr lang="en-US" sz="2800" dirty="0"/>
              <a:t>Restorative Practices (RP) Principles Applied to Attendance</a:t>
            </a:r>
          </a:p>
          <a:p>
            <a:r>
              <a:rPr lang="en-US" sz="2800" dirty="0"/>
              <a:t>Trauma, RP &amp; Discipline</a:t>
            </a:r>
          </a:p>
          <a:p>
            <a:r>
              <a:rPr lang="en-US" sz="2800" dirty="0"/>
              <a:t>John Doe “Take 2” &amp; Conclusion</a:t>
            </a:r>
          </a:p>
          <a:p>
            <a:pPr marL="0" indent="0">
              <a:buNone/>
            </a:pPr>
            <a:endParaRPr lang="en-US" sz="2800" dirty="0"/>
          </a:p>
          <a:p>
            <a:r>
              <a:rPr lang="en-US" sz="2800" dirty="0"/>
              <a:t>This is NOT an RP Certification Training </a:t>
            </a:r>
          </a:p>
        </p:txBody>
      </p:sp>
      <p:sp>
        <p:nvSpPr>
          <p:cNvPr id="4" name="Footer Placeholder 3">
            <a:extLst>
              <a:ext uri="{FF2B5EF4-FFF2-40B4-BE49-F238E27FC236}">
                <a16:creationId xmlns:a16="http://schemas.microsoft.com/office/drawing/2014/main" id="{D21B9CE9-03E2-4B57-BCCC-06000A118EAF}"/>
              </a:ext>
            </a:extLst>
          </p:cNvPr>
          <p:cNvSpPr>
            <a:spLocks noGrp="1"/>
          </p:cNvSpPr>
          <p:nvPr>
            <p:ph type="ftr" sz="quarter" idx="11"/>
          </p:nvPr>
        </p:nvSpPr>
        <p:spPr/>
        <p:txBody>
          <a:bodyPr/>
          <a:lstStyle/>
          <a:p>
            <a:r>
              <a:rPr lang="en-US"/>
              <a:t>RP &amp; Student Attendance</a:t>
            </a:r>
          </a:p>
        </p:txBody>
      </p:sp>
      <p:sp>
        <p:nvSpPr>
          <p:cNvPr id="5" name="Slide Number Placeholder 4">
            <a:extLst>
              <a:ext uri="{FF2B5EF4-FFF2-40B4-BE49-F238E27FC236}">
                <a16:creationId xmlns:a16="http://schemas.microsoft.com/office/drawing/2014/main" id="{AA99EC76-F264-49E6-BA7C-BD2DF7B61E74}"/>
              </a:ext>
            </a:extLst>
          </p:cNvPr>
          <p:cNvSpPr>
            <a:spLocks noGrp="1"/>
          </p:cNvSpPr>
          <p:nvPr>
            <p:ph type="sldNum" sz="quarter" idx="12"/>
          </p:nvPr>
        </p:nvSpPr>
        <p:spPr/>
        <p:txBody>
          <a:bodyPr/>
          <a:lstStyle/>
          <a:p>
            <a:fld id="{91BBCAA6-5ECD-4910-89D6-EB7DEF160C00}" type="slidenum">
              <a:rPr lang="en-US" smtClean="0"/>
              <a:t>4</a:t>
            </a:fld>
            <a:endParaRPr lang="en-US"/>
          </a:p>
        </p:txBody>
      </p:sp>
    </p:spTree>
    <p:extLst>
      <p:ext uri="{BB962C8B-B14F-4D97-AF65-F5344CB8AC3E}">
        <p14:creationId xmlns:p14="http://schemas.microsoft.com/office/powerpoint/2010/main" val="10256197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ABAAC-34A1-4818-BF88-07662ABBF276}"/>
              </a:ext>
            </a:extLst>
          </p:cNvPr>
          <p:cNvSpPr>
            <a:spLocks noGrp="1"/>
          </p:cNvSpPr>
          <p:nvPr>
            <p:ph type="title"/>
          </p:nvPr>
        </p:nvSpPr>
        <p:spPr>
          <a:xfrm>
            <a:off x="838200" y="365126"/>
            <a:ext cx="10515600" cy="403359"/>
          </a:xfrm>
        </p:spPr>
        <p:txBody>
          <a:bodyPr>
            <a:normAutofit fontScale="90000"/>
          </a:bodyPr>
          <a:lstStyle/>
          <a:p>
            <a:pPr algn="ctr"/>
            <a:r>
              <a:rPr lang="en-US" b="1" dirty="0"/>
              <a:t>TRAUMA, RP, &amp; DISCIPLINE</a:t>
            </a:r>
          </a:p>
        </p:txBody>
      </p:sp>
      <p:sp>
        <p:nvSpPr>
          <p:cNvPr id="3" name="Content Placeholder 2">
            <a:extLst>
              <a:ext uri="{FF2B5EF4-FFF2-40B4-BE49-F238E27FC236}">
                <a16:creationId xmlns:a16="http://schemas.microsoft.com/office/drawing/2014/main" id="{F964D0EB-B351-477A-98E4-E3E021B6EAC8}"/>
              </a:ext>
            </a:extLst>
          </p:cNvPr>
          <p:cNvSpPr>
            <a:spLocks noGrp="1"/>
          </p:cNvSpPr>
          <p:nvPr>
            <p:ph idx="1"/>
          </p:nvPr>
        </p:nvSpPr>
        <p:spPr>
          <a:xfrm>
            <a:off x="685800" y="858523"/>
            <a:ext cx="10515600" cy="5634351"/>
          </a:xfrm>
        </p:spPr>
        <p:txBody>
          <a:bodyPr>
            <a:normAutofit/>
          </a:bodyPr>
          <a:lstStyle/>
          <a:p>
            <a:pPr marL="0" indent="0" algn="ctr">
              <a:buNone/>
            </a:pPr>
            <a:r>
              <a:rPr lang="en-US" sz="3200" u="sng" dirty="0"/>
              <a:t>2021 – 2022 CA Suspension Rate - DATAQUEST</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sz="6400" dirty="0"/>
          </a:p>
          <a:p>
            <a:pPr marL="0" indent="0">
              <a:buNone/>
            </a:pPr>
            <a:endParaRPr lang="en-US" dirty="0"/>
          </a:p>
        </p:txBody>
      </p:sp>
      <p:sp>
        <p:nvSpPr>
          <p:cNvPr id="4" name="Footer Placeholder 3">
            <a:extLst>
              <a:ext uri="{FF2B5EF4-FFF2-40B4-BE49-F238E27FC236}">
                <a16:creationId xmlns:a16="http://schemas.microsoft.com/office/drawing/2014/main" id="{928277A1-80EB-472D-A0C3-5C3789C0B1D5}"/>
              </a:ext>
            </a:extLst>
          </p:cNvPr>
          <p:cNvSpPr>
            <a:spLocks noGrp="1"/>
          </p:cNvSpPr>
          <p:nvPr>
            <p:ph type="ftr" sz="quarter" idx="11"/>
          </p:nvPr>
        </p:nvSpPr>
        <p:spPr>
          <a:xfrm>
            <a:off x="763622" y="6248400"/>
            <a:ext cx="7827659" cy="390660"/>
          </a:xfrm>
        </p:spPr>
        <p:txBody>
          <a:bodyPr/>
          <a:lstStyle/>
          <a:p>
            <a:r>
              <a:rPr lang="en-US" dirty="0"/>
              <a:t>RP &amp; Student Attendance</a:t>
            </a:r>
          </a:p>
        </p:txBody>
      </p:sp>
      <p:sp>
        <p:nvSpPr>
          <p:cNvPr id="5" name="Slide Number Placeholder 4">
            <a:extLst>
              <a:ext uri="{FF2B5EF4-FFF2-40B4-BE49-F238E27FC236}">
                <a16:creationId xmlns:a16="http://schemas.microsoft.com/office/drawing/2014/main" id="{676AC35F-1916-4352-912E-D973244FD182}"/>
              </a:ext>
            </a:extLst>
          </p:cNvPr>
          <p:cNvSpPr>
            <a:spLocks noGrp="1"/>
          </p:cNvSpPr>
          <p:nvPr>
            <p:ph type="sldNum" sz="quarter" idx="12"/>
          </p:nvPr>
        </p:nvSpPr>
        <p:spPr/>
        <p:txBody>
          <a:bodyPr/>
          <a:lstStyle/>
          <a:p>
            <a:fld id="{91BBCAA6-5ECD-4910-89D6-EB7DEF160C00}" type="slidenum">
              <a:rPr lang="en-US" smtClean="0"/>
              <a:t>40</a:t>
            </a:fld>
            <a:endParaRPr lang="en-US"/>
          </a:p>
        </p:txBody>
      </p:sp>
      <p:pic>
        <p:nvPicPr>
          <p:cNvPr id="7" name="Picture 6">
            <a:extLst>
              <a:ext uri="{FF2B5EF4-FFF2-40B4-BE49-F238E27FC236}">
                <a16:creationId xmlns:a16="http://schemas.microsoft.com/office/drawing/2014/main" id="{6CD8106F-4ED2-8C51-7262-854E8CA49EF9}"/>
              </a:ext>
            </a:extLst>
          </p:cNvPr>
          <p:cNvPicPr>
            <a:picLocks noChangeAspect="1"/>
          </p:cNvPicPr>
          <p:nvPr/>
        </p:nvPicPr>
        <p:blipFill>
          <a:blip r:embed="rId2"/>
          <a:stretch>
            <a:fillRect/>
          </a:stretch>
        </p:blipFill>
        <p:spPr>
          <a:xfrm>
            <a:off x="1367380" y="1314266"/>
            <a:ext cx="9457240" cy="4229467"/>
          </a:xfrm>
          <a:prstGeom prst="rect">
            <a:avLst/>
          </a:prstGeom>
        </p:spPr>
      </p:pic>
      <p:pic>
        <p:nvPicPr>
          <p:cNvPr id="11" name="Picture 10">
            <a:extLst>
              <a:ext uri="{FF2B5EF4-FFF2-40B4-BE49-F238E27FC236}">
                <a16:creationId xmlns:a16="http://schemas.microsoft.com/office/drawing/2014/main" id="{FBCF30FA-B1EB-9997-3135-8DA9D15381F0}"/>
              </a:ext>
            </a:extLst>
          </p:cNvPr>
          <p:cNvPicPr>
            <a:picLocks noChangeAspect="1"/>
          </p:cNvPicPr>
          <p:nvPr/>
        </p:nvPicPr>
        <p:blipFill>
          <a:blip r:embed="rId3"/>
          <a:stretch>
            <a:fillRect/>
          </a:stretch>
        </p:blipFill>
        <p:spPr>
          <a:xfrm>
            <a:off x="1352367" y="5621237"/>
            <a:ext cx="9464860" cy="358171"/>
          </a:xfrm>
          <a:prstGeom prst="rect">
            <a:avLst/>
          </a:prstGeom>
        </p:spPr>
      </p:pic>
    </p:spTree>
    <p:extLst>
      <p:ext uri="{BB962C8B-B14F-4D97-AF65-F5344CB8AC3E}">
        <p14:creationId xmlns:p14="http://schemas.microsoft.com/office/powerpoint/2010/main" val="10359156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5E918-9EDE-4E81-9B21-9E7AA2CD12BD}"/>
              </a:ext>
            </a:extLst>
          </p:cNvPr>
          <p:cNvSpPr>
            <a:spLocks noGrp="1"/>
          </p:cNvSpPr>
          <p:nvPr>
            <p:ph type="title"/>
          </p:nvPr>
        </p:nvSpPr>
        <p:spPr>
          <a:xfrm>
            <a:off x="685801" y="145915"/>
            <a:ext cx="10131425" cy="554476"/>
          </a:xfrm>
        </p:spPr>
        <p:txBody>
          <a:bodyPr>
            <a:normAutofit fontScale="90000"/>
          </a:bodyPr>
          <a:lstStyle/>
          <a:p>
            <a:pPr algn="ctr"/>
            <a:r>
              <a:rPr lang="en-US" dirty="0"/>
              <a:t>ACES</a:t>
            </a:r>
          </a:p>
        </p:txBody>
      </p:sp>
      <p:sp>
        <p:nvSpPr>
          <p:cNvPr id="4" name="Footer Placeholder 3">
            <a:extLst>
              <a:ext uri="{FF2B5EF4-FFF2-40B4-BE49-F238E27FC236}">
                <a16:creationId xmlns:a16="http://schemas.microsoft.com/office/drawing/2014/main" id="{9F9C2F1D-ECA7-40B5-9F46-D9753E325A5B}"/>
              </a:ext>
            </a:extLst>
          </p:cNvPr>
          <p:cNvSpPr>
            <a:spLocks noGrp="1"/>
          </p:cNvSpPr>
          <p:nvPr>
            <p:ph type="ftr" sz="quarter" idx="11"/>
          </p:nvPr>
        </p:nvSpPr>
        <p:spPr/>
        <p:txBody>
          <a:bodyPr/>
          <a:lstStyle/>
          <a:p>
            <a:r>
              <a:rPr lang="en-US"/>
              <a:t>RP &amp; Student Attendance</a:t>
            </a:r>
          </a:p>
        </p:txBody>
      </p:sp>
      <p:sp>
        <p:nvSpPr>
          <p:cNvPr id="5" name="Slide Number Placeholder 4">
            <a:extLst>
              <a:ext uri="{FF2B5EF4-FFF2-40B4-BE49-F238E27FC236}">
                <a16:creationId xmlns:a16="http://schemas.microsoft.com/office/drawing/2014/main" id="{8DF69995-9F5E-4184-AEB2-51F879C631C9}"/>
              </a:ext>
            </a:extLst>
          </p:cNvPr>
          <p:cNvSpPr>
            <a:spLocks noGrp="1"/>
          </p:cNvSpPr>
          <p:nvPr>
            <p:ph type="sldNum" sz="quarter" idx="12"/>
          </p:nvPr>
        </p:nvSpPr>
        <p:spPr/>
        <p:txBody>
          <a:bodyPr/>
          <a:lstStyle/>
          <a:p>
            <a:fld id="{91BBCAA6-5ECD-4910-89D6-EB7DEF160C00}" type="slidenum">
              <a:rPr lang="en-US" smtClean="0"/>
              <a:t>41</a:t>
            </a:fld>
            <a:endParaRPr lang="en-US"/>
          </a:p>
        </p:txBody>
      </p:sp>
      <p:pic>
        <p:nvPicPr>
          <p:cNvPr id="1026" name="Picture 2" descr="Take The ACE Quiz — And Learn What It Does And Doesn&amp;#39;t Mean : Shots -  Health News : N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18819" y="700391"/>
            <a:ext cx="7315200" cy="5170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2300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5E918-9EDE-4E81-9B21-9E7AA2CD12BD}"/>
              </a:ext>
            </a:extLst>
          </p:cNvPr>
          <p:cNvSpPr>
            <a:spLocks noGrp="1"/>
          </p:cNvSpPr>
          <p:nvPr>
            <p:ph type="title"/>
          </p:nvPr>
        </p:nvSpPr>
        <p:spPr>
          <a:xfrm>
            <a:off x="838200" y="365126"/>
            <a:ext cx="10515600" cy="106362"/>
          </a:xfrm>
        </p:spPr>
        <p:txBody>
          <a:bodyPr>
            <a:normAutofit fontScale="90000"/>
          </a:bodyPr>
          <a:lstStyle/>
          <a:p>
            <a:pPr algn="ctr"/>
            <a:r>
              <a:rPr lang="en-US" dirty="0"/>
              <a:t>ACES</a:t>
            </a:r>
          </a:p>
        </p:txBody>
      </p:sp>
      <p:sp>
        <p:nvSpPr>
          <p:cNvPr id="4" name="Footer Placeholder 3">
            <a:extLst>
              <a:ext uri="{FF2B5EF4-FFF2-40B4-BE49-F238E27FC236}">
                <a16:creationId xmlns:a16="http://schemas.microsoft.com/office/drawing/2014/main" id="{9F9C2F1D-ECA7-40B5-9F46-D9753E325A5B}"/>
              </a:ext>
            </a:extLst>
          </p:cNvPr>
          <p:cNvSpPr>
            <a:spLocks noGrp="1"/>
          </p:cNvSpPr>
          <p:nvPr>
            <p:ph type="ftr" sz="quarter" idx="11"/>
          </p:nvPr>
        </p:nvSpPr>
        <p:spPr/>
        <p:txBody>
          <a:bodyPr/>
          <a:lstStyle/>
          <a:p>
            <a:r>
              <a:rPr lang="en-US"/>
              <a:t>RP &amp; Student Attendance</a:t>
            </a:r>
          </a:p>
        </p:txBody>
      </p:sp>
      <p:sp>
        <p:nvSpPr>
          <p:cNvPr id="5" name="Slide Number Placeholder 4">
            <a:extLst>
              <a:ext uri="{FF2B5EF4-FFF2-40B4-BE49-F238E27FC236}">
                <a16:creationId xmlns:a16="http://schemas.microsoft.com/office/drawing/2014/main" id="{8DF69995-9F5E-4184-AEB2-51F879C631C9}"/>
              </a:ext>
            </a:extLst>
          </p:cNvPr>
          <p:cNvSpPr>
            <a:spLocks noGrp="1"/>
          </p:cNvSpPr>
          <p:nvPr>
            <p:ph type="sldNum" sz="quarter" idx="12"/>
          </p:nvPr>
        </p:nvSpPr>
        <p:spPr/>
        <p:txBody>
          <a:bodyPr/>
          <a:lstStyle/>
          <a:p>
            <a:fld id="{91BBCAA6-5ECD-4910-89D6-EB7DEF160C00}" type="slidenum">
              <a:rPr lang="en-US" smtClean="0"/>
              <a:t>42</a:t>
            </a:fld>
            <a:endParaRPr lang="en-US"/>
          </a:p>
        </p:txBody>
      </p:sp>
      <p:sp>
        <p:nvSpPr>
          <p:cNvPr id="3" name="Content Placeholder 2"/>
          <p:cNvSpPr>
            <a:spLocks noGrp="1"/>
          </p:cNvSpPr>
          <p:nvPr>
            <p:ph idx="1"/>
          </p:nvPr>
        </p:nvSpPr>
        <p:spPr/>
        <p:txBody>
          <a:bodyPr/>
          <a:lstStyle/>
          <a:p>
            <a:endParaRPr lang="en-US"/>
          </a:p>
        </p:txBody>
      </p:sp>
      <p:pic>
        <p:nvPicPr>
          <p:cNvPr id="7" name="Picture 4" descr="Infographic: The Truth About Adverse Childhood Experiences - Salud Amer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6927" y="650875"/>
            <a:ext cx="8238146" cy="5960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16499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5E918-9EDE-4E81-9B21-9E7AA2CD12BD}"/>
              </a:ext>
            </a:extLst>
          </p:cNvPr>
          <p:cNvSpPr>
            <a:spLocks noGrp="1"/>
          </p:cNvSpPr>
          <p:nvPr>
            <p:ph type="title"/>
          </p:nvPr>
        </p:nvSpPr>
        <p:spPr>
          <a:xfrm>
            <a:off x="685801" y="223737"/>
            <a:ext cx="10131425" cy="583660"/>
          </a:xfrm>
        </p:spPr>
        <p:txBody>
          <a:bodyPr>
            <a:normAutofit fontScale="90000"/>
          </a:bodyPr>
          <a:lstStyle/>
          <a:p>
            <a:pPr algn="ctr"/>
            <a:r>
              <a:rPr lang="en-US" dirty="0"/>
              <a:t>The Impact of Trauma</a:t>
            </a:r>
          </a:p>
        </p:txBody>
      </p:sp>
      <p:sp>
        <p:nvSpPr>
          <p:cNvPr id="4" name="Footer Placeholder 3">
            <a:extLst>
              <a:ext uri="{FF2B5EF4-FFF2-40B4-BE49-F238E27FC236}">
                <a16:creationId xmlns:a16="http://schemas.microsoft.com/office/drawing/2014/main" id="{9F9C2F1D-ECA7-40B5-9F46-D9753E325A5B}"/>
              </a:ext>
            </a:extLst>
          </p:cNvPr>
          <p:cNvSpPr>
            <a:spLocks noGrp="1"/>
          </p:cNvSpPr>
          <p:nvPr>
            <p:ph type="ftr" sz="quarter" idx="11"/>
          </p:nvPr>
        </p:nvSpPr>
        <p:spPr>
          <a:xfrm>
            <a:off x="685801" y="6361889"/>
            <a:ext cx="7827659" cy="398734"/>
          </a:xfrm>
        </p:spPr>
        <p:txBody>
          <a:bodyPr/>
          <a:lstStyle/>
          <a:p>
            <a:r>
              <a:rPr lang="en-US"/>
              <a:t>RP &amp; Student Attendance</a:t>
            </a:r>
          </a:p>
        </p:txBody>
      </p:sp>
      <p:sp>
        <p:nvSpPr>
          <p:cNvPr id="5" name="Slide Number Placeholder 4">
            <a:extLst>
              <a:ext uri="{FF2B5EF4-FFF2-40B4-BE49-F238E27FC236}">
                <a16:creationId xmlns:a16="http://schemas.microsoft.com/office/drawing/2014/main" id="{8DF69995-9F5E-4184-AEB2-51F879C631C9}"/>
              </a:ext>
            </a:extLst>
          </p:cNvPr>
          <p:cNvSpPr>
            <a:spLocks noGrp="1"/>
          </p:cNvSpPr>
          <p:nvPr>
            <p:ph type="sldNum" sz="quarter" idx="12"/>
          </p:nvPr>
        </p:nvSpPr>
        <p:spPr/>
        <p:txBody>
          <a:bodyPr/>
          <a:lstStyle/>
          <a:p>
            <a:fld id="{91BBCAA6-5ECD-4910-89D6-EB7DEF160C00}" type="slidenum">
              <a:rPr lang="en-US" smtClean="0"/>
              <a:t>43</a:t>
            </a:fld>
            <a:endParaRPr lang="en-US"/>
          </a:p>
        </p:txBody>
      </p:sp>
      <p:sp>
        <p:nvSpPr>
          <p:cNvPr id="7" name="Content Placeholder 6">
            <a:extLst>
              <a:ext uri="{FF2B5EF4-FFF2-40B4-BE49-F238E27FC236}">
                <a16:creationId xmlns:a16="http://schemas.microsoft.com/office/drawing/2014/main" id="{0CBBC875-4584-4A23-B571-D0FF46A3C7E9}"/>
              </a:ext>
            </a:extLst>
          </p:cNvPr>
          <p:cNvSpPr>
            <a:spLocks noGrp="1"/>
          </p:cNvSpPr>
          <p:nvPr>
            <p:ph idx="1"/>
          </p:nvPr>
        </p:nvSpPr>
        <p:spPr>
          <a:xfrm>
            <a:off x="838200" y="1466491"/>
            <a:ext cx="10515600" cy="4710472"/>
          </a:xfrm>
        </p:spPr>
        <p:txBody>
          <a:bodyPr/>
          <a:lstStyle/>
          <a:p>
            <a:endParaRPr lang="en-US" dirty="0"/>
          </a:p>
        </p:txBody>
      </p:sp>
      <p:pic>
        <p:nvPicPr>
          <p:cNvPr id="8" name="Picture 7">
            <a:extLst>
              <a:ext uri="{FF2B5EF4-FFF2-40B4-BE49-F238E27FC236}">
                <a16:creationId xmlns:a16="http://schemas.microsoft.com/office/drawing/2014/main" id="{94AC9D65-BB89-4097-87CD-ED82E989F284}"/>
              </a:ext>
            </a:extLst>
          </p:cNvPr>
          <p:cNvPicPr>
            <a:picLocks noChangeAspect="1"/>
          </p:cNvPicPr>
          <p:nvPr/>
        </p:nvPicPr>
        <p:blipFill>
          <a:blip r:embed="rId2"/>
          <a:stretch>
            <a:fillRect/>
          </a:stretch>
        </p:blipFill>
        <p:spPr>
          <a:xfrm>
            <a:off x="2208363" y="807397"/>
            <a:ext cx="7798280" cy="5369566"/>
          </a:xfrm>
          <a:prstGeom prst="rect">
            <a:avLst/>
          </a:prstGeom>
        </p:spPr>
      </p:pic>
    </p:spTree>
    <p:extLst>
      <p:ext uri="{BB962C8B-B14F-4D97-AF65-F5344CB8AC3E}">
        <p14:creationId xmlns:p14="http://schemas.microsoft.com/office/powerpoint/2010/main" val="18160997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5E918-9EDE-4E81-9B21-9E7AA2CD12BD}"/>
              </a:ext>
            </a:extLst>
          </p:cNvPr>
          <p:cNvSpPr>
            <a:spLocks noGrp="1"/>
          </p:cNvSpPr>
          <p:nvPr>
            <p:ph type="title"/>
          </p:nvPr>
        </p:nvSpPr>
        <p:spPr>
          <a:xfrm>
            <a:off x="685801" y="609600"/>
            <a:ext cx="10131425" cy="616085"/>
          </a:xfrm>
        </p:spPr>
        <p:txBody>
          <a:bodyPr>
            <a:normAutofit fontScale="90000"/>
          </a:bodyPr>
          <a:lstStyle/>
          <a:p>
            <a:pPr algn="ctr"/>
            <a:r>
              <a:rPr lang="en-US" dirty="0"/>
              <a:t>The Impact of Trauma</a:t>
            </a:r>
          </a:p>
        </p:txBody>
      </p:sp>
      <p:sp>
        <p:nvSpPr>
          <p:cNvPr id="4" name="Footer Placeholder 3">
            <a:extLst>
              <a:ext uri="{FF2B5EF4-FFF2-40B4-BE49-F238E27FC236}">
                <a16:creationId xmlns:a16="http://schemas.microsoft.com/office/drawing/2014/main" id="{9F9C2F1D-ECA7-40B5-9F46-D9753E325A5B}"/>
              </a:ext>
            </a:extLst>
          </p:cNvPr>
          <p:cNvSpPr>
            <a:spLocks noGrp="1"/>
          </p:cNvSpPr>
          <p:nvPr>
            <p:ph type="ftr" sz="quarter" idx="11"/>
          </p:nvPr>
        </p:nvSpPr>
        <p:spPr/>
        <p:txBody>
          <a:bodyPr/>
          <a:lstStyle/>
          <a:p>
            <a:r>
              <a:rPr lang="en-US"/>
              <a:t>RP &amp; Student Attendance</a:t>
            </a:r>
          </a:p>
        </p:txBody>
      </p:sp>
      <p:sp>
        <p:nvSpPr>
          <p:cNvPr id="5" name="Slide Number Placeholder 4">
            <a:extLst>
              <a:ext uri="{FF2B5EF4-FFF2-40B4-BE49-F238E27FC236}">
                <a16:creationId xmlns:a16="http://schemas.microsoft.com/office/drawing/2014/main" id="{8DF69995-9F5E-4184-AEB2-51F879C631C9}"/>
              </a:ext>
            </a:extLst>
          </p:cNvPr>
          <p:cNvSpPr>
            <a:spLocks noGrp="1"/>
          </p:cNvSpPr>
          <p:nvPr>
            <p:ph type="sldNum" sz="quarter" idx="12"/>
          </p:nvPr>
        </p:nvSpPr>
        <p:spPr/>
        <p:txBody>
          <a:bodyPr/>
          <a:lstStyle/>
          <a:p>
            <a:fld id="{91BBCAA6-5ECD-4910-89D6-EB7DEF160C00}" type="slidenum">
              <a:rPr lang="en-US" smtClean="0"/>
              <a:t>44</a:t>
            </a:fld>
            <a:endParaRPr lang="en-US"/>
          </a:p>
        </p:txBody>
      </p:sp>
      <p:pic>
        <p:nvPicPr>
          <p:cNvPr id="6" name="Content Placeholder 5">
            <a:extLst>
              <a:ext uri="{FF2B5EF4-FFF2-40B4-BE49-F238E27FC236}">
                <a16:creationId xmlns:a16="http://schemas.microsoft.com/office/drawing/2014/main" id="{FF20EDB0-4ED9-4129-A9DF-ADCBF1BE7803}"/>
              </a:ext>
            </a:extLst>
          </p:cNvPr>
          <p:cNvPicPr>
            <a:picLocks noGrp="1"/>
          </p:cNvPicPr>
          <p:nvPr>
            <p:ph idx="1"/>
          </p:nvPr>
        </p:nvPicPr>
        <p:blipFill>
          <a:blip r:embed="rId2"/>
          <a:stretch>
            <a:fillRect/>
          </a:stretch>
        </p:blipFill>
        <p:spPr>
          <a:xfrm>
            <a:off x="1791736" y="1253331"/>
            <a:ext cx="8161053" cy="4351338"/>
          </a:xfrm>
          <a:prstGeom prst="rect">
            <a:avLst/>
          </a:prstGeom>
        </p:spPr>
      </p:pic>
    </p:spTree>
    <p:extLst>
      <p:ext uri="{BB962C8B-B14F-4D97-AF65-F5344CB8AC3E}">
        <p14:creationId xmlns:p14="http://schemas.microsoft.com/office/powerpoint/2010/main" val="12383840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44BB7-AB92-406D-8860-EF04F64EA406}"/>
              </a:ext>
            </a:extLst>
          </p:cNvPr>
          <p:cNvSpPr>
            <a:spLocks noGrp="1"/>
          </p:cNvSpPr>
          <p:nvPr>
            <p:ph type="title"/>
          </p:nvPr>
        </p:nvSpPr>
        <p:spPr>
          <a:xfrm>
            <a:off x="838200" y="365125"/>
            <a:ext cx="10515600" cy="466637"/>
          </a:xfrm>
        </p:spPr>
        <p:txBody>
          <a:bodyPr>
            <a:normAutofit fontScale="90000"/>
          </a:bodyPr>
          <a:lstStyle/>
          <a:p>
            <a:pPr algn="ctr"/>
            <a:r>
              <a:rPr lang="en-US" sz="3600" b="1" dirty="0"/>
              <a:t>A RESTORATIVE APPROACH TO DISCIPLINE</a:t>
            </a:r>
          </a:p>
        </p:txBody>
      </p:sp>
      <p:sp>
        <p:nvSpPr>
          <p:cNvPr id="3" name="Content Placeholder 2">
            <a:extLst>
              <a:ext uri="{FF2B5EF4-FFF2-40B4-BE49-F238E27FC236}">
                <a16:creationId xmlns:a16="http://schemas.microsoft.com/office/drawing/2014/main" id="{3851F6EA-DA2F-4EF2-BA9C-F9D90118611F}"/>
              </a:ext>
            </a:extLst>
          </p:cNvPr>
          <p:cNvSpPr>
            <a:spLocks noGrp="1"/>
          </p:cNvSpPr>
          <p:nvPr>
            <p:ph idx="1"/>
          </p:nvPr>
        </p:nvSpPr>
        <p:spPr>
          <a:xfrm>
            <a:off x="838200" y="831762"/>
            <a:ext cx="10515600" cy="6026237"/>
          </a:xfrm>
        </p:spPr>
        <p:txBody>
          <a:bodyPr>
            <a:normAutofit fontScale="32500" lnSpcReduction="20000"/>
          </a:bodyPr>
          <a:lstStyle/>
          <a:p>
            <a:pPr marL="0" indent="0" algn="ctr">
              <a:buNone/>
            </a:pPr>
            <a:r>
              <a:rPr lang="en-US" sz="9600" u="sng" dirty="0"/>
              <a:t>SULLIVAN HIGH SCHOOL – Chicago Illinois</a:t>
            </a:r>
          </a:p>
          <a:p>
            <a:pPr marL="0" indent="0">
              <a:buNone/>
            </a:pPr>
            <a:endParaRPr lang="en-US" sz="9600"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sz="7200" dirty="0"/>
              <a:t>https://www.youtube.com/watch?v=5r1yvyP141U</a:t>
            </a:r>
          </a:p>
        </p:txBody>
      </p:sp>
      <p:sp>
        <p:nvSpPr>
          <p:cNvPr id="4" name="Footer Placeholder 3">
            <a:extLst>
              <a:ext uri="{FF2B5EF4-FFF2-40B4-BE49-F238E27FC236}">
                <a16:creationId xmlns:a16="http://schemas.microsoft.com/office/drawing/2014/main" id="{E589BC78-D05F-46C0-97CC-B66F811A76FC}"/>
              </a:ext>
            </a:extLst>
          </p:cNvPr>
          <p:cNvSpPr>
            <a:spLocks noGrp="1"/>
          </p:cNvSpPr>
          <p:nvPr>
            <p:ph type="ftr" sz="quarter" idx="11"/>
          </p:nvPr>
        </p:nvSpPr>
        <p:spPr>
          <a:xfrm>
            <a:off x="685800" y="6492875"/>
            <a:ext cx="7827659" cy="365125"/>
          </a:xfrm>
        </p:spPr>
        <p:txBody>
          <a:bodyPr/>
          <a:lstStyle/>
          <a:p>
            <a:r>
              <a:rPr lang="en-US" dirty="0"/>
              <a:t>RP &amp; Student Attendance</a:t>
            </a:r>
          </a:p>
        </p:txBody>
      </p:sp>
      <p:sp>
        <p:nvSpPr>
          <p:cNvPr id="5" name="Slide Number Placeholder 4">
            <a:extLst>
              <a:ext uri="{FF2B5EF4-FFF2-40B4-BE49-F238E27FC236}">
                <a16:creationId xmlns:a16="http://schemas.microsoft.com/office/drawing/2014/main" id="{371496D4-27B7-4B69-BD53-FFBA94FEEA8B}"/>
              </a:ext>
            </a:extLst>
          </p:cNvPr>
          <p:cNvSpPr>
            <a:spLocks noGrp="1"/>
          </p:cNvSpPr>
          <p:nvPr>
            <p:ph type="sldNum" sz="quarter" idx="12"/>
          </p:nvPr>
        </p:nvSpPr>
        <p:spPr/>
        <p:txBody>
          <a:bodyPr/>
          <a:lstStyle/>
          <a:p>
            <a:fld id="{91BBCAA6-5ECD-4910-89D6-EB7DEF160C00}" type="slidenum">
              <a:rPr lang="en-US" smtClean="0"/>
              <a:t>45</a:t>
            </a:fld>
            <a:endParaRPr lang="en-US"/>
          </a:p>
        </p:txBody>
      </p:sp>
      <p:pic>
        <p:nvPicPr>
          <p:cNvPr id="6" name="Online Media 5" title="A Restorative Approach to Discipline">
            <a:hlinkClick r:id="" action="ppaction://media"/>
            <a:extLst>
              <a:ext uri="{FF2B5EF4-FFF2-40B4-BE49-F238E27FC236}">
                <a16:creationId xmlns:a16="http://schemas.microsoft.com/office/drawing/2014/main" id="{A1CB8B40-C9AA-4715-8E74-09189BE70C5D}"/>
              </a:ext>
            </a:extLst>
          </p:cNvPr>
          <p:cNvPicPr>
            <a:picLocks noRot="1" noChangeAspect="1"/>
          </p:cNvPicPr>
          <p:nvPr>
            <a:videoFile r:link="rId1"/>
          </p:nvPr>
        </p:nvPicPr>
        <p:blipFill>
          <a:blip r:embed="rId3"/>
          <a:stretch>
            <a:fillRect/>
          </a:stretch>
        </p:blipFill>
        <p:spPr>
          <a:xfrm>
            <a:off x="1774166" y="1441361"/>
            <a:ext cx="8643668" cy="4609500"/>
          </a:xfrm>
          <a:prstGeom prst="rect">
            <a:avLst/>
          </a:prstGeom>
        </p:spPr>
      </p:pic>
    </p:spTree>
    <p:extLst>
      <p:ext uri="{BB962C8B-B14F-4D97-AF65-F5344CB8AC3E}">
        <p14:creationId xmlns:p14="http://schemas.microsoft.com/office/powerpoint/2010/main" val="1899152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C4AA8-72ED-4C94-A449-3EBE3DF9A440}"/>
              </a:ext>
            </a:extLst>
          </p:cNvPr>
          <p:cNvSpPr>
            <a:spLocks noGrp="1"/>
          </p:cNvSpPr>
          <p:nvPr>
            <p:ph type="title"/>
          </p:nvPr>
        </p:nvSpPr>
        <p:spPr>
          <a:xfrm>
            <a:off x="838200" y="365125"/>
            <a:ext cx="10515600" cy="967729"/>
          </a:xfrm>
        </p:spPr>
        <p:txBody>
          <a:bodyPr/>
          <a:lstStyle/>
          <a:p>
            <a:pPr algn="ctr"/>
            <a:r>
              <a:rPr lang="en-US" dirty="0"/>
              <a:t>“John Doe”:  Take 2</a:t>
            </a:r>
            <a:endParaRPr lang="en-US" b="1" dirty="0"/>
          </a:p>
        </p:txBody>
      </p:sp>
      <p:sp>
        <p:nvSpPr>
          <p:cNvPr id="3" name="Content Placeholder 2">
            <a:extLst>
              <a:ext uri="{FF2B5EF4-FFF2-40B4-BE49-F238E27FC236}">
                <a16:creationId xmlns:a16="http://schemas.microsoft.com/office/drawing/2014/main" id="{9021F5BE-79A2-4CE2-8A57-18C205B15ED2}"/>
              </a:ext>
            </a:extLst>
          </p:cNvPr>
          <p:cNvSpPr>
            <a:spLocks noGrp="1"/>
          </p:cNvSpPr>
          <p:nvPr>
            <p:ph idx="1"/>
          </p:nvPr>
        </p:nvSpPr>
        <p:spPr>
          <a:xfrm>
            <a:off x="838200" y="1487837"/>
            <a:ext cx="10515600" cy="5005038"/>
          </a:xfrm>
        </p:spPr>
        <p:txBody>
          <a:bodyPr>
            <a:normAutofit/>
          </a:bodyPr>
          <a:lstStyle/>
          <a:p>
            <a:r>
              <a:rPr lang="en-US" sz="2400" dirty="0"/>
              <a:t>John is a 7</a:t>
            </a:r>
            <a:r>
              <a:rPr lang="en-US" sz="2400" baseline="30000" dirty="0"/>
              <a:t>th</a:t>
            </a:r>
            <a:r>
              <a:rPr lang="en-US" sz="2400" dirty="0"/>
              <a:t> grade student who loves to play the guitar his uncle gave him.  He is a bright young man, but he is angry.</a:t>
            </a:r>
          </a:p>
          <a:p>
            <a:r>
              <a:rPr lang="en-US" sz="2400" dirty="0"/>
              <a:t>John grew up in an abusive household where he and his mother were victims of ongoing physical and verbal abuse.</a:t>
            </a:r>
          </a:p>
          <a:p>
            <a:r>
              <a:rPr lang="en-US" sz="2400" dirty="0"/>
              <a:t>John’s mother, now single, raises 3 kids on her own and commutes to a neighboring county for work, often leaving home at 5 a.m.</a:t>
            </a:r>
          </a:p>
          <a:p>
            <a:r>
              <a:rPr lang="en-US" sz="2400" dirty="0"/>
              <a:t>John’s older sister Jane is supposed to make sure John attends school, but mom and sis have a hard time w/ John’s defiance.</a:t>
            </a:r>
          </a:p>
          <a:p>
            <a:r>
              <a:rPr lang="en-US" sz="2400" dirty="0"/>
              <a:t>John acts out in class when he is there, curses the teacher and has 18 full day truancies by December.  He has been diagnosed w/ ADD.  </a:t>
            </a:r>
          </a:p>
          <a:p>
            <a:pPr marL="0" indent="0">
              <a:buNone/>
            </a:pPr>
            <a:endParaRPr lang="en-US" dirty="0"/>
          </a:p>
        </p:txBody>
      </p:sp>
      <p:sp>
        <p:nvSpPr>
          <p:cNvPr id="4" name="Footer Placeholder 3">
            <a:extLst>
              <a:ext uri="{FF2B5EF4-FFF2-40B4-BE49-F238E27FC236}">
                <a16:creationId xmlns:a16="http://schemas.microsoft.com/office/drawing/2014/main" id="{A88A59DF-5EF5-4B8B-A79A-FB7B64F1BBCF}"/>
              </a:ext>
            </a:extLst>
          </p:cNvPr>
          <p:cNvSpPr>
            <a:spLocks noGrp="1"/>
          </p:cNvSpPr>
          <p:nvPr>
            <p:ph type="ftr" sz="quarter" idx="11"/>
          </p:nvPr>
        </p:nvSpPr>
        <p:spPr>
          <a:xfrm>
            <a:off x="685800" y="6157609"/>
            <a:ext cx="7827659" cy="490249"/>
          </a:xfrm>
        </p:spPr>
        <p:txBody>
          <a:bodyPr/>
          <a:lstStyle/>
          <a:p>
            <a:r>
              <a:rPr lang="en-US" dirty="0"/>
              <a:t>RP &amp; Student Attendance</a:t>
            </a:r>
          </a:p>
        </p:txBody>
      </p:sp>
      <p:sp>
        <p:nvSpPr>
          <p:cNvPr id="5" name="Slide Number Placeholder 4">
            <a:extLst>
              <a:ext uri="{FF2B5EF4-FFF2-40B4-BE49-F238E27FC236}">
                <a16:creationId xmlns:a16="http://schemas.microsoft.com/office/drawing/2014/main" id="{11865DE9-2DD5-439B-9C28-E5D5A3738CAE}"/>
              </a:ext>
            </a:extLst>
          </p:cNvPr>
          <p:cNvSpPr>
            <a:spLocks noGrp="1"/>
          </p:cNvSpPr>
          <p:nvPr>
            <p:ph type="sldNum" sz="quarter" idx="12"/>
          </p:nvPr>
        </p:nvSpPr>
        <p:spPr/>
        <p:txBody>
          <a:bodyPr/>
          <a:lstStyle/>
          <a:p>
            <a:fld id="{91BBCAA6-5ECD-4910-89D6-EB7DEF160C00}" type="slidenum">
              <a:rPr lang="en-US" smtClean="0"/>
              <a:t>46</a:t>
            </a:fld>
            <a:endParaRPr lang="en-US"/>
          </a:p>
        </p:txBody>
      </p:sp>
    </p:spTree>
    <p:extLst>
      <p:ext uri="{BB962C8B-B14F-4D97-AF65-F5344CB8AC3E}">
        <p14:creationId xmlns:p14="http://schemas.microsoft.com/office/powerpoint/2010/main" val="29652043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C4AA8-72ED-4C94-A449-3EBE3DF9A440}"/>
              </a:ext>
            </a:extLst>
          </p:cNvPr>
          <p:cNvSpPr>
            <a:spLocks noGrp="1"/>
          </p:cNvSpPr>
          <p:nvPr>
            <p:ph type="title"/>
          </p:nvPr>
        </p:nvSpPr>
        <p:spPr>
          <a:xfrm>
            <a:off x="838200" y="365125"/>
            <a:ext cx="10515600" cy="967729"/>
          </a:xfrm>
        </p:spPr>
        <p:txBody>
          <a:bodyPr/>
          <a:lstStyle/>
          <a:p>
            <a:pPr algn="ctr"/>
            <a:r>
              <a:rPr lang="en-US" dirty="0"/>
              <a:t>“John Doe”:  Take 2</a:t>
            </a:r>
            <a:endParaRPr lang="en-US" b="1" dirty="0"/>
          </a:p>
        </p:txBody>
      </p:sp>
      <p:sp>
        <p:nvSpPr>
          <p:cNvPr id="3" name="Content Placeholder 2">
            <a:extLst>
              <a:ext uri="{FF2B5EF4-FFF2-40B4-BE49-F238E27FC236}">
                <a16:creationId xmlns:a16="http://schemas.microsoft.com/office/drawing/2014/main" id="{9021F5BE-79A2-4CE2-8A57-18C205B15ED2}"/>
              </a:ext>
            </a:extLst>
          </p:cNvPr>
          <p:cNvSpPr>
            <a:spLocks noGrp="1"/>
          </p:cNvSpPr>
          <p:nvPr>
            <p:ph idx="1"/>
          </p:nvPr>
        </p:nvSpPr>
        <p:spPr>
          <a:xfrm>
            <a:off x="838200" y="1245140"/>
            <a:ext cx="10515600" cy="5247735"/>
          </a:xfrm>
        </p:spPr>
        <p:txBody>
          <a:bodyPr/>
          <a:lstStyle/>
          <a:p>
            <a:r>
              <a:rPr lang="en-US" sz="2800" dirty="0"/>
              <a:t>The School Site sends an </a:t>
            </a:r>
            <a:r>
              <a:rPr lang="en-US" sz="2800" b="1" dirty="0"/>
              <a:t>attendance letter </a:t>
            </a:r>
            <a:r>
              <a:rPr lang="en-US" sz="2800" dirty="0"/>
              <a:t>that includes:</a:t>
            </a:r>
          </a:p>
          <a:p>
            <a:pPr lvl="1"/>
            <a:r>
              <a:rPr lang="en-US" sz="2800" dirty="0"/>
              <a:t>We want to create a partnership with you to make sure &lt;Student’s Name(s)&gt; attends school.  Your support in this process is critical!”  </a:t>
            </a:r>
          </a:p>
          <a:p>
            <a:r>
              <a:rPr lang="en-US" sz="2800" dirty="0"/>
              <a:t>School Site has a dedicated </a:t>
            </a:r>
            <a:r>
              <a:rPr lang="en-US" sz="2800" b="1" dirty="0"/>
              <a:t>attendance team:</a:t>
            </a:r>
            <a:endParaRPr lang="en-US" sz="2800" dirty="0"/>
          </a:p>
          <a:p>
            <a:pPr lvl="1"/>
            <a:r>
              <a:rPr lang="en-US" sz="2800" dirty="0"/>
              <a:t>Principal, Nurse, Counselor, Attendance Clerk, PBIS Coordinator</a:t>
            </a:r>
          </a:p>
          <a:p>
            <a:pPr lvl="1"/>
            <a:r>
              <a:rPr lang="en-US" sz="2800" dirty="0"/>
              <a:t>Team builds strong Tier 1 systems of engagement and climate</a:t>
            </a:r>
          </a:p>
          <a:p>
            <a:r>
              <a:rPr lang="en-US" sz="2800" dirty="0"/>
              <a:t>Student is referred to </a:t>
            </a:r>
            <a:r>
              <a:rPr lang="en-US" sz="2800" b="1" dirty="0"/>
              <a:t>SART</a:t>
            </a:r>
            <a:r>
              <a:rPr lang="en-US" sz="2800" dirty="0"/>
              <a:t>, parent cannot attend</a:t>
            </a:r>
          </a:p>
          <a:p>
            <a:pPr lvl="1"/>
            <a:r>
              <a:rPr lang="en-US" sz="2800" dirty="0"/>
              <a:t>Hold other meetings </a:t>
            </a:r>
            <a:r>
              <a:rPr lang="en-US" sz="2800" dirty="0">
                <a:sym typeface="Wingdings" panose="05000000000000000000" pitchFamily="2" charset="2"/>
              </a:rPr>
              <a:t>  Do a </a:t>
            </a:r>
            <a:r>
              <a:rPr lang="en-US" sz="2800" b="1" dirty="0">
                <a:sym typeface="Wingdings" panose="05000000000000000000" pitchFamily="2" charset="2"/>
              </a:rPr>
              <a:t>home visit &amp; offer services &amp; follow up!</a:t>
            </a:r>
            <a:endParaRPr lang="en-US" sz="2800" dirty="0"/>
          </a:p>
          <a:p>
            <a:pPr lvl="1"/>
            <a:endParaRPr lang="en-US" dirty="0"/>
          </a:p>
        </p:txBody>
      </p:sp>
      <p:sp>
        <p:nvSpPr>
          <p:cNvPr id="4" name="Footer Placeholder 3">
            <a:extLst>
              <a:ext uri="{FF2B5EF4-FFF2-40B4-BE49-F238E27FC236}">
                <a16:creationId xmlns:a16="http://schemas.microsoft.com/office/drawing/2014/main" id="{2FBFEB89-9337-4CC5-AF0F-27994014CFB1}"/>
              </a:ext>
            </a:extLst>
          </p:cNvPr>
          <p:cNvSpPr>
            <a:spLocks noGrp="1"/>
          </p:cNvSpPr>
          <p:nvPr>
            <p:ph type="ftr" sz="quarter" idx="11"/>
          </p:nvPr>
        </p:nvSpPr>
        <p:spPr>
          <a:xfrm>
            <a:off x="685800" y="6248400"/>
            <a:ext cx="7827659" cy="399458"/>
          </a:xfrm>
        </p:spPr>
        <p:txBody>
          <a:bodyPr/>
          <a:lstStyle/>
          <a:p>
            <a:r>
              <a:rPr lang="en-US" dirty="0"/>
              <a:t>RP &amp; Student Attendance</a:t>
            </a:r>
          </a:p>
        </p:txBody>
      </p:sp>
      <p:sp>
        <p:nvSpPr>
          <p:cNvPr id="5" name="Slide Number Placeholder 4">
            <a:extLst>
              <a:ext uri="{FF2B5EF4-FFF2-40B4-BE49-F238E27FC236}">
                <a16:creationId xmlns:a16="http://schemas.microsoft.com/office/drawing/2014/main" id="{0D61A581-8546-4D62-B2CE-40549F361FD1}"/>
              </a:ext>
            </a:extLst>
          </p:cNvPr>
          <p:cNvSpPr>
            <a:spLocks noGrp="1"/>
          </p:cNvSpPr>
          <p:nvPr>
            <p:ph type="sldNum" sz="quarter" idx="12"/>
          </p:nvPr>
        </p:nvSpPr>
        <p:spPr/>
        <p:txBody>
          <a:bodyPr/>
          <a:lstStyle/>
          <a:p>
            <a:fld id="{91BBCAA6-5ECD-4910-89D6-EB7DEF160C00}" type="slidenum">
              <a:rPr lang="en-US" smtClean="0"/>
              <a:t>47</a:t>
            </a:fld>
            <a:endParaRPr lang="en-US"/>
          </a:p>
        </p:txBody>
      </p:sp>
    </p:spTree>
    <p:extLst>
      <p:ext uri="{BB962C8B-B14F-4D97-AF65-F5344CB8AC3E}">
        <p14:creationId xmlns:p14="http://schemas.microsoft.com/office/powerpoint/2010/main" val="16008826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C4AA8-72ED-4C94-A449-3EBE3DF9A440}"/>
              </a:ext>
            </a:extLst>
          </p:cNvPr>
          <p:cNvSpPr>
            <a:spLocks noGrp="1"/>
          </p:cNvSpPr>
          <p:nvPr>
            <p:ph type="title"/>
          </p:nvPr>
        </p:nvSpPr>
        <p:spPr>
          <a:xfrm>
            <a:off x="838200" y="365125"/>
            <a:ext cx="10515600" cy="967729"/>
          </a:xfrm>
        </p:spPr>
        <p:txBody>
          <a:bodyPr/>
          <a:lstStyle/>
          <a:p>
            <a:pPr algn="ctr"/>
            <a:r>
              <a:rPr lang="en-US" dirty="0"/>
              <a:t>“John Doe”:  Take 2</a:t>
            </a:r>
            <a:endParaRPr lang="en-US" b="1" dirty="0"/>
          </a:p>
        </p:txBody>
      </p:sp>
      <p:sp>
        <p:nvSpPr>
          <p:cNvPr id="3" name="Content Placeholder 2">
            <a:extLst>
              <a:ext uri="{FF2B5EF4-FFF2-40B4-BE49-F238E27FC236}">
                <a16:creationId xmlns:a16="http://schemas.microsoft.com/office/drawing/2014/main" id="{9021F5BE-79A2-4CE2-8A57-18C205B15ED2}"/>
              </a:ext>
            </a:extLst>
          </p:cNvPr>
          <p:cNvSpPr>
            <a:spLocks noGrp="1"/>
          </p:cNvSpPr>
          <p:nvPr>
            <p:ph idx="1"/>
          </p:nvPr>
        </p:nvSpPr>
        <p:spPr>
          <a:xfrm>
            <a:off x="838200" y="1332854"/>
            <a:ext cx="10515600" cy="5160021"/>
          </a:xfrm>
        </p:spPr>
        <p:txBody>
          <a:bodyPr/>
          <a:lstStyle/>
          <a:p>
            <a:r>
              <a:rPr lang="en-US" dirty="0"/>
              <a:t>Family is referred to </a:t>
            </a:r>
            <a:r>
              <a:rPr lang="en-US" b="1" dirty="0"/>
              <a:t>SARB</a:t>
            </a:r>
          </a:p>
          <a:p>
            <a:pPr lvl="1"/>
            <a:r>
              <a:rPr lang="en-US" dirty="0"/>
              <a:t>SARB Personally Serves Notice OR call, email, text, HV…</a:t>
            </a:r>
          </a:p>
          <a:p>
            <a:pPr lvl="1"/>
            <a:r>
              <a:rPr lang="en-US" dirty="0"/>
              <a:t>Mom attends meeting</a:t>
            </a:r>
          </a:p>
          <a:p>
            <a:r>
              <a:rPr lang="en-US" dirty="0"/>
              <a:t>Tables arranged in a </a:t>
            </a:r>
            <a:r>
              <a:rPr lang="en-US" b="1" dirty="0"/>
              <a:t>Circle</a:t>
            </a:r>
          </a:p>
          <a:p>
            <a:r>
              <a:rPr lang="en-US" b="1" dirty="0"/>
              <a:t>Introduction &amp; Connection before Content</a:t>
            </a:r>
          </a:p>
          <a:p>
            <a:pPr lvl="1"/>
            <a:r>
              <a:rPr lang="en-US" dirty="0"/>
              <a:t>The mother who was in the E.R. the night before example</a:t>
            </a:r>
          </a:p>
          <a:p>
            <a:pPr lvl="1"/>
            <a:r>
              <a:rPr lang="en-US" dirty="0"/>
              <a:t>Affective Statements &amp; Questions</a:t>
            </a:r>
          </a:p>
          <a:p>
            <a:pPr lvl="1"/>
            <a:r>
              <a:rPr lang="en-US" dirty="0"/>
              <a:t>Commitment to forming a team.  </a:t>
            </a:r>
            <a:r>
              <a:rPr lang="en-US" b="1" i="1" dirty="0"/>
              <a:t>Building Relationships!  </a:t>
            </a:r>
            <a:endParaRPr lang="en-US" dirty="0"/>
          </a:p>
          <a:p>
            <a:r>
              <a:rPr lang="en-US" dirty="0"/>
              <a:t>SART / SARB explores each obstacle &amp; provides </a:t>
            </a:r>
            <a:r>
              <a:rPr lang="en-US" b="1" dirty="0"/>
              <a:t>resources</a:t>
            </a:r>
            <a:r>
              <a:rPr lang="en-US" dirty="0"/>
              <a:t> for each</a:t>
            </a:r>
          </a:p>
          <a:p>
            <a:pPr lvl="1"/>
            <a:r>
              <a:rPr lang="en-US" b="1" dirty="0"/>
              <a:t>WHAT SERVICES WOULD THEY OFFER John Doe?</a:t>
            </a:r>
          </a:p>
          <a:p>
            <a:pPr lvl="1"/>
            <a:r>
              <a:rPr lang="en-US" b="1" dirty="0"/>
              <a:t>Follow up w/ family</a:t>
            </a:r>
          </a:p>
          <a:p>
            <a:r>
              <a:rPr lang="en-US" b="1" dirty="0"/>
              <a:t>FOLLOW UP, FOLLOW UP,…. UNTIL ATTENDANCE IMPROVES</a:t>
            </a:r>
          </a:p>
          <a:p>
            <a:endParaRPr lang="en-US" sz="2000" dirty="0"/>
          </a:p>
          <a:p>
            <a:pPr lvl="1"/>
            <a:endParaRPr lang="en-US" dirty="0"/>
          </a:p>
        </p:txBody>
      </p:sp>
      <p:sp>
        <p:nvSpPr>
          <p:cNvPr id="4" name="Footer Placeholder 3">
            <a:extLst>
              <a:ext uri="{FF2B5EF4-FFF2-40B4-BE49-F238E27FC236}">
                <a16:creationId xmlns:a16="http://schemas.microsoft.com/office/drawing/2014/main" id="{2FBFEB89-9337-4CC5-AF0F-27994014CFB1}"/>
              </a:ext>
            </a:extLst>
          </p:cNvPr>
          <p:cNvSpPr>
            <a:spLocks noGrp="1"/>
          </p:cNvSpPr>
          <p:nvPr>
            <p:ph type="ftr" sz="quarter" idx="11"/>
          </p:nvPr>
        </p:nvSpPr>
        <p:spPr/>
        <p:txBody>
          <a:bodyPr/>
          <a:lstStyle/>
          <a:p>
            <a:r>
              <a:rPr lang="en-US"/>
              <a:t>RP &amp; Student Attendance</a:t>
            </a:r>
          </a:p>
        </p:txBody>
      </p:sp>
      <p:sp>
        <p:nvSpPr>
          <p:cNvPr id="5" name="Slide Number Placeholder 4">
            <a:extLst>
              <a:ext uri="{FF2B5EF4-FFF2-40B4-BE49-F238E27FC236}">
                <a16:creationId xmlns:a16="http://schemas.microsoft.com/office/drawing/2014/main" id="{0D61A581-8546-4D62-B2CE-40549F361FD1}"/>
              </a:ext>
            </a:extLst>
          </p:cNvPr>
          <p:cNvSpPr>
            <a:spLocks noGrp="1"/>
          </p:cNvSpPr>
          <p:nvPr>
            <p:ph type="sldNum" sz="quarter" idx="12"/>
          </p:nvPr>
        </p:nvSpPr>
        <p:spPr/>
        <p:txBody>
          <a:bodyPr/>
          <a:lstStyle/>
          <a:p>
            <a:fld id="{91BBCAA6-5ECD-4910-89D6-EB7DEF160C00}" type="slidenum">
              <a:rPr lang="en-US" smtClean="0"/>
              <a:t>48</a:t>
            </a:fld>
            <a:endParaRPr lang="en-US"/>
          </a:p>
        </p:txBody>
      </p:sp>
    </p:spTree>
    <p:extLst>
      <p:ext uri="{BB962C8B-B14F-4D97-AF65-F5344CB8AC3E}">
        <p14:creationId xmlns:p14="http://schemas.microsoft.com/office/powerpoint/2010/main" val="189905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C4AA8-72ED-4C94-A449-3EBE3DF9A440}"/>
              </a:ext>
            </a:extLst>
          </p:cNvPr>
          <p:cNvSpPr>
            <a:spLocks noGrp="1"/>
          </p:cNvSpPr>
          <p:nvPr>
            <p:ph type="title"/>
          </p:nvPr>
        </p:nvSpPr>
        <p:spPr>
          <a:xfrm>
            <a:off x="838200" y="194553"/>
            <a:ext cx="10515600" cy="534797"/>
          </a:xfrm>
        </p:spPr>
        <p:txBody>
          <a:bodyPr>
            <a:normAutofit fontScale="90000"/>
          </a:bodyPr>
          <a:lstStyle/>
          <a:p>
            <a:pPr algn="ctr"/>
            <a:r>
              <a:rPr lang="en-US" b="1" dirty="0"/>
              <a:t>RP – A POWERFUL FRAMEWORK</a:t>
            </a:r>
          </a:p>
        </p:txBody>
      </p:sp>
      <p:sp>
        <p:nvSpPr>
          <p:cNvPr id="3" name="Content Placeholder 2">
            <a:extLst>
              <a:ext uri="{FF2B5EF4-FFF2-40B4-BE49-F238E27FC236}">
                <a16:creationId xmlns:a16="http://schemas.microsoft.com/office/drawing/2014/main" id="{9021F5BE-79A2-4CE2-8A57-18C205B15ED2}"/>
              </a:ext>
            </a:extLst>
          </p:cNvPr>
          <p:cNvSpPr>
            <a:spLocks noGrp="1"/>
          </p:cNvSpPr>
          <p:nvPr>
            <p:ph idx="1"/>
          </p:nvPr>
        </p:nvSpPr>
        <p:spPr>
          <a:xfrm>
            <a:off x="838200" y="1138990"/>
            <a:ext cx="10515600" cy="5353886"/>
          </a:xfrm>
        </p:spPr>
        <p:txBody>
          <a:bodyPr>
            <a:normAutofit fontScale="25000" lnSpcReduction="20000"/>
          </a:bodyPr>
          <a:lstStyle/>
          <a:p>
            <a:r>
              <a:rPr lang="en-US" sz="9600" dirty="0"/>
              <a:t>BUILDING COMMUNITY &amp; STRONG RELATIONSHIPS</a:t>
            </a:r>
          </a:p>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a:defRPr/>
            </a:pPr>
            <a:r>
              <a:rPr lang="en-US" altLang="en-US" sz="9600" dirty="0">
                <a:effectLst/>
                <a:cs typeface="Tahoma" pitchFamily="34" charset="0"/>
              </a:rPr>
              <a:t>HOW DO WE RE-INTEGRATE STUDENTS?</a:t>
            </a:r>
          </a:p>
          <a:p>
            <a:pPr lvl="1">
              <a:defRPr/>
            </a:pPr>
            <a:r>
              <a:rPr lang="en-US" altLang="en-US" sz="9200" b="1" i="1" dirty="0">
                <a:effectLst/>
                <a:cs typeface="Tahoma" pitchFamily="34" charset="0"/>
              </a:rPr>
              <a:t>Relationships &amp; Services / Supports / Interventions = The Cure</a:t>
            </a:r>
          </a:p>
          <a:p>
            <a:pPr marL="0" indent="0">
              <a:buNone/>
            </a:pPr>
            <a:endParaRPr lang="en-US" dirty="0"/>
          </a:p>
          <a:p>
            <a:r>
              <a:rPr lang="en-US" sz="7200" dirty="0"/>
              <a:t>https://jemmuldoon.blogspot.com/2018/10/the-social-capital-window-of.html</a:t>
            </a:r>
          </a:p>
          <a:p>
            <a:pPr marL="0" indent="0">
              <a:buNone/>
            </a:pPr>
            <a:endParaRPr lang="en-US" sz="2000" dirty="0"/>
          </a:p>
          <a:p>
            <a:pPr marL="0" indent="0">
              <a:buNone/>
            </a:pPr>
            <a:endParaRPr lang="en-US" sz="2000" dirty="0"/>
          </a:p>
        </p:txBody>
      </p:sp>
      <p:sp>
        <p:nvSpPr>
          <p:cNvPr id="4" name="Footer Placeholder 3">
            <a:extLst>
              <a:ext uri="{FF2B5EF4-FFF2-40B4-BE49-F238E27FC236}">
                <a16:creationId xmlns:a16="http://schemas.microsoft.com/office/drawing/2014/main" id="{2FBFEB89-9337-4CC5-AF0F-27994014CFB1}"/>
              </a:ext>
            </a:extLst>
          </p:cNvPr>
          <p:cNvSpPr>
            <a:spLocks noGrp="1"/>
          </p:cNvSpPr>
          <p:nvPr>
            <p:ph type="ftr" sz="quarter" idx="11"/>
          </p:nvPr>
        </p:nvSpPr>
        <p:spPr/>
        <p:txBody>
          <a:bodyPr/>
          <a:lstStyle/>
          <a:p>
            <a:r>
              <a:rPr lang="en-US"/>
              <a:t>RP &amp; Student Attendance</a:t>
            </a:r>
            <a:endParaRPr lang="en-US" dirty="0"/>
          </a:p>
        </p:txBody>
      </p:sp>
      <p:sp>
        <p:nvSpPr>
          <p:cNvPr id="5" name="Slide Number Placeholder 4">
            <a:extLst>
              <a:ext uri="{FF2B5EF4-FFF2-40B4-BE49-F238E27FC236}">
                <a16:creationId xmlns:a16="http://schemas.microsoft.com/office/drawing/2014/main" id="{0D61A581-8546-4D62-B2CE-40549F361FD1}"/>
              </a:ext>
            </a:extLst>
          </p:cNvPr>
          <p:cNvSpPr>
            <a:spLocks noGrp="1"/>
          </p:cNvSpPr>
          <p:nvPr>
            <p:ph type="sldNum" sz="quarter" idx="12"/>
          </p:nvPr>
        </p:nvSpPr>
        <p:spPr/>
        <p:txBody>
          <a:bodyPr/>
          <a:lstStyle/>
          <a:p>
            <a:fld id="{91BBCAA6-5ECD-4910-89D6-EB7DEF160C00}" type="slidenum">
              <a:rPr lang="en-US" smtClean="0"/>
              <a:t>49</a:t>
            </a:fld>
            <a:endParaRPr lang="en-US" dirty="0"/>
          </a:p>
        </p:txBody>
      </p:sp>
      <p:pic>
        <p:nvPicPr>
          <p:cNvPr id="6" name="Picture 5">
            <a:extLst>
              <a:ext uri="{FF2B5EF4-FFF2-40B4-BE49-F238E27FC236}">
                <a16:creationId xmlns:a16="http://schemas.microsoft.com/office/drawing/2014/main" id="{02C6C783-8519-4A67-8B5B-E4F2AAECEF5A}"/>
              </a:ext>
            </a:extLst>
          </p:cNvPr>
          <p:cNvPicPr>
            <a:picLocks noChangeAspect="1"/>
          </p:cNvPicPr>
          <p:nvPr/>
        </p:nvPicPr>
        <p:blipFill>
          <a:blip r:embed="rId2"/>
          <a:stretch>
            <a:fillRect/>
          </a:stretch>
        </p:blipFill>
        <p:spPr>
          <a:xfrm>
            <a:off x="7622260" y="1425320"/>
            <a:ext cx="3623052" cy="3749285"/>
          </a:xfrm>
          <a:prstGeom prst="rect">
            <a:avLst/>
          </a:prstGeom>
        </p:spPr>
      </p:pic>
      <p:pic>
        <p:nvPicPr>
          <p:cNvPr id="7" name="Picture 6">
            <a:extLst>
              <a:ext uri="{FF2B5EF4-FFF2-40B4-BE49-F238E27FC236}">
                <a16:creationId xmlns:a16="http://schemas.microsoft.com/office/drawing/2014/main" id="{A9A4850D-DA2B-4440-BD41-83B210395C24}"/>
              </a:ext>
            </a:extLst>
          </p:cNvPr>
          <p:cNvPicPr>
            <a:picLocks noChangeAspect="1"/>
          </p:cNvPicPr>
          <p:nvPr/>
        </p:nvPicPr>
        <p:blipFill>
          <a:blip r:embed="rId3"/>
          <a:stretch>
            <a:fillRect/>
          </a:stretch>
        </p:blipFill>
        <p:spPr>
          <a:xfrm>
            <a:off x="1103584" y="1269677"/>
            <a:ext cx="5894039" cy="3749285"/>
          </a:xfrm>
          <a:prstGeom prst="rect">
            <a:avLst/>
          </a:prstGeom>
        </p:spPr>
      </p:pic>
    </p:spTree>
    <p:extLst>
      <p:ext uri="{BB962C8B-B14F-4D97-AF65-F5344CB8AC3E}">
        <p14:creationId xmlns:p14="http://schemas.microsoft.com/office/powerpoint/2010/main" val="1667216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C4AA8-72ED-4C94-A449-3EBE3DF9A440}"/>
              </a:ext>
            </a:extLst>
          </p:cNvPr>
          <p:cNvSpPr>
            <a:spLocks noGrp="1"/>
          </p:cNvSpPr>
          <p:nvPr>
            <p:ph type="title"/>
          </p:nvPr>
        </p:nvSpPr>
        <p:spPr>
          <a:xfrm>
            <a:off x="839788" y="365126"/>
            <a:ext cx="10515600" cy="535548"/>
          </a:xfrm>
        </p:spPr>
        <p:txBody>
          <a:bodyPr anchor="ctr">
            <a:normAutofit fontScale="90000"/>
          </a:bodyPr>
          <a:lstStyle/>
          <a:p>
            <a:pPr algn="ctr"/>
            <a:r>
              <a:rPr lang="en-US" dirty="0"/>
              <a:t>ATTENDANCE STATS - DATAQUEST</a:t>
            </a:r>
          </a:p>
        </p:txBody>
      </p:sp>
      <p:sp>
        <p:nvSpPr>
          <p:cNvPr id="13" name="Text Placeholder 2">
            <a:extLst>
              <a:ext uri="{FF2B5EF4-FFF2-40B4-BE49-F238E27FC236}">
                <a16:creationId xmlns:a16="http://schemas.microsoft.com/office/drawing/2014/main" id="{BE69737D-BE65-8228-9339-55B9ADDE2489}"/>
              </a:ext>
            </a:extLst>
          </p:cNvPr>
          <p:cNvSpPr>
            <a:spLocks noGrp="1"/>
          </p:cNvSpPr>
          <p:nvPr>
            <p:ph type="body" idx="1"/>
          </p:nvPr>
        </p:nvSpPr>
        <p:spPr>
          <a:xfrm>
            <a:off x="839788" y="972240"/>
            <a:ext cx="10512424" cy="535548"/>
          </a:xfrm>
        </p:spPr>
        <p:txBody>
          <a:bodyPr>
            <a:normAutofit fontScale="25000" lnSpcReduction="20000"/>
          </a:bodyPr>
          <a:lstStyle/>
          <a:p>
            <a:endParaRPr lang="en-US" u="sng" dirty="0"/>
          </a:p>
          <a:p>
            <a:pPr algn="ctr"/>
            <a:r>
              <a:rPr lang="en-US" sz="9600" u="sng" dirty="0"/>
              <a:t>CA 2021 – 2022 Chronic Absenteeism</a:t>
            </a:r>
          </a:p>
          <a:p>
            <a:endParaRPr lang="en-US" dirty="0"/>
          </a:p>
        </p:txBody>
      </p:sp>
      <p:sp>
        <p:nvSpPr>
          <p:cNvPr id="4" name="Footer Placeholder 3">
            <a:extLst>
              <a:ext uri="{FF2B5EF4-FFF2-40B4-BE49-F238E27FC236}">
                <a16:creationId xmlns:a16="http://schemas.microsoft.com/office/drawing/2014/main" id="{6875DA95-7B23-4C65-900C-163BFE8B3145}"/>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en-US"/>
              <a:t>RP &amp; Student Attendance</a:t>
            </a:r>
          </a:p>
        </p:txBody>
      </p:sp>
      <p:sp>
        <p:nvSpPr>
          <p:cNvPr id="5" name="Slide Number Placeholder 4">
            <a:extLst>
              <a:ext uri="{FF2B5EF4-FFF2-40B4-BE49-F238E27FC236}">
                <a16:creationId xmlns:a16="http://schemas.microsoft.com/office/drawing/2014/main" id="{9E83B33C-4BA8-4543-8EC3-C7A1F16149FC}"/>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1BBCAA6-5ECD-4910-89D6-EB7DEF160C00}" type="slidenum">
              <a:rPr lang="en-US" smtClean="0"/>
              <a:pPr>
                <a:spcAft>
                  <a:spcPts val="600"/>
                </a:spcAft>
              </a:pPr>
              <a:t>5</a:t>
            </a:fld>
            <a:endParaRPr lang="en-US"/>
          </a:p>
        </p:txBody>
      </p:sp>
      <p:sp>
        <p:nvSpPr>
          <p:cNvPr id="12" name="TextBox 11">
            <a:extLst>
              <a:ext uri="{FF2B5EF4-FFF2-40B4-BE49-F238E27FC236}">
                <a16:creationId xmlns:a16="http://schemas.microsoft.com/office/drawing/2014/main" id="{5C24D5E6-75F2-4844-90E1-9B47FF877CC0}"/>
              </a:ext>
            </a:extLst>
          </p:cNvPr>
          <p:cNvSpPr txBox="1"/>
          <p:nvPr/>
        </p:nvSpPr>
        <p:spPr>
          <a:xfrm>
            <a:off x="600890" y="5949841"/>
            <a:ext cx="10512423" cy="369332"/>
          </a:xfrm>
          <a:prstGeom prst="rect">
            <a:avLst/>
          </a:prstGeom>
          <a:noFill/>
        </p:spPr>
        <p:txBody>
          <a:bodyPr wrap="square">
            <a:spAutoFit/>
          </a:bodyPr>
          <a:lstStyle/>
          <a:p>
            <a:r>
              <a:rPr lang="en-US" dirty="0">
                <a:solidFill>
                  <a:schemeClr val="bg1"/>
                </a:solidFill>
              </a:rPr>
              <a:t>https://dq.cde.ca.gov/dataquest/DQCensus/AttAbsByRsn.aspx?agglevel=State&amp;cds=00&amp;year=2020-21   </a:t>
            </a:r>
          </a:p>
        </p:txBody>
      </p:sp>
      <p:sp>
        <p:nvSpPr>
          <p:cNvPr id="9" name="Content Placeholder 8">
            <a:extLst>
              <a:ext uri="{FF2B5EF4-FFF2-40B4-BE49-F238E27FC236}">
                <a16:creationId xmlns:a16="http://schemas.microsoft.com/office/drawing/2014/main" id="{542BB7F0-A096-4924-C991-E464B2FF9343}"/>
              </a:ext>
            </a:extLst>
          </p:cNvPr>
          <p:cNvSpPr>
            <a:spLocks noGrp="1"/>
          </p:cNvSpPr>
          <p:nvPr>
            <p:ph sz="half" idx="2"/>
          </p:nvPr>
        </p:nvSpPr>
        <p:spPr/>
        <p:txBody>
          <a:bodyPr/>
          <a:lstStyle/>
          <a:p>
            <a:endParaRPr lang="en-US" dirty="0"/>
          </a:p>
        </p:txBody>
      </p:sp>
      <p:pic>
        <p:nvPicPr>
          <p:cNvPr id="16" name="Picture 15">
            <a:extLst>
              <a:ext uri="{FF2B5EF4-FFF2-40B4-BE49-F238E27FC236}">
                <a16:creationId xmlns:a16="http://schemas.microsoft.com/office/drawing/2014/main" id="{B8879535-3A3A-4AE4-8B4B-71053BF5B6F7}"/>
              </a:ext>
            </a:extLst>
          </p:cNvPr>
          <p:cNvPicPr>
            <a:picLocks noChangeAspect="1"/>
          </p:cNvPicPr>
          <p:nvPr/>
        </p:nvPicPr>
        <p:blipFill>
          <a:blip r:embed="rId2"/>
          <a:stretch>
            <a:fillRect/>
          </a:stretch>
        </p:blipFill>
        <p:spPr>
          <a:xfrm>
            <a:off x="1078687" y="1254868"/>
            <a:ext cx="10034625" cy="5238006"/>
          </a:xfrm>
          <a:prstGeom prst="rect">
            <a:avLst/>
          </a:prstGeom>
        </p:spPr>
      </p:pic>
    </p:spTree>
    <p:extLst>
      <p:ext uri="{BB962C8B-B14F-4D97-AF65-F5344CB8AC3E}">
        <p14:creationId xmlns:p14="http://schemas.microsoft.com/office/powerpoint/2010/main" val="12712537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C4AA8-72ED-4C94-A449-3EBE3DF9A440}"/>
              </a:ext>
            </a:extLst>
          </p:cNvPr>
          <p:cNvSpPr>
            <a:spLocks noGrp="1"/>
          </p:cNvSpPr>
          <p:nvPr>
            <p:ph type="title"/>
          </p:nvPr>
        </p:nvSpPr>
        <p:spPr>
          <a:xfrm>
            <a:off x="838200" y="365125"/>
            <a:ext cx="10515600" cy="967729"/>
          </a:xfrm>
        </p:spPr>
        <p:txBody>
          <a:bodyPr/>
          <a:lstStyle/>
          <a:p>
            <a:pPr algn="ctr"/>
            <a:r>
              <a:rPr lang="en-US" b="1" dirty="0"/>
              <a:t>RESOURCES</a:t>
            </a:r>
          </a:p>
        </p:txBody>
      </p:sp>
      <p:sp>
        <p:nvSpPr>
          <p:cNvPr id="3" name="Content Placeholder 2">
            <a:extLst>
              <a:ext uri="{FF2B5EF4-FFF2-40B4-BE49-F238E27FC236}">
                <a16:creationId xmlns:a16="http://schemas.microsoft.com/office/drawing/2014/main" id="{9021F5BE-79A2-4CE2-8A57-18C205B15ED2}"/>
              </a:ext>
            </a:extLst>
          </p:cNvPr>
          <p:cNvSpPr>
            <a:spLocks noGrp="1"/>
          </p:cNvSpPr>
          <p:nvPr>
            <p:ph idx="1"/>
          </p:nvPr>
        </p:nvSpPr>
        <p:spPr>
          <a:xfrm>
            <a:off x="838200" y="1332854"/>
            <a:ext cx="10515600" cy="5160021"/>
          </a:xfrm>
        </p:spPr>
        <p:txBody>
          <a:bodyPr>
            <a:normAutofit fontScale="92500"/>
          </a:bodyPr>
          <a:lstStyle/>
          <a:p>
            <a:r>
              <a:rPr lang="en-US" sz="3200" u="sng" dirty="0"/>
              <a:t>What is Restorative Practices?</a:t>
            </a:r>
            <a:r>
              <a:rPr lang="en-US" sz="3200" dirty="0"/>
              <a:t>  https://www.iirp.edu/restorative-practices/what-is-restorative-practices</a:t>
            </a:r>
          </a:p>
          <a:p>
            <a:r>
              <a:rPr lang="en-US" sz="3200" u="sng" dirty="0"/>
              <a:t>SDCOE</a:t>
            </a:r>
            <a:r>
              <a:rPr lang="en-US" sz="3200" dirty="0"/>
              <a:t> - https://www.sdcoe.net/student-services/system-of-supports/Pages/Restorative-Practices-in-SART-or-SARB-.aspx</a:t>
            </a:r>
          </a:p>
          <a:p>
            <a:r>
              <a:rPr lang="en-US" sz="3200" u="sng" dirty="0"/>
              <a:t>Attendance Works:</a:t>
            </a:r>
            <a:r>
              <a:rPr lang="en-US" sz="3200" dirty="0"/>
              <a:t>  https://www.attendanceworks.org/resources/transition-guide/the-3-es-restorative-practices-to-ground-transition-planning/</a:t>
            </a:r>
          </a:p>
          <a:p>
            <a:r>
              <a:rPr lang="en-US" sz="3200" u="sng" dirty="0" err="1"/>
              <a:t>Akoben</a:t>
            </a:r>
            <a:r>
              <a:rPr lang="en-US" sz="3200" u="sng" dirty="0"/>
              <a:t>: (Dr. Malik Muhammad)</a:t>
            </a:r>
            <a:endParaRPr lang="en-US" sz="3200" dirty="0"/>
          </a:p>
          <a:p>
            <a:pPr lvl="1"/>
            <a:r>
              <a:rPr lang="en-US" sz="2800" dirty="0"/>
              <a:t>https://akobenllc.org/</a:t>
            </a:r>
          </a:p>
        </p:txBody>
      </p:sp>
      <p:sp>
        <p:nvSpPr>
          <p:cNvPr id="4" name="Footer Placeholder 3">
            <a:extLst>
              <a:ext uri="{FF2B5EF4-FFF2-40B4-BE49-F238E27FC236}">
                <a16:creationId xmlns:a16="http://schemas.microsoft.com/office/drawing/2014/main" id="{2FBFEB89-9337-4CC5-AF0F-27994014CFB1}"/>
              </a:ext>
            </a:extLst>
          </p:cNvPr>
          <p:cNvSpPr>
            <a:spLocks noGrp="1"/>
          </p:cNvSpPr>
          <p:nvPr>
            <p:ph type="ftr" sz="quarter" idx="11"/>
          </p:nvPr>
        </p:nvSpPr>
        <p:spPr/>
        <p:txBody>
          <a:bodyPr/>
          <a:lstStyle/>
          <a:p>
            <a:r>
              <a:rPr lang="en-US"/>
              <a:t>RP &amp; Student Attendance</a:t>
            </a:r>
          </a:p>
        </p:txBody>
      </p:sp>
      <p:sp>
        <p:nvSpPr>
          <p:cNvPr id="5" name="Slide Number Placeholder 4">
            <a:extLst>
              <a:ext uri="{FF2B5EF4-FFF2-40B4-BE49-F238E27FC236}">
                <a16:creationId xmlns:a16="http://schemas.microsoft.com/office/drawing/2014/main" id="{0D61A581-8546-4D62-B2CE-40549F361FD1}"/>
              </a:ext>
            </a:extLst>
          </p:cNvPr>
          <p:cNvSpPr>
            <a:spLocks noGrp="1"/>
          </p:cNvSpPr>
          <p:nvPr>
            <p:ph type="sldNum" sz="quarter" idx="12"/>
          </p:nvPr>
        </p:nvSpPr>
        <p:spPr/>
        <p:txBody>
          <a:bodyPr/>
          <a:lstStyle/>
          <a:p>
            <a:fld id="{91BBCAA6-5ECD-4910-89D6-EB7DEF160C00}" type="slidenum">
              <a:rPr lang="en-US" smtClean="0"/>
              <a:t>50</a:t>
            </a:fld>
            <a:endParaRPr lang="en-US"/>
          </a:p>
        </p:txBody>
      </p:sp>
    </p:spTree>
    <p:extLst>
      <p:ext uri="{BB962C8B-B14F-4D97-AF65-F5344CB8AC3E}">
        <p14:creationId xmlns:p14="http://schemas.microsoft.com/office/powerpoint/2010/main" val="21267711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C4AA8-72ED-4C94-A449-3EBE3DF9A440}"/>
              </a:ext>
            </a:extLst>
          </p:cNvPr>
          <p:cNvSpPr>
            <a:spLocks noGrp="1"/>
          </p:cNvSpPr>
          <p:nvPr>
            <p:ph type="title"/>
          </p:nvPr>
        </p:nvSpPr>
        <p:spPr>
          <a:xfrm>
            <a:off x="838200" y="365125"/>
            <a:ext cx="10515600" cy="967729"/>
          </a:xfrm>
        </p:spPr>
        <p:txBody>
          <a:bodyPr/>
          <a:lstStyle/>
          <a:p>
            <a:pPr algn="ctr"/>
            <a:r>
              <a:rPr lang="en-US" b="1" dirty="0"/>
              <a:t>RESOURCES</a:t>
            </a:r>
          </a:p>
        </p:txBody>
      </p:sp>
      <p:sp>
        <p:nvSpPr>
          <p:cNvPr id="3" name="Content Placeholder 2">
            <a:extLst>
              <a:ext uri="{FF2B5EF4-FFF2-40B4-BE49-F238E27FC236}">
                <a16:creationId xmlns:a16="http://schemas.microsoft.com/office/drawing/2014/main" id="{9021F5BE-79A2-4CE2-8A57-18C205B15ED2}"/>
              </a:ext>
            </a:extLst>
          </p:cNvPr>
          <p:cNvSpPr>
            <a:spLocks noGrp="1"/>
          </p:cNvSpPr>
          <p:nvPr>
            <p:ph idx="1"/>
          </p:nvPr>
        </p:nvSpPr>
        <p:spPr>
          <a:xfrm>
            <a:off x="838200" y="1332854"/>
            <a:ext cx="10515600" cy="5160021"/>
          </a:xfrm>
        </p:spPr>
        <p:txBody>
          <a:bodyPr>
            <a:normAutofit fontScale="70000" lnSpcReduction="20000"/>
          </a:bodyPr>
          <a:lstStyle/>
          <a:p>
            <a:pPr marL="0" marR="0" indent="0" algn="ctr">
              <a:lnSpc>
                <a:spcPct val="115000"/>
              </a:lnSpc>
              <a:spcBef>
                <a:spcPts val="0"/>
              </a:spcBef>
              <a:spcAft>
                <a:spcPts val="1000"/>
              </a:spcAft>
              <a:buNone/>
            </a:pPr>
            <a:r>
              <a:rPr lang="en-US" sz="4600" u="sng" dirty="0">
                <a:effectLst/>
                <a:ea typeface="Calibri" panose="020F0502020204030204" pitchFamily="34" charset="0"/>
              </a:rPr>
              <a:t>Affective Statements, Affective Questions, &amp; RP Questions</a:t>
            </a:r>
            <a:endParaRPr lang="en-US" sz="4600" dirty="0">
              <a:effectLst/>
              <a:ea typeface="Calibri" panose="020F0502020204030204" pitchFamily="34" charset="0"/>
            </a:endParaRPr>
          </a:p>
          <a:p>
            <a:pPr marL="0" marR="0">
              <a:lnSpc>
                <a:spcPct val="115000"/>
              </a:lnSpc>
              <a:spcBef>
                <a:spcPts val="0"/>
              </a:spcBef>
              <a:spcAft>
                <a:spcPts val="1000"/>
              </a:spcAft>
            </a:pPr>
            <a:r>
              <a:rPr lang="en-US" sz="3200" strike="noStrike" dirty="0">
                <a:effectLst/>
                <a:ea typeface="Calibri" panose="020F0502020204030204" pitchFamily="34" charset="0"/>
              </a:rPr>
              <a:t>https://www.restorativeresources.org/uploads/5/6/1/4/56143033/affective_statements_practice.pdf</a:t>
            </a:r>
            <a:endParaRPr lang="en-US" sz="3200" dirty="0">
              <a:effectLst/>
              <a:ea typeface="Calibri" panose="020F0502020204030204" pitchFamily="34" charset="0"/>
            </a:endParaRPr>
          </a:p>
          <a:p>
            <a:pPr marL="0" marR="0">
              <a:lnSpc>
                <a:spcPct val="115000"/>
              </a:lnSpc>
              <a:spcBef>
                <a:spcPts val="0"/>
              </a:spcBef>
              <a:spcAft>
                <a:spcPts val="1000"/>
              </a:spcAft>
            </a:pPr>
            <a:r>
              <a:rPr lang="en-US" sz="3200" strike="noStrike" dirty="0">
                <a:effectLst/>
                <a:ea typeface="Calibri" panose="020F0502020204030204" pitchFamily="34" charset="0"/>
              </a:rPr>
              <a:t>https://www.spokaneschools.org/cms/lib/WA50000187/Centricity/Domain/176/Restorative%20Communication%20Handout.pdf</a:t>
            </a:r>
            <a:endParaRPr lang="en-US" sz="3200" dirty="0">
              <a:effectLst/>
              <a:ea typeface="Calibri" panose="020F0502020204030204" pitchFamily="34" charset="0"/>
            </a:endParaRPr>
          </a:p>
          <a:p>
            <a:pPr marL="0" marR="0">
              <a:lnSpc>
                <a:spcPct val="115000"/>
              </a:lnSpc>
              <a:spcBef>
                <a:spcPts val="0"/>
              </a:spcBef>
              <a:spcAft>
                <a:spcPts val="1000"/>
              </a:spcAft>
            </a:pPr>
            <a:r>
              <a:rPr lang="en-US" sz="3200" strike="noStrike" dirty="0">
                <a:effectLst/>
                <a:ea typeface="Calibri" panose="020F0502020204030204" pitchFamily="34" charset="0"/>
              </a:rPr>
              <a:t>https://www.iirp.edu/restorative-practices/defining-restorative/</a:t>
            </a:r>
            <a:endParaRPr lang="en-US" sz="3200" dirty="0">
              <a:effectLst/>
              <a:ea typeface="Calibri" panose="020F0502020204030204" pitchFamily="34" charset="0"/>
            </a:endParaRPr>
          </a:p>
          <a:p>
            <a:pPr marL="0" marR="0">
              <a:lnSpc>
                <a:spcPct val="115000"/>
              </a:lnSpc>
              <a:spcBef>
                <a:spcPts val="0"/>
              </a:spcBef>
              <a:spcAft>
                <a:spcPts val="1000"/>
              </a:spcAft>
            </a:pPr>
            <a:r>
              <a:rPr lang="en-US" sz="3200" strike="noStrike" dirty="0">
                <a:effectLst/>
                <a:ea typeface="Calibri" panose="020F0502020204030204" pitchFamily="34" charset="0"/>
              </a:rPr>
              <a:t>https://www.teachingwithteachers.com/restorative-practice#:~:text=Affective%20questions%3A%20Accepting%20that%20conflict%20is%20an%20integral,consequences%20and%20separating%20the%20deed%20from%20the%20doer</a:t>
            </a:r>
            <a:r>
              <a:rPr lang="en-US" sz="3200" dirty="0">
                <a:effectLst/>
                <a:ea typeface="Calibri" panose="020F0502020204030204" pitchFamily="34" charset="0"/>
              </a:rPr>
              <a:t>  </a:t>
            </a:r>
          </a:p>
          <a:p>
            <a:pPr marL="0" marR="0">
              <a:lnSpc>
                <a:spcPct val="115000"/>
              </a:lnSpc>
              <a:spcBef>
                <a:spcPts val="0"/>
              </a:spcBef>
              <a:spcAft>
                <a:spcPts val="1000"/>
              </a:spcAft>
            </a:pPr>
            <a:r>
              <a:rPr lang="en-US" sz="3200" strike="noStrike" dirty="0">
                <a:effectLst/>
                <a:ea typeface="Calibri" panose="020F0502020204030204" pitchFamily="34" charset="0"/>
              </a:rPr>
              <a:t>http://www.joebrummer.com/2015/04/24/making-affective-statements-more-effective-in-restorative-practices/</a:t>
            </a:r>
            <a:r>
              <a:rPr lang="en-US" sz="3200" dirty="0">
                <a:effectLst/>
                <a:ea typeface="Calibri" panose="020F0502020204030204" pitchFamily="34" charset="0"/>
              </a:rPr>
              <a:t> </a:t>
            </a:r>
          </a:p>
          <a:p>
            <a:pPr marL="0" marR="0" indent="0">
              <a:lnSpc>
                <a:spcPct val="115000"/>
              </a:lnSpc>
              <a:spcBef>
                <a:spcPts val="0"/>
              </a:spcBef>
              <a:spcAft>
                <a:spcPts val="10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2FBFEB89-9337-4CC5-AF0F-27994014CFB1}"/>
              </a:ext>
            </a:extLst>
          </p:cNvPr>
          <p:cNvSpPr>
            <a:spLocks noGrp="1"/>
          </p:cNvSpPr>
          <p:nvPr>
            <p:ph type="ftr" sz="quarter" idx="11"/>
          </p:nvPr>
        </p:nvSpPr>
        <p:spPr>
          <a:xfrm>
            <a:off x="685800" y="6248399"/>
            <a:ext cx="7827659" cy="244475"/>
          </a:xfrm>
        </p:spPr>
        <p:txBody>
          <a:bodyPr/>
          <a:lstStyle/>
          <a:p>
            <a:r>
              <a:rPr lang="en-US" dirty="0"/>
              <a:t>RP &amp; Student Attendance</a:t>
            </a:r>
          </a:p>
        </p:txBody>
      </p:sp>
      <p:sp>
        <p:nvSpPr>
          <p:cNvPr id="5" name="Slide Number Placeholder 4">
            <a:extLst>
              <a:ext uri="{FF2B5EF4-FFF2-40B4-BE49-F238E27FC236}">
                <a16:creationId xmlns:a16="http://schemas.microsoft.com/office/drawing/2014/main" id="{0D61A581-8546-4D62-B2CE-40549F361FD1}"/>
              </a:ext>
            </a:extLst>
          </p:cNvPr>
          <p:cNvSpPr>
            <a:spLocks noGrp="1"/>
          </p:cNvSpPr>
          <p:nvPr>
            <p:ph type="sldNum" sz="quarter" idx="12"/>
          </p:nvPr>
        </p:nvSpPr>
        <p:spPr/>
        <p:txBody>
          <a:bodyPr/>
          <a:lstStyle/>
          <a:p>
            <a:fld id="{91BBCAA6-5ECD-4910-89D6-EB7DEF160C00}" type="slidenum">
              <a:rPr lang="en-US" smtClean="0"/>
              <a:t>51</a:t>
            </a:fld>
            <a:endParaRPr lang="en-US"/>
          </a:p>
        </p:txBody>
      </p:sp>
    </p:spTree>
    <p:extLst>
      <p:ext uri="{BB962C8B-B14F-4D97-AF65-F5344CB8AC3E}">
        <p14:creationId xmlns:p14="http://schemas.microsoft.com/office/powerpoint/2010/main" val="34638638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242A1-D5E1-4925-8E69-E7B1FB27F228}"/>
              </a:ext>
            </a:extLst>
          </p:cNvPr>
          <p:cNvSpPr>
            <a:spLocks noGrp="1"/>
          </p:cNvSpPr>
          <p:nvPr>
            <p:ph type="title"/>
          </p:nvPr>
        </p:nvSpPr>
        <p:spPr>
          <a:xfrm>
            <a:off x="838200" y="365126"/>
            <a:ext cx="10515600" cy="713782"/>
          </a:xfrm>
        </p:spPr>
        <p:txBody>
          <a:bodyPr>
            <a:normAutofit/>
          </a:bodyPr>
          <a:lstStyle/>
          <a:p>
            <a:pPr algn="ctr"/>
            <a:r>
              <a:rPr lang="en-US" b="1" dirty="0"/>
              <a:t>RESOURCES</a:t>
            </a:r>
          </a:p>
        </p:txBody>
      </p:sp>
      <p:sp>
        <p:nvSpPr>
          <p:cNvPr id="3" name="Content Placeholder 2">
            <a:extLst>
              <a:ext uri="{FF2B5EF4-FFF2-40B4-BE49-F238E27FC236}">
                <a16:creationId xmlns:a16="http://schemas.microsoft.com/office/drawing/2014/main" id="{28B04812-6F49-4AAA-9182-B6C258C5771B}"/>
              </a:ext>
            </a:extLst>
          </p:cNvPr>
          <p:cNvSpPr>
            <a:spLocks noGrp="1"/>
          </p:cNvSpPr>
          <p:nvPr>
            <p:ph idx="1"/>
          </p:nvPr>
        </p:nvSpPr>
        <p:spPr>
          <a:xfrm>
            <a:off x="838200" y="1078908"/>
            <a:ext cx="10515600" cy="5413967"/>
          </a:xfrm>
        </p:spPr>
        <p:txBody>
          <a:bodyPr>
            <a:normAutofit/>
          </a:bodyPr>
          <a:lstStyle/>
          <a:p>
            <a:r>
              <a:rPr lang="en-US" sz="2800" dirty="0"/>
              <a:t>Attendanceworks.org</a:t>
            </a:r>
          </a:p>
          <a:p>
            <a:r>
              <a:rPr lang="en-US" sz="2800" dirty="0"/>
              <a:t>https://www.attendanceworks.org/resources/handouts-for-families/</a:t>
            </a:r>
          </a:p>
          <a:p>
            <a:r>
              <a:rPr lang="en-US" sz="2800" dirty="0"/>
              <a:t>https://www.attendanceworks.org/resources/toolkits/mentoring-elementary-success-mentors/what-support-is-needed-from-schools/a-principal-led-team-overseeing-attendance/</a:t>
            </a:r>
          </a:p>
          <a:p>
            <a:r>
              <a:rPr lang="en-US" sz="2800" dirty="0"/>
              <a:t>https://www.attendanceworks.org/wp-content/uploads/2019/06/Attendance-Team-Overview_030220.pdf</a:t>
            </a:r>
          </a:p>
          <a:p>
            <a:r>
              <a:rPr lang="en-US" sz="2800" dirty="0"/>
              <a:t>https://www.cde.ca.gov/</a:t>
            </a:r>
          </a:p>
          <a:p>
            <a:pPr marL="0" indent="0">
              <a:buNone/>
            </a:pPr>
            <a:endParaRPr lang="en-US" sz="3200" dirty="0"/>
          </a:p>
          <a:p>
            <a:endParaRPr lang="en-US" sz="3200" dirty="0"/>
          </a:p>
        </p:txBody>
      </p:sp>
      <p:sp>
        <p:nvSpPr>
          <p:cNvPr id="4" name="Footer Placeholder 3">
            <a:extLst>
              <a:ext uri="{FF2B5EF4-FFF2-40B4-BE49-F238E27FC236}">
                <a16:creationId xmlns:a16="http://schemas.microsoft.com/office/drawing/2014/main" id="{3A818B4E-2E72-4E79-964D-F8A047843B98}"/>
              </a:ext>
            </a:extLst>
          </p:cNvPr>
          <p:cNvSpPr>
            <a:spLocks noGrp="1"/>
          </p:cNvSpPr>
          <p:nvPr>
            <p:ph type="ftr" sz="quarter" idx="11"/>
          </p:nvPr>
        </p:nvSpPr>
        <p:spPr/>
        <p:txBody>
          <a:bodyPr/>
          <a:lstStyle/>
          <a:p>
            <a:r>
              <a:rPr lang="en-US"/>
              <a:t>RP &amp; Student Attendance</a:t>
            </a:r>
          </a:p>
        </p:txBody>
      </p:sp>
      <p:sp>
        <p:nvSpPr>
          <p:cNvPr id="5" name="Slide Number Placeholder 4">
            <a:extLst>
              <a:ext uri="{FF2B5EF4-FFF2-40B4-BE49-F238E27FC236}">
                <a16:creationId xmlns:a16="http://schemas.microsoft.com/office/drawing/2014/main" id="{7E38A460-186D-455A-82BB-BE5872AD7333}"/>
              </a:ext>
            </a:extLst>
          </p:cNvPr>
          <p:cNvSpPr>
            <a:spLocks noGrp="1"/>
          </p:cNvSpPr>
          <p:nvPr>
            <p:ph type="sldNum" sz="quarter" idx="12"/>
          </p:nvPr>
        </p:nvSpPr>
        <p:spPr/>
        <p:txBody>
          <a:bodyPr/>
          <a:lstStyle/>
          <a:p>
            <a:fld id="{91BBCAA6-5ECD-4910-89D6-EB7DEF160C00}" type="slidenum">
              <a:rPr lang="en-US" smtClean="0"/>
              <a:t>52</a:t>
            </a:fld>
            <a:endParaRPr lang="en-US"/>
          </a:p>
        </p:txBody>
      </p:sp>
    </p:spTree>
    <p:extLst>
      <p:ext uri="{BB962C8B-B14F-4D97-AF65-F5344CB8AC3E}">
        <p14:creationId xmlns:p14="http://schemas.microsoft.com/office/powerpoint/2010/main" val="35499394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242A1-D5E1-4925-8E69-E7B1FB27F228}"/>
              </a:ext>
            </a:extLst>
          </p:cNvPr>
          <p:cNvSpPr>
            <a:spLocks noGrp="1"/>
          </p:cNvSpPr>
          <p:nvPr>
            <p:ph type="title"/>
          </p:nvPr>
        </p:nvSpPr>
        <p:spPr>
          <a:xfrm>
            <a:off x="838200" y="365126"/>
            <a:ext cx="10515600" cy="713782"/>
          </a:xfrm>
        </p:spPr>
        <p:txBody>
          <a:bodyPr>
            <a:normAutofit/>
          </a:bodyPr>
          <a:lstStyle/>
          <a:p>
            <a:pPr algn="ctr"/>
            <a:r>
              <a:rPr lang="en-US" b="1" dirty="0"/>
              <a:t>RESOURCES</a:t>
            </a:r>
          </a:p>
        </p:txBody>
      </p:sp>
      <p:sp>
        <p:nvSpPr>
          <p:cNvPr id="3" name="Content Placeholder 2">
            <a:extLst>
              <a:ext uri="{FF2B5EF4-FFF2-40B4-BE49-F238E27FC236}">
                <a16:creationId xmlns:a16="http://schemas.microsoft.com/office/drawing/2014/main" id="{28B04812-6F49-4AAA-9182-B6C258C5771B}"/>
              </a:ext>
            </a:extLst>
          </p:cNvPr>
          <p:cNvSpPr>
            <a:spLocks noGrp="1"/>
          </p:cNvSpPr>
          <p:nvPr>
            <p:ph idx="1"/>
          </p:nvPr>
        </p:nvSpPr>
        <p:spPr>
          <a:xfrm>
            <a:off x="838200" y="1078908"/>
            <a:ext cx="10515600" cy="5413967"/>
          </a:xfrm>
        </p:spPr>
        <p:txBody>
          <a:bodyPr>
            <a:normAutofit/>
          </a:bodyPr>
          <a:lstStyle/>
          <a:p>
            <a:pPr>
              <a:defRPr/>
            </a:pPr>
            <a:r>
              <a:rPr lang="en-US" sz="3000" dirty="0"/>
              <a:t>http://www.attendanceworks.org/research/portraits-of-change/</a:t>
            </a:r>
          </a:p>
          <a:p>
            <a:pPr>
              <a:defRPr/>
            </a:pPr>
            <a:r>
              <a:rPr lang="en-US" sz="3000" dirty="0"/>
              <a:t>Attendance Playbook – Covid-19</a:t>
            </a:r>
          </a:p>
          <a:p>
            <a:pPr lvl="1">
              <a:defRPr/>
            </a:pPr>
            <a:r>
              <a:rPr lang="en-US" sz="1700" dirty="0"/>
              <a:t>https://www.future-ed.org/wp-content/uploads/2020/07/REPORT_Attendance-Playbook-Covid-Edition.pdf</a:t>
            </a:r>
            <a:endParaRPr lang="en-US" sz="3000" dirty="0"/>
          </a:p>
          <a:p>
            <a:pPr>
              <a:defRPr/>
            </a:pPr>
            <a:r>
              <a:rPr lang="en-US" sz="3000" b="1" dirty="0"/>
              <a:t>Absenteeism &amp; Truancy: Interventions and Universal Procedures </a:t>
            </a:r>
            <a:r>
              <a:rPr lang="en-US" sz="3000" dirty="0"/>
              <a:t>Paperback</a:t>
            </a:r>
            <a:r>
              <a:rPr lang="en-US" sz="3000" b="1" dirty="0"/>
              <a:t> </a:t>
            </a:r>
            <a:r>
              <a:rPr lang="en-US" sz="3000" dirty="0"/>
              <a:t>– 2013</a:t>
            </a:r>
            <a:r>
              <a:rPr lang="en-US" sz="3000" b="1" dirty="0"/>
              <a:t>, </a:t>
            </a:r>
            <a:r>
              <a:rPr lang="en-US" sz="3000" dirty="0" err="1"/>
              <a:t>Ph.D</a:t>
            </a:r>
            <a:r>
              <a:rPr lang="en-US" sz="3000" dirty="0"/>
              <a:t> William Jenson, </a:t>
            </a:r>
            <a:r>
              <a:rPr lang="en-US" sz="3000" dirty="0" err="1"/>
              <a:t>Ph.D</a:t>
            </a:r>
            <a:r>
              <a:rPr lang="en-US" sz="3000" dirty="0"/>
              <a:t> Randy </a:t>
            </a:r>
            <a:r>
              <a:rPr lang="en-US" sz="3000" dirty="0" err="1"/>
              <a:t>Sprick</a:t>
            </a:r>
            <a:r>
              <a:rPr lang="en-US" sz="3000" dirty="0"/>
              <a:t> , M.S Jessica </a:t>
            </a:r>
            <a:r>
              <a:rPr lang="en-US" sz="3000" dirty="0" err="1"/>
              <a:t>Sprick</a:t>
            </a:r>
            <a:endParaRPr lang="en-US" sz="3000" dirty="0"/>
          </a:p>
          <a:p>
            <a:pPr>
              <a:defRPr/>
            </a:pPr>
            <a:r>
              <a:rPr lang="en-US" sz="3000" b="1" dirty="0"/>
              <a:t>School Leader’s Guide to Tackling Attendance Challenges </a:t>
            </a:r>
            <a:r>
              <a:rPr lang="en-US" sz="3000" dirty="0"/>
              <a:t>Paperback – 2018, </a:t>
            </a:r>
            <a:r>
              <a:rPr lang="en-US" sz="3000" dirty="0" err="1"/>
              <a:t>Ph.D</a:t>
            </a:r>
            <a:r>
              <a:rPr lang="en-US" sz="3000" dirty="0"/>
              <a:t> Randy</a:t>
            </a:r>
            <a:r>
              <a:rPr lang="en-US" sz="3000" dirty="0">
                <a:hlinkClick r:id="rId2">
                  <a:extLst>
                    <a:ext uri="{A12FA001-AC4F-418D-AE19-62706E023703}">
                      <ahyp:hlinkClr xmlns:ahyp="http://schemas.microsoft.com/office/drawing/2018/hyperlinkcolor" val="tx"/>
                    </a:ext>
                  </a:extLst>
                </a:hlinkClick>
              </a:rPr>
              <a:t> </a:t>
            </a:r>
            <a:r>
              <a:rPr lang="en-US" sz="3000" dirty="0" err="1"/>
              <a:t>Sprick</a:t>
            </a:r>
            <a:r>
              <a:rPr lang="en-US" sz="3000" dirty="0"/>
              <a:t> , M.S Jessica </a:t>
            </a:r>
            <a:r>
              <a:rPr lang="en-US" sz="3000" dirty="0" err="1"/>
              <a:t>Sprick</a:t>
            </a:r>
            <a:r>
              <a:rPr lang="en-US" sz="3000" dirty="0"/>
              <a:t> </a:t>
            </a:r>
          </a:p>
          <a:p>
            <a:pPr>
              <a:buFontTx/>
              <a:buChar char="-"/>
            </a:pPr>
            <a:endParaRPr lang="en-US" sz="3200" dirty="0"/>
          </a:p>
          <a:p>
            <a:endParaRPr lang="en-US" sz="3200" dirty="0"/>
          </a:p>
        </p:txBody>
      </p:sp>
      <p:sp>
        <p:nvSpPr>
          <p:cNvPr id="4" name="Footer Placeholder 3">
            <a:extLst>
              <a:ext uri="{FF2B5EF4-FFF2-40B4-BE49-F238E27FC236}">
                <a16:creationId xmlns:a16="http://schemas.microsoft.com/office/drawing/2014/main" id="{3A818B4E-2E72-4E79-964D-F8A047843B98}"/>
              </a:ext>
            </a:extLst>
          </p:cNvPr>
          <p:cNvSpPr>
            <a:spLocks noGrp="1"/>
          </p:cNvSpPr>
          <p:nvPr>
            <p:ph type="ftr" sz="quarter" idx="11"/>
          </p:nvPr>
        </p:nvSpPr>
        <p:spPr/>
        <p:txBody>
          <a:bodyPr/>
          <a:lstStyle/>
          <a:p>
            <a:r>
              <a:rPr lang="en-US"/>
              <a:t>RP &amp; Student Attendance</a:t>
            </a:r>
          </a:p>
        </p:txBody>
      </p:sp>
      <p:sp>
        <p:nvSpPr>
          <p:cNvPr id="5" name="Slide Number Placeholder 4">
            <a:extLst>
              <a:ext uri="{FF2B5EF4-FFF2-40B4-BE49-F238E27FC236}">
                <a16:creationId xmlns:a16="http://schemas.microsoft.com/office/drawing/2014/main" id="{7E38A460-186D-455A-82BB-BE5872AD7333}"/>
              </a:ext>
            </a:extLst>
          </p:cNvPr>
          <p:cNvSpPr>
            <a:spLocks noGrp="1"/>
          </p:cNvSpPr>
          <p:nvPr>
            <p:ph type="sldNum" sz="quarter" idx="12"/>
          </p:nvPr>
        </p:nvSpPr>
        <p:spPr/>
        <p:txBody>
          <a:bodyPr/>
          <a:lstStyle/>
          <a:p>
            <a:fld id="{91BBCAA6-5ECD-4910-89D6-EB7DEF160C00}" type="slidenum">
              <a:rPr lang="en-US" smtClean="0"/>
              <a:t>53</a:t>
            </a:fld>
            <a:endParaRPr lang="en-US"/>
          </a:p>
        </p:txBody>
      </p:sp>
    </p:spTree>
    <p:extLst>
      <p:ext uri="{BB962C8B-B14F-4D97-AF65-F5344CB8AC3E}">
        <p14:creationId xmlns:p14="http://schemas.microsoft.com/office/powerpoint/2010/main" val="1271345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FFB2A-07D5-4C6C-AA4A-E3C43FF5BBFA}"/>
              </a:ext>
            </a:extLst>
          </p:cNvPr>
          <p:cNvSpPr>
            <a:spLocks noGrp="1"/>
          </p:cNvSpPr>
          <p:nvPr>
            <p:ph type="ctrTitle"/>
          </p:nvPr>
        </p:nvSpPr>
        <p:spPr>
          <a:xfrm>
            <a:off x="0" y="1225685"/>
            <a:ext cx="12192000" cy="3082843"/>
          </a:xfrm>
        </p:spPr>
        <p:txBody>
          <a:bodyPr>
            <a:normAutofit fontScale="90000"/>
          </a:bodyPr>
          <a:lstStyle/>
          <a:p>
            <a:pPr algn="ctr"/>
            <a:br>
              <a:rPr lang="en-US" sz="4400" dirty="0"/>
            </a:br>
            <a:br>
              <a:rPr lang="en-US" sz="4400" dirty="0"/>
            </a:br>
            <a:br>
              <a:rPr lang="en-US" sz="4400" dirty="0"/>
            </a:br>
            <a:br>
              <a:rPr lang="en-US" sz="4400" dirty="0"/>
            </a:br>
            <a:br>
              <a:rPr lang="en-US" sz="4400" dirty="0"/>
            </a:br>
            <a:br>
              <a:rPr lang="en-US" sz="4400" dirty="0"/>
            </a:br>
            <a:br>
              <a:rPr lang="en-US" sz="4400" dirty="0"/>
            </a:br>
            <a:br>
              <a:rPr lang="en-US" sz="4400" dirty="0"/>
            </a:br>
            <a:br>
              <a:rPr lang="en-US" sz="4400" dirty="0"/>
            </a:br>
            <a:br>
              <a:rPr lang="en-US" sz="4400" dirty="0"/>
            </a:br>
            <a:br>
              <a:rPr lang="en-US" sz="4400" dirty="0"/>
            </a:br>
            <a:br>
              <a:rPr lang="en-US" sz="4400" dirty="0"/>
            </a:br>
            <a:r>
              <a:rPr lang="en-US" sz="4400" dirty="0"/>
              <a:t>restorative practices &amp; student attendance</a:t>
            </a:r>
            <a:br>
              <a:rPr lang="en-US" sz="4400" dirty="0"/>
            </a:br>
            <a:br>
              <a:rPr lang="en-US" sz="4400" dirty="0"/>
            </a:br>
            <a:r>
              <a:rPr lang="en-US" dirty="0">
                <a:solidFill>
                  <a:schemeClr val="accent2">
                    <a:lumMod val="60000"/>
                    <a:lumOff val="40000"/>
                  </a:schemeClr>
                </a:solidFill>
              </a:rPr>
              <a:t>QUESTIONS or COMMENTS?</a:t>
            </a:r>
            <a:br>
              <a:rPr lang="en-US" sz="4400" dirty="0"/>
            </a:br>
            <a:endParaRPr lang="en-US" sz="4400" dirty="0"/>
          </a:p>
        </p:txBody>
      </p:sp>
      <p:sp>
        <p:nvSpPr>
          <p:cNvPr id="3" name="Subtitle 2">
            <a:extLst>
              <a:ext uri="{FF2B5EF4-FFF2-40B4-BE49-F238E27FC236}">
                <a16:creationId xmlns:a16="http://schemas.microsoft.com/office/drawing/2014/main" id="{DBE10C8A-5B06-46EA-A9A5-B2039E0241CD}"/>
              </a:ext>
            </a:extLst>
          </p:cNvPr>
          <p:cNvSpPr>
            <a:spLocks noGrp="1"/>
          </p:cNvSpPr>
          <p:nvPr>
            <p:ph type="subTitle" idx="1"/>
          </p:nvPr>
        </p:nvSpPr>
        <p:spPr>
          <a:xfrm>
            <a:off x="0" y="4308528"/>
            <a:ext cx="12192000" cy="1890793"/>
          </a:xfrm>
        </p:spPr>
        <p:txBody>
          <a:bodyPr>
            <a:normAutofit fontScale="92500" lnSpcReduction="10000"/>
          </a:bodyPr>
          <a:lstStyle/>
          <a:p>
            <a:pPr algn="l"/>
            <a:r>
              <a:rPr lang="en-US" sz="2000" dirty="0">
                <a:latin typeface="Footlight MT Light" panose="0204060206030A020304" pitchFamily="18" charset="0"/>
              </a:rPr>
              <a:t>		Amir Alavi  </a:t>
            </a:r>
            <a:r>
              <a:rPr lang="en-US" sz="2000" dirty="0" err="1">
                <a:latin typeface="Footlight MT Light" panose="0204060206030A020304" pitchFamily="18" charset="0"/>
              </a:rPr>
              <a:t>m.a.</a:t>
            </a:r>
            <a:r>
              <a:rPr lang="en-US" sz="2000" dirty="0">
                <a:latin typeface="Footlight MT Light" panose="0204060206030A020304" pitchFamily="18" charset="0"/>
              </a:rPr>
              <a:t>, </a:t>
            </a:r>
            <a:r>
              <a:rPr lang="en-US" sz="2000" dirty="0" err="1">
                <a:latin typeface="Footlight MT Light" panose="0204060206030A020304" pitchFamily="18" charset="0"/>
              </a:rPr>
              <a:t>j.d.</a:t>
            </a:r>
            <a:r>
              <a:rPr lang="en-US" sz="2000" dirty="0">
                <a:latin typeface="Footlight MT Light" panose="0204060206030A020304" pitchFamily="18" charset="0"/>
              </a:rPr>
              <a:t> 											DAVID KOPPERUD</a:t>
            </a:r>
          </a:p>
          <a:p>
            <a:pPr algn="l"/>
            <a:r>
              <a:rPr lang="en-US" sz="4000" dirty="0">
                <a:solidFill>
                  <a:schemeClr val="accent2"/>
                </a:solidFill>
                <a:latin typeface="Footlight MT Light" panose="0204060206030A020304" pitchFamily="18" charset="0"/>
              </a:rPr>
              <a:t>		</a:t>
            </a:r>
            <a:r>
              <a:rPr lang="en-US" sz="4000" u="sng" dirty="0">
                <a:solidFill>
                  <a:schemeClr val="accent2"/>
                </a:solidFill>
                <a:latin typeface="Footlight MT Light" panose="0204060206030A020304" pitchFamily="18" charset="0"/>
              </a:rPr>
              <a:t>A</a:t>
            </a:r>
            <a:r>
              <a:rPr lang="en-US" sz="4000" u="sng" dirty="0">
                <a:latin typeface="Footlight MT Light" panose="0204060206030A020304" pitchFamily="18" charset="0"/>
              </a:rPr>
              <a:t> I </a:t>
            </a:r>
            <a:r>
              <a:rPr lang="en-US" sz="4000" u="sng" dirty="0">
                <a:solidFill>
                  <a:srgbClr val="FF0000"/>
                </a:solidFill>
                <a:latin typeface="Footlight MT Light" panose="0204060206030A020304" pitchFamily="18" charset="0"/>
              </a:rPr>
              <a:t>C</a:t>
            </a:r>
            <a:r>
              <a:rPr lang="en-US" sz="4000" dirty="0">
                <a:latin typeface="Footlight MT Light" panose="0204060206030A020304" pitchFamily="18" charset="0"/>
              </a:rPr>
              <a:t>  </a:t>
            </a:r>
            <a:r>
              <a:rPr lang="en-US" sz="2000" dirty="0">
                <a:latin typeface="Footlight MT Light" panose="0204060206030A020304" pitchFamily="18" charset="0"/>
              </a:rPr>
              <a:t>FOUNDER  											Retired state </a:t>
            </a:r>
            <a:r>
              <a:rPr lang="en-US" sz="2000" dirty="0" err="1">
                <a:latin typeface="Footlight MT Light" panose="0204060206030A020304" pitchFamily="18" charset="0"/>
              </a:rPr>
              <a:t>sarb</a:t>
            </a:r>
            <a:r>
              <a:rPr lang="en-US" sz="2000" dirty="0">
                <a:latin typeface="Footlight MT Light" panose="0204060206030A020304" pitchFamily="18" charset="0"/>
              </a:rPr>
              <a:t> chair            </a:t>
            </a:r>
          </a:p>
          <a:p>
            <a:pPr algn="l"/>
            <a:r>
              <a:rPr lang="en-US" sz="2000" dirty="0">
                <a:latin typeface="Footlight MT Light" panose="0204060206030A020304" pitchFamily="18" charset="0"/>
              </a:rPr>
              <a:t>		Cell:  (858) 722-9992											</a:t>
            </a:r>
            <a:r>
              <a:rPr lang="en-US" sz="2000" dirty="0" err="1">
                <a:latin typeface="Footlight MT Light" panose="0204060206030A020304" pitchFamily="18" charset="0"/>
              </a:rPr>
              <a:t>cascwa</a:t>
            </a:r>
            <a:r>
              <a:rPr lang="en-US" sz="2000" dirty="0">
                <a:latin typeface="Footlight MT Light" panose="0204060206030A020304" pitchFamily="18" charset="0"/>
              </a:rPr>
              <a:t> state board member</a:t>
            </a:r>
          </a:p>
          <a:p>
            <a:pPr algn="l"/>
            <a:r>
              <a:rPr lang="en-US" sz="2000" cap="none" dirty="0">
                <a:latin typeface="Footlight MT Light" panose="0204060206030A020304" pitchFamily="18" charset="0"/>
              </a:rPr>
              <a:t>		attendanceic@gmail.com</a:t>
            </a:r>
          </a:p>
          <a:p>
            <a:pPr algn="l"/>
            <a:endParaRPr lang="en-US" dirty="0"/>
          </a:p>
        </p:txBody>
      </p:sp>
      <p:sp>
        <p:nvSpPr>
          <p:cNvPr id="4" name="Footer Placeholder 3">
            <a:extLst>
              <a:ext uri="{FF2B5EF4-FFF2-40B4-BE49-F238E27FC236}">
                <a16:creationId xmlns:a16="http://schemas.microsoft.com/office/drawing/2014/main" id="{A5A07C1F-5151-48F7-9922-D9765C0F3AE7}"/>
              </a:ext>
            </a:extLst>
          </p:cNvPr>
          <p:cNvSpPr>
            <a:spLocks noGrp="1"/>
          </p:cNvSpPr>
          <p:nvPr>
            <p:ph type="ftr" sz="quarter" idx="11"/>
          </p:nvPr>
        </p:nvSpPr>
        <p:spPr>
          <a:xfrm>
            <a:off x="3962399" y="6199321"/>
            <a:ext cx="4893958" cy="453406"/>
          </a:xfrm>
        </p:spPr>
        <p:txBody>
          <a:bodyPr/>
          <a:lstStyle/>
          <a:p>
            <a:r>
              <a:rPr lang="en-US"/>
              <a:t>RP &amp; Student Attendance</a:t>
            </a:r>
            <a:endParaRPr lang="en-US" dirty="0"/>
          </a:p>
        </p:txBody>
      </p:sp>
      <p:sp>
        <p:nvSpPr>
          <p:cNvPr id="5" name="Slide Number Placeholder 4">
            <a:extLst>
              <a:ext uri="{FF2B5EF4-FFF2-40B4-BE49-F238E27FC236}">
                <a16:creationId xmlns:a16="http://schemas.microsoft.com/office/drawing/2014/main" id="{315B5647-9261-4ACA-9471-DCC504AC6183}"/>
              </a:ext>
            </a:extLst>
          </p:cNvPr>
          <p:cNvSpPr>
            <a:spLocks noGrp="1"/>
          </p:cNvSpPr>
          <p:nvPr>
            <p:ph type="sldNum" sz="quarter" idx="12"/>
          </p:nvPr>
        </p:nvSpPr>
        <p:spPr/>
        <p:txBody>
          <a:bodyPr/>
          <a:lstStyle/>
          <a:p>
            <a:fld id="{91BBCAA6-5ECD-4910-89D6-EB7DEF160C00}" type="slidenum">
              <a:rPr lang="en-US" smtClean="0"/>
              <a:t>54</a:t>
            </a:fld>
            <a:endParaRPr lang="en-US" dirty="0"/>
          </a:p>
        </p:txBody>
      </p:sp>
    </p:spTree>
    <p:extLst>
      <p:ext uri="{BB962C8B-B14F-4D97-AF65-F5344CB8AC3E}">
        <p14:creationId xmlns:p14="http://schemas.microsoft.com/office/powerpoint/2010/main" val="2022581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C4AA8-72ED-4C94-A449-3EBE3DF9A440}"/>
              </a:ext>
            </a:extLst>
          </p:cNvPr>
          <p:cNvSpPr>
            <a:spLocks noGrp="1"/>
          </p:cNvSpPr>
          <p:nvPr>
            <p:ph type="title"/>
          </p:nvPr>
        </p:nvSpPr>
        <p:spPr>
          <a:xfrm>
            <a:off x="839788" y="365126"/>
            <a:ext cx="10515600" cy="535548"/>
          </a:xfrm>
        </p:spPr>
        <p:txBody>
          <a:bodyPr anchor="ctr">
            <a:normAutofit fontScale="90000"/>
          </a:bodyPr>
          <a:lstStyle/>
          <a:p>
            <a:pPr algn="ctr"/>
            <a:r>
              <a:rPr lang="en-US" dirty="0"/>
              <a:t>ATTENDANCE STATS - DATAQUEST</a:t>
            </a:r>
          </a:p>
        </p:txBody>
      </p:sp>
      <p:sp>
        <p:nvSpPr>
          <p:cNvPr id="13" name="Text Placeholder 2">
            <a:extLst>
              <a:ext uri="{FF2B5EF4-FFF2-40B4-BE49-F238E27FC236}">
                <a16:creationId xmlns:a16="http://schemas.microsoft.com/office/drawing/2014/main" id="{BE69737D-BE65-8228-9339-55B9ADDE2489}"/>
              </a:ext>
            </a:extLst>
          </p:cNvPr>
          <p:cNvSpPr>
            <a:spLocks noGrp="1"/>
          </p:cNvSpPr>
          <p:nvPr>
            <p:ph type="body" idx="1"/>
          </p:nvPr>
        </p:nvSpPr>
        <p:spPr>
          <a:xfrm>
            <a:off x="839788" y="972240"/>
            <a:ext cx="10512424" cy="535548"/>
          </a:xfrm>
        </p:spPr>
        <p:txBody>
          <a:bodyPr>
            <a:normAutofit fontScale="25000" lnSpcReduction="20000"/>
          </a:bodyPr>
          <a:lstStyle/>
          <a:p>
            <a:endParaRPr lang="en-US" u="sng" dirty="0"/>
          </a:p>
          <a:p>
            <a:pPr algn="ctr"/>
            <a:r>
              <a:rPr lang="en-US" sz="9600" u="sng" dirty="0"/>
              <a:t>CA 2022 – 2023 Chronic Absenteeism</a:t>
            </a:r>
          </a:p>
          <a:p>
            <a:endParaRPr lang="en-US" dirty="0"/>
          </a:p>
        </p:txBody>
      </p:sp>
      <p:sp>
        <p:nvSpPr>
          <p:cNvPr id="4" name="Footer Placeholder 3">
            <a:extLst>
              <a:ext uri="{FF2B5EF4-FFF2-40B4-BE49-F238E27FC236}">
                <a16:creationId xmlns:a16="http://schemas.microsoft.com/office/drawing/2014/main" id="{6875DA95-7B23-4C65-900C-163BFE8B3145}"/>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en-US"/>
              <a:t>RP &amp; Student Attendance</a:t>
            </a:r>
          </a:p>
        </p:txBody>
      </p:sp>
      <p:sp>
        <p:nvSpPr>
          <p:cNvPr id="5" name="Slide Number Placeholder 4">
            <a:extLst>
              <a:ext uri="{FF2B5EF4-FFF2-40B4-BE49-F238E27FC236}">
                <a16:creationId xmlns:a16="http://schemas.microsoft.com/office/drawing/2014/main" id="{9E83B33C-4BA8-4543-8EC3-C7A1F16149FC}"/>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1BBCAA6-5ECD-4910-89D6-EB7DEF160C00}" type="slidenum">
              <a:rPr lang="en-US" smtClean="0"/>
              <a:pPr>
                <a:spcAft>
                  <a:spcPts val="600"/>
                </a:spcAft>
              </a:pPr>
              <a:t>6</a:t>
            </a:fld>
            <a:endParaRPr lang="en-US"/>
          </a:p>
        </p:txBody>
      </p:sp>
      <p:sp>
        <p:nvSpPr>
          <p:cNvPr id="12" name="TextBox 11">
            <a:extLst>
              <a:ext uri="{FF2B5EF4-FFF2-40B4-BE49-F238E27FC236}">
                <a16:creationId xmlns:a16="http://schemas.microsoft.com/office/drawing/2014/main" id="{5C24D5E6-75F2-4844-90E1-9B47FF877CC0}"/>
              </a:ext>
            </a:extLst>
          </p:cNvPr>
          <p:cNvSpPr txBox="1"/>
          <p:nvPr/>
        </p:nvSpPr>
        <p:spPr>
          <a:xfrm>
            <a:off x="600890" y="5949841"/>
            <a:ext cx="10512423" cy="369332"/>
          </a:xfrm>
          <a:prstGeom prst="rect">
            <a:avLst/>
          </a:prstGeom>
          <a:noFill/>
        </p:spPr>
        <p:txBody>
          <a:bodyPr wrap="square">
            <a:spAutoFit/>
          </a:bodyPr>
          <a:lstStyle/>
          <a:p>
            <a:r>
              <a:rPr lang="en-US" dirty="0">
                <a:solidFill>
                  <a:schemeClr val="bg1"/>
                </a:solidFill>
              </a:rPr>
              <a:t>https://dq.cde.ca.gov/dataquest/DQCensus/AttAbsByRsn.aspx?agglevel=State&amp;cds=00&amp;year=2020-21   </a:t>
            </a:r>
          </a:p>
        </p:txBody>
      </p:sp>
      <p:sp>
        <p:nvSpPr>
          <p:cNvPr id="9" name="Content Placeholder 8">
            <a:extLst>
              <a:ext uri="{FF2B5EF4-FFF2-40B4-BE49-F238E27FC236}">
                <a16:creationId xmlns:a16="http://schemas.microsoft.com/office/drawing/2014/main" id="{542BB7F0-A096-4924-C991-E464B2FF9343}"/>
              </a:ext>
            </a:extLst>
          </p:cNvPr>
          <p:cNvSpPr>
            <a:spLocks noGrp="1"/>
          </p:cNvSpPr>
          <p:nvPr>
            <p:ph sz="half" idx="2"/>
          </p:nvPr>
        </p:nvSpPr>
        <p:spPr/>
        <p:txBody>
          <a:bodyPr/>
          <a:lstStyle/>
          <a:p>
            <a:endParaRPr lang="en-US" dirty="0"/>
          </a:p>
        </p:txBody>
      </p:sp>
      <p:pic>
        <p:nvPicPr>
          <p:cNvPr id="14" name="Picture 13">
            <a:extLst>
              <a:ext uri="{FF2B5EF4-FFF2-40B4-BE49-F238E27FC236}">
                <a16:creationId xmlns:a16="http://schemas.microsoft.com/office/drawing/2014/main" id="{A85A2DB2-970F-EA5F-B767-84B4652B002F}"/>
              </a:ext>
            </a:extLst>
          </p:cNvPr>
          <p:cNvPicPr>
            <a:picLocks noChangeAspect="1"/>
          </p:cNvPicPr>
          <p:nvPr/>
        </p:nvPicPr>
        <p:blipFill>
          <a:blip r:embed="rId2"/>
          <a:stretch>
            <a:fillRect/>
          </a:stretch>
        </p:blipFill>
        <p:spPr>
          <a:xfrm>
            <a:off x="1147864" y="1375606"/>
            <a:ext cx="9852927" cy="4980744"/>
          </a:xfrm>
          <a:prstGeom prst="rect">
            <a:avLst/>
          </a:prstGeom>
        </p:spPr>
      </p:pic>
    </p:spTree>
    <p:extLst>
      <p:ext uri="{BB962C8B-B14F-4D97-AF65-F5344CB8AC3E}">
        <p14:creationId xmlns:p14="http://schemas.microsoft.com/office/powerpoint/2010/main" val="21698443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C4AA8-72ED-4C94-A449-3EBE3DF9A440}"/>
              </a:ext>
            </a:extLst>
          </p:cNvPr>
          <p:cNvSpPr>
            <a:spLocks noGrp="1"/>
          </p:cNvSpPr>
          <p:nvPr>
            <p:ph type="title"/>
          </p:nvPr>
        </p:nvSpPr>
        <p:spPr>
          <a:xfrm>
            <a:off x="839788" y="365126"/>
            <a:ext cx="10515600" cy="671194"/>
          </a:xfrm>
        </p:spPr>
        <p:txBody>
          <a:bodyPr anchor="ctr">
            <a:normAutofit/>
          </a:bodyPr>
          <a:lstStyle/>
          <a:p>
            <a:pPr algn="ctr"/>
            <a:r>
              <a:rPr lang="en-US" dirty="0"/>
              <a:t>ATTENDANCE STATS - DATAQUEST</a:t>
            </a:r>
          </a:p>
        </p:txBody>
      </p:sp>
      <p:sp>
        <p:nvSpPr>
          <p:cNvPr id="13" name="Text Placeholder 2">
            <a:extLst>
              <a:ext uri="{FF2B5EF4-FFF2-40B4-BE49-F238E27FC236}">
                <a16:creationId xmlns:a16="http://schemas.microsoft.com/office/drawing/2014/main" id="{BE69737D-BE65-8228-9339-55B9ADDE2489}"/>
              </a:ext>
            </a:extLst>
          </p:cNvPr>
          <p:cNvSpPr>
            <a:spLocks noGrp="1"/>
          </p:cNvSpPr>
          <p:nvPr>
            <p:ph type="body" idx="1"/>
          </p:nvPr>
        </p:nvSpPr>
        <p:spPr>
          <a:xfrm>
            <a:off x="839788" y="972239"/>
            <a:ext cx="10512424" cy="813017"/>
          </a:xfrm>
        </p:spPr>
        <p:txBody>
          <a:bodyPr>
            <a:normAutofit fontScale="32500" lnSpcReduction="20000"/>
          </a:bodyPr>
          <a:lstStyle/>
          <a:p>
            <a:endParaRPr lang="en-US" u="sng" dirty="0"/>
          </a:p>
          <a:p>
            <a:pPr algn="ctr"/>
            <a:r>
              <a:rPr lang="en-US" sz="7600" u="sng" dirty="0"/>
              <a:t>CA 2022 – 2023 Absenteeism by Reason</a:t>
            </a:r>
          </a:p>
          <a:p>
            <a:endParaRPr lang="en-US" dirty="0"/>
          </a:p>
        </p:txBody>
      </p:sp>
      <p:sp>
        <p:nvSpPr>
          <p:cNvPr id="4" name="Footer Placeholder 3">
            <a:extLst>
              <a:ext uri="{FF2B5EF4-FFF2-40B4-BE49-F238E27FC236}">
                <a16:creationId xmlns:a16="http://schemas.microsoft.com/office/drawing/2014/main" id="{6875DA95-7B23-4C65-900C-163BFE8B3145}"/>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en-US"/>
              <a:t>RP &amp; Student Attendance</a:t>
            </a:r>
          </a:p>
        </p:txBody>
      </p:sp>
      <p:sp>
        <p:nvSpPr>
          <p:cNvPr id="5" name="Slide Number Placeholder 4">
            <a:extLst>
              <a:ext uri="{FF2B5EF4-FFF2-40B4-BE49-F238E27FC236}">
                <a16:creationId xmlns:a16="http://schemas.microsoft.com/office/drawing/2014/main" id="{9E83B33C-4BA8-4543-8EC3-C7A1F16149FC}"/>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1BBCAA6-5ECD-4910-89D6-EB7DEF160C00}" type="slidenum">
              <a:rPr lang="en-US" smtClean="0"/>
              <a:pPr>
                <a:spcAft>
                  <a:spcPts val="600"/>
                </a:spcAft>
              </a:pPr>
              <a:t>7</a:t>
            </a:fld>
            <a:endParaRPr lang="en-US"/>
          </a:p>
        </p:txBody>
      </p:sp>
      <p:pic>
        <p:nvPicPr>
          <p:cNvPr id="6" name="Picture 5">
            <a:extLst>
              <a:ext uri="{FF2B5EF4-FFF2-40B4-BE49-F238E27FC236}">
                <a16:creationId xmlns:a16="http://schemas.microsoft.com/office/drawing/2014/main" id="{3AD7971E-B740-C34B-1176-D55696016B6E}"/>
              </a:ext>
            </a:extLst>
          </p:cNvPr>
          <p:cNvPicPr>
            <a:picLocks noChangeAspect="1"/>
          </p:cNvPicPr>
          <p:nvPr/>
        </p:nvPicPr>
        <p:blipFill>
          <a:blip r:embed="rId2"/>
          <a:stretch>
            <a:fillRect/>
          </a:stretch>
        </p:blipFill>
        <p:spPr>
          <a:xfrm>
            <a:off x="795523" y="1572930"/>
            <a:ext cx="10600953" cy="4783419"/>
          </a:xfrm>
          <a:prstGeom prst="rect">
            <a:avLst/>
          </a:prstGeom>
        </p:spPr>
      </p:pic>
      <p:sp>
        <p:nvSpPr>
          <p:cNvPr id="9" name="Content Placeholder 8">
            <a:extLst>
              <a:ext uri="{FF2B5EF4-FFF2-40B4-BE49-F238E27FC236}">
                <a16:creationId xmlns:a16="http://schemas.microsoft.com/office/drawing/2014/main" id="{542BB7F0-A096-4924-C991-E464B2FF9343}"/>
              </a:ext>
            </a:extLst>
          </p:cNvPr>
          <p:cNvSpPr>
            <a:spLocks noGrp="1"/>
          </p:cNvSpPr>
          <p:nvPr>
            <p:ph sz="half" idx="2"/>
          </p:nvPr>
        </p:nvSpPr>
        <p:spPr/>
        <p:txBody>
          <a:bodyPr/>
          <a:lstStyle/>
          <a:p>
            <a:endParaRPr lang="en-US" dirty="0"/>
          </a:p>
        </p:txBody>
      </p:sp>
    </p:spTree>
    <p:extLst>
      <p:ext uri="{BB962C8B-B14F-4D97-AF65-F5344CB8AC3E}">
        <p14:creationId xmlns:p14="http://schemas.microsoft.com/office/powerpoint/2010/main" val="3952364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C4AA8-72ED-4C94-A449-3EBE3DF9A440}"/>
              </a:ext>
            </a:extLst>
          </p:cNvPr>
          <p:cNvSpPr>
            <a:spLocks noGrp="1"/>
          </p:cNvSpPr>
          <p:nvPr>
            <p:ph type="title"/>
          </p:nvPr>
        </p:nvSpPr>
        <p:spPr>
          <a:xfrm>
            <a:off x="838200" y="365125"/>
            <a:ext cx="10515600" cy="967729"/>
          </a:xfrm>
        </p:spPr>
        <p:txBody>
          <a:bodyPr/>
          <a:lstStyle/>
          <a:p>
            <a:pPr algn="ctr"/>
            <a:r>
              <a:rPr lang="en-US" dirty="0"/>
              <a:t>“John Doe”:  Take 1 – Pre Covid-19</a:t>
            </a:r>
          </a:p>
        </p:txBody>
      </p:sp>
      <p:sp>
        <p:nvSpPr>
          <p:cNvPr id="3" name="Content Placeholder 2">
            <a:extLst>
              <a:ext uri="{FF2B5EF4-FFF2-40B4-BE49-F238E27FC236}">
                <a16:creationId xmlns:a16="http://schemas.microsoft.com/office/drawing/2014/main" id="{9021F5BE-79A2-4CE2-8A57-18C205B15ED2}"/>
              </a:ext>
            </a:extLst>
          </p:cNvPr>
          <p:cNvSpPr>
            <a:spLocks noGrp="1"/>
          </p:cNvSpPr>
          <p:nvPr>
            <p:ph idx="1"/>
          </p:nvPr>
        </p:nvSpPr>
        <p:spPr>
          <a:xfrm>
            <a:off x="838200" y="1173192"/>
            <a:ext cx="10515600" cy="5319683"/>
          </a:xfrm>
        </p:spPr>
        <p:txBody>
          <a:bodyPr>
            <a:noAutofit/>
          </a:bodyPr>
          <a:lstStyle/>
          <a:p>
            <a:r>
              <a:rPr lang="en-US" sz="2400" dirty="0"/>
              <a:t>John is a 7</a:t>
            </a:r>
            <a:r>
              <a:rPr lang="en-US" sz="2400" baseline="30000" dirty="0"/>
              <a:t>th</a:t>
            </a:r>
            <a:r>
              <a:rPr lang="en-US" sz="2400" dirty="0"/>
              <a:t> grade student who loves to play the guitar his uncle gave him.  He is a bright young man, but he is angry.</a:t>
            </a:r>
          </a:p>
          <a:p>
            <a:r>
              <a:rPr lang="en-US" sz="2400" dirty="0"/>
              <a:t>John grew up in an abusive household where he and his mother were victims of ongoing physical and verbal abuse.</a:t>
            </a:r>
          </a:p>
          <a:p>
            <a:r>
              <a:rPr lang="en-US" sz="2400" dirty="0"/>
              <a:t>John’s mother, now single, raises 3 kids on her own and commutes to a neighboring county for work, often leaving home at 5 a.m.</a:t>
            </a:r>
          </a:p>
          <a:p>
            <a:r>
              <a:rPr lang="en-US" sz="2400" dirty="0"/>
              <a:t>John’s older sister Jane is supposed to make sure John attends school, but mom and sis have a hard time w/ John’s defiance.</a:t>
            </a:r>
          </a:p>
          <a:p>
            <a:r>
              <a:rPr lang="en-US" sz="2400" dirty="0"/>
              <a:t>John acts out in class when he is there, curses the teacher and has been suspended 3 times in the past.  John has 18 full day truancies by December.  He has been diagnosed w/ ADD.  </a:t>
            </a:r>
          </a:p>
        </p:txBody>
      </p:sp>
      <p:sp>
        <p:nvSpPr>
          <p:cNvPr id="4" name="Footer Placeholder 3">
            <a:extLst>
              <a:ext uri="{FF2B5EF4-FFF2-40B4-BE49-F238E27FC236}">
                <a16:creationId xmlns:a16="http://schemas.microsoft.com/office/drawing/2014/main" id="{6875DA95-7B23-4C65-900C-163BFE8B3145}"/>
              </a:ext>
            </a:extLst>
          </p:cNvPr>
          <p:cNvSpPr>
            <a:spLocks noGrp="1"/>
          </p:cNvSpPr>
          <p:nvPr>
            <p:ph type="ftr" sz="quarter" idx="11"/>
          </p:nvPr>
        </p:nvSpPr>
        <p:spPr>
          <a:xfrm>
            <a:off x="685800" y="6248400"/>
            <a:ext cx="7827659" cy="444230"/>
          </a:xfrm>
        </p:spPr>
        <p:txBody>
          <a:bodyPr/>
          <a:lstStyle/>
          <a:p>
            <a:r>
              <a:rPr lang="en-US" dirty="0"/>
              <a:t>RP &amp; Student Attendance</a:t>
            </a:r>
          </a:p>
        </p:txBody>
      </p:sp>
      <p:sp>
        <p:nvSpPr>
          <p:cNvPr id="5" name="Slide Number Placeholder 4">
            <a:extLst>
              <a:ext uri="{FF2B5EF4-FFF2-40B4-BE49-F238E27FC236}">
                <a16:creationId xmlns:a16="http://schemas.microsoft.com/office/drawing/2014/main" id="{9E83B33C-4BA8-4543-8EC3-C7A1F16149FC}"/>
              </a:ext>
            </a:extLst>
          </p:cNvPr>
          <p:cNvSpPr>
            <a:spLocks noGrp="1"/>
          </p:cNvSpPr>
          <p:nvPr>
            <p:ph type="sldNum" sz="quarter" idx="12"/>
          </p:nvPr>
        </p:nvSpPr>
        <p:spPr/>
        <p:txBody>
          <a:bodyPr/>
          <a:lstStyle/>
          <a:p>
            <a:fld id="{91BBCAA6-5ECD-4910-89D6-EB7DEF160C00}" type="slidenum">
              <a:rPr lang="en-US" smtClean="0"/>
              <a:t>8</a:t>
            </a:fld>
            <a:endParaRPr lang="en-US"/>
          </a:p>
        </p:txBody>
      </p:sp>
    </p:spTree>
    <p:extLst>
      <p:ext uri="{BB962C8B-B14F-4D97-AF65-F5344CB8AC3E}">
        <p14:creationId xmlns:p14="http://schemas.microsoft.com/office/powerpoint/2010/main" val="3809627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C4AA8-72ED-4C94-A449-3EBE3DF9A440}"/>
              </a:ext>
            </a:extLst>
          </p:cNvPr>
          <p:cNvSpPr>
            <a:spLocks noGrp="1"/>
          </p:cNvSpPr>
          <p:nvPr>
            <p:ph type="title"/>
          </p:nvPr>
        </p:nvSpPr>
        <p:spPr>
          <a:xfrm>
            <a:off x="838200" y="365125"/>
            <a:ext cx="10515600" cy="967729"/>
          </a:xfrm>
        </p:spPr>
        <p:txBody>
          <a:bodyPr/>
          <a:lstStyle/>
          <a:p>
            <a:pPr algn="ctr"/>
            <a:r>
              <a:rPr lang="en-US" dirty="0"/>
              <a:t>“John Doe”:  Take 1</a:t>
            </a:r>
          </a:p>
        </p:txBody>
      </p:sp>
      <p:sp>
        <p:nvSpPr>
          <p:cNvPr id="3" name="Content Placeholder 2">
            <a:extLst>
              <a:ext uri="{FF2B5EF4-FFF2-40B4-BE49-F238E27FC236}">
                <a16:creationId xmlns:a16="http://schemas.microsoft.com/office/drawing/2014/main" id="{9021F5BE-79A2-4CE2-8A57-18C205B15ED2}"/>
              </a:ext>
            </a:extLst>
          </p:cNvPr>
          <p:cNvSpPr>
            <a:spLocks noGrp="1"/>
          </p:cNvSpPr>
          <p:nvPr>
            <p:ph idx="1"/>
          </p:nvPr>
        </p:nvSpPr>
        <p:spPr>
          <a:xfrm>
            <a:off x="838200" y="1212378"/>
            <a:ext cx="10515600" cy="5143972"/>
          </a:xfrm>
        </p:spPr>
        <p:txBody>
          <a:bodyPr>
            <a:noAutofit/>
          </a:bodyPr>
          <a:lstStyle/>
          <a:p>
            <a:r>
              <a:rPr lang="en-US" sz="2200" dirty="0"/>
              <a:t>The school site sends out </a:t>
            </a:r>
            <a:r>
              <a:rPr lang="en-US" sz="2200" b="1" dirty="0"/>
              <a:t>Notifications of truancy </a:t>
            </a:r>
            <a:r>
              <a:rPr lang="en-US" sz="2200" dirty="0"/>
              <a:t>with such language:</a:t>
            </a:r>
          </a:p>
          <a:p>
            <a:pPr lvl="1"/>
            <a:r>
              <a:rPr lang="en-US" sz="2200" dirty="0"/>
              <a:t>“This is a serious violation of the law!  Your student is missing critical instruction and you are liable.  Pursuant to CA Education Code 48293, the courts can impose fines and fees and you are subject to criminal prosecution under CA Penal Code 270.1.”</a:t>
            </a:r>
          </a:p>
          <a:p>
            <a:r>
              <a:rPr lang="en-US" sz="2200" dirty="0"/>
              <a:t>The site holds a </a:t>
            </a:r>
            <a:r>
              <a:rPr lang="en-US" sz="2200" b="1" dirty="0"/>
              <a:t>SART meeting </a:t>
            </a:r>
            <a:r>
              <a:rPr lang="en-US" sz="2200" dirty="0"/>
              <a:t>and mother cannot attend because she is working that morning in a neighboring county.  The case is referred to district SARB without a 2</a:t>
            </a:r>
            <a:r>
              <a:rPr lang="en-US" sz="2200" baseline="30000" dirty="0"/>
              <a:t>nd</a:t>
            </a:r>
            <a:r>
              <a:rPr lang="en-US" sz="2200" dirty="0"/>
              <a:t> attempt.</a:t>
            </a:r>
          </a:p>
          <a:p>
            <a:r>
              <a:rPr lang="en-US" sz="2200" dirty="0"/>
              <a:t>Mother attends the </a:t>
            </a:r>
            <a:r>
              <a:rPr lang="en-US" sz="2200" b="1" dirty="0"/>
              <a:t>SARB meeting </a:t>
            </a:r>
            <a:r>
              <a:rPr lang="en-US" sz="2200" dirty="0"/>
              <a:t>but is angry and frustrated. The SARB panel starts off immediately with content and numbers and the meeting degenerates into argument.  One panelist says to mom, “this is your 3</a:t>
            </a:r>
            <a:r>
              <a:rPr lang="en-US" sz="2200" baseline="30000" dirty="0"/>
              <a:t>rd</a:t>
            </a:r>
            <a:r>
              <a:rPr lang="en-US" sz="2200" dirty="0"/>
              <a:t> year in a row, what kind of parent are you?”</a:t>
            </a:r>
          </a:p>
          <a:p>
            <a:r>
              <a:rPr lang="en-US" sz="2200" dirty="0"/>
              <a:t>The SARB offers: “Saturday School”, access to the online portal, &amp; health tech to excuse absences in lieu of a Dr. Note. There is no follow up.</a:t>
            </a:r>
          </a:p>
        </p:txBody>
      </p:sp>
      <p:sp>
        <p:nvSpPr>
          <p:cNvPr id="4" name="Footer Placeholder 3">
            <a:extLst>
              <a:ext uri="{FF2B5EF4-FFF2-40B4-BE49-F238E27FC236}">
                <a16:creationId xmlns:a16="http://schemas.microsoft.com/office/drawing/2014/main" id="{982B59E1-C88E-44AA-B36F-5018D363881C}"/>
              </a:ext>
            </a:extLst>
          </p:cNvPr>
          <p:cNvSpPr>
            <a:spLocks noGrp="1"/>
          </p:cNvSpPr>
          <p:nvPr>
            <p:ph type="ftr" sz="quarter" idx="11"/>
          </p:nvPr>
        </p:nvSpPr>
        <p:spPr>
          <a:xfrm>
            <a:off x="685800" y="6248399"/>
            <a:ext cx="7827659" cy="405319"/>
          </a:xfrm>
        </p:spPr>
        <p:txBody>
          <a:bodyPr/>
          <a:lstStyle/>
          <a:p>
            <a:r>
              <a:rPr lang="en-US" dirty="0"/>
              <a:t>RP &amp; Student Attendance</a:t>
            </a:r>
          </a:p>
        </p:txBody>
      </p:sp>
      <p:sp>
        <p:nvSpPr>
          <p:cNvPr id="5" name="Slide Number Placeholder 4">
            <a:extLst>
              <a:ext uri="{FF2B5EF4-FFF2-40B4-BE49-F238E27FC236}">
                <a16:creationId xmlns:a16="http://schemas.microsoft.com/office/drawing/2014/main" id="{06822A4B-BD3E-4D21-AC94-867BA1967DCB}"/>
              </a:ext>
            </a:extLst>
          </p:cNvPr>
          <p:cNvSpPr>
            <a:spLocks noGrp="1"/>
          </p:cNvSpPr>
          <p:nvPr>
            <p:ph type="sldNum" sz="quarter" idx="12"/>
          </p:nvPr>
        </p:nvSpPr>
        <p:spPr/>
        <p:txBody>
          <a:bodyPr/>
          <a:lstStyle/>
          <a:p>
            <a:fld id="{91BBCAA6-5ECD-4910-89D6-EB7DEF160C00}" type="slidenum">
              <a:rPr lang="en-US" smtClean="0"/>
              <a:t>9</a:t>
            </a:fld>
            <a:endParaRPr lang="en-US"/>
          </a:p>
        </p:txBody>
      </p:sp>
    </p:spTree>
    <p:extLst>
      <p:ext uri="{BB962C8B-B14F-4D97-AF65-F5344CB8AC3E}">
        <p14:creationId xmlns:p14="http://schemas.microsoft.com/office/powerpoint/2010/main" val="256470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TM03457452[[fn=Celestial]]</Template>
  <TotalTime>1084</TotalTime>
  <Words>3277</Words>
  <Application>Microsoft Office PowerPoint</Application>
  <PresentationFormat>Widescreen</PresentationFormat>
  <Paragraphs>560</Paragraphs>
  <Slides>54</Slides>
  <Notes>0</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54</vt:i4>
      </vt:variant>
    </vt:vector>
  </HeadingPairs>
  <TitlesOfParts>
    <vt:vector size="61" baseType="lpstr">
      <vt:lpstr>Arial</vt:lpstr>
      <vt:lpstr>Calibri</vt:lpstr>
      <vt:lpstr>Calibri Light</vt:lpstr>
      <vt:lpstr>Footlight MT Light</vt:lpstr>
      <vt:lpstr>Tahoma</vt:lpstr>
      <vt:lpstr>Wingdings</vt:lpstr>
      <vt:lpstr>Celestial</vt:lpstr>
      <vt:lpstr>restorative practices &amp; student attendance</vt:lpstr>
      <vt:lpstr>INTRODUCTIONS</vt:lpstr>
      <vt:lpstr>OBJECTIVE</vt:lpstr>
      <vt:lpstr>TODAY’S AGENDA</vt:lpstr>
      <vt:lpstr>ATTENDANCE STATS - DATAQUEST</vt:lpstr>
      <vt:lpstr>ATTENDANCE STATS - DATAQUEST</vt:lpstr>
      <vt:lpstr>ATTENDANCE STATS - DATAQUEST</vt:lpstr>
      <vt:lpstr>“John Doe”:  Take 1 – Pre Covid-19</vt:lpstr>
      <vt:lpstr>“John Doe”:  Take 1</vt:lpstr>
      <vt:lpstr>“John Doe”:  Take 1</vt:lpstr>
      <vt:lpstr>MTSS CONCEPTS</vt:lpstr>
      <vt:lpstr>A POWERFUL FRAMEWORK</vt:lpstr>
      <vt:lpstr>WHAT IS RESTORATIVE PRACTICES?</vt:lpstr>
      <vt:lpstr>RESTORATIVE PRACTICES PRINCIPLES</vt:lpstr>
      <vt:lpstr>SARB PRINCIPLES</vt:lpstr>
      <vt:lpstr>BUILDING COMMUNITY – TIER I</vt:lpstr>
      <vt:lpstr>BUILDING COMMUNITY – TIER I</vt:lpstr>
      <vt:lpstr>RESTORATIVE PRACTICES PRINCIPLES</vt:lpstr>
      <vt:lpstr>RESTORATIVE PRACTICES PRINCIPLES</vt:lpstr>
      <vt:lpstr>GROUP CHAT</vt:lpstr>
      <vt:lpstr>TWO PARADIGMS</vt:lpstr>
      <vt:lpstr>ATTENDANCE APPROACHES</vt:lpstr>
      <vt:lpstr>SEPARATING THE DEED FROM THE DOER</vt:lpstr>
      <vt:lpstr>RESTORATIVE PRACTICES PRINCIPLES</vt:lpstr>
      <vt:lpstr>RESTORATIVE PRACTICES PRINCIPLES</vt:lpstr>
      <vt:lpstr>SDW ACTIVITY - Classroom</vt:lpstr>
      <vt:lpstr>SDW ACTIVITY – SART Meeting</vt:lpstr>
      <vt:lpstr>RESTORATIVE PRACTICES PRINCIPLES</vt:lpstr>
      <vt:lpstr> “AFFECTIVE STATEMENTS” SOURCE:  https://www.iirp.edu/what-we-do/defining-restorative  </vt:lpstr>
      <vt:lpstr> “AFFECTIVE QUESTIONS” SOURCE:  https://www.iirp.edu/what-we-do/defining-restorative  </vt:lpstr>
      <vt:lpstr> “AFFECTIVE QUESTIONS” </vt:lpstr>
      <vt:lpstr> Modified Questions from RP - Student </vt:lpstr>
      <vt:lpstr> Modified Questions from RP - Parent </vt:lpstr>
      <vt:lpstr>RESTORATIVE PRACTICES PRINCIPLES</vt:lpstr>
      <vt:lpstr>RP RESTORATIVE CIRCLES</vt:lpstr>
      <vt:lpstr>RP RESTORATIVE CIRCLES</vt:lpstr>
      <vt:lpstr>GROUP SHARE</vt:lpstr>
      <vt:lpstr>TYPES OF CIRCLES</vt:lpstr>
      <vt:lpstr>RP RESTORATIVE CIRCLES</vt:lpstr>
      <vt:lpstr>TRAUMA, RP, &amp; DISCIPLINE</vt:lpstr>
      <vt:lpstr>ACES</vt:lpstr>
      <vt:lpstr>ACES</vt:lpstr>
      <vt:lpstr>The Impact of Trauma</vt:lpstr>
      <vt:lpstr>The Impact of Trauma</vt:lpstr>
      <vt:lpstr>A RESTORATIVE APPROACH TO DISCIPLINE</vt:lpstr>
      <vt:lpstr>“John Doe”:  Take 2</vt:lpstr>
      <vt:lpstr>“John Doe”:  Take 2</vt:lpstr>
      <vt:lpstr>“John Doe”:  Take 2</vt:lpstr>
      <vt:lpstr>RP – A POWERFUL FRAMEWORK</vt:lpstr>
      <vt:lpstr>RESOURCES</vt:lpstr>
      <vt:lpstr>RESOURCES</vt:lpstr>
      <vt:lpstr>RESOURCES</vt:lpstr>
      <vt:lpstr>RESOURCES</vt:lpstr>
      <vt:lpstr>            restorative practices &amp; student attendance  QUESTIONS or COMMENTS?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Amir Alavi</dc:creator>
  <cp:lastModifiedBy>Frank Boehler</cp:lastModifiedBy>
  <cp:revision>53</cp:revision>
  <dcterms:created xsi:type="dcterms:W3CDTF">2020-08-12T22:04:08Z</dcterms:created>
  <dcterms:modified xsi:type="dcterms:W3CDTF">2024-02-04T17:26:51Z</dcterms:modified>
</cp:coreProperties>
</file>