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4"/>
  </p:sldMasterIdLst>
  <p:sldIdLst>
    <p:sldId id="343" r:id="rId5"/>
    <p:sldId id="360" r:id="rId6"/>
    <p:sldId id="356" r:id="rId7"/>
    <p:sldId id="283" r:id="rId8"/>
    <p:sldId id="285" r:id="rId9"/>
    <p:sldId id="361" r:id="rId10"/>
    <p:sldId id="362" r:id="rId11"/>
    <p:sldId id="358" r:id="rId12"/>
    <p:sldId id="351" r:id="rId13"/>
    <p:sldId id="357" r:id="rId14"/>
    <p:sldId id="363" r:id="rId15"/>
    <p:sldId id="364" r:id="rId16"/>
    <p:sldId id="365" r:id="rId17"/>
    <p:sldId id="352" r:id="rId18"/>
    <p:sldId id="366" r:id="rId19"/>
    <p:sldId id="367" r:id="rId20"/>
    <p:sldId id="368" r:id="rId21"/>
    <p:sldId id="370" r:id="rId22"/>
    <p:sldId id="371" r:id="rId23"/>
    <p:sldId id="372" r:id="rId24"/>
    <p:sldId id="353" r:id="rId25"/>
    <p:sldId id="359" r:id="rId26"/>
    <p:sldId id="346" r:id="rId27"/>
    <p:sldId id="35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F0000"/>
    <a:srgbClr val="2E1700"/>
    <a:srgbClr val="260026"/>
    <a:srgbClr val="320000"/>
    <a:srgbClr val="100000"/>
    <a:srgbClr val="480000"/>
    <a:srgbClr val="800000"/>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4" autoAdjust="0"/>
  </p:normalViewPr>
  <p:slideViewPr>
    <p:cSldViewPr snapToGrid="0">
      <p:cViewPr varScale="1">
        <p:scale>
          <a:sx n="71" d="100"/>
          <a:sy n="71"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11/29/2021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11/29/2021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11/29/2021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noProof="0" smtClean="0"/>
              <a:t>11/29/2021</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11/29/2021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11/29/2021</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11/29/2021</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11/29/2021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11/29/2021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11/29/2021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11/29/2021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11/29/2021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11/29/2021</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cascwa.wildapricot.or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cascwa.wildapricot.org/Conference" TargetMode="External"/><Relationship Id="rId2" Type="http://schemas.openxmlformats.org/officeDocument/2006/relationships/hyperlink" Target="https://nam04.safelinks.protection.outlook.com/?url=http://lacoe.k12oms.org/2141-201919&amp;data=04|01|Kottke_Jennifer@lacoe.edu|75c85608b8b143521cdb08d99ee3514a|9a85f50685664ae19bd3b3fba8220f09|0|0|637715521416355903|Unknown|TWFpbGZsb3d8eyJWIjoiMC4wLjAwMDAiLCJQIjoiV2luMzIiLCJBTiI6Ik1haWwiLCJXVCI6Mn0%3D|1000&amp;sdata=LwJ%2BNaGxiGNVR4GUl1c%2BlrbipcSAepG7Nlo7clpXIOs%3D&amp;reserved=0" TargetMode="External"/><Relationship Id="rId1" Type="http://schemas.openxmlformats.org/officeDocument/2006/relationships/slideLayout" Target="../slideLayouts/slideLayout3.xml"/><Relationship Id="rId5" Type="http://schemas.openxmlformats.org/officeDocument/2006/relationships/hyperlink" Target="http://cascwa.wildapricot.org/To-Join" TargetMode="External"/><Relationship Id="rId4" Type="http://schemas.openxmlformats.org/officeDocument/2006/relationships/hyperlink" Target="https://cascwa.wildapricot.org/Scholarship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p:txBody>
          <a:bodyPr>
            <a:normAutofit/>
          </a:bodyPr>
          <a:lstStyle/>
          <a:p>
            <a:r>
              <a:rPr lang="en-US" sz="5400" dirty="0"/>
              <a:t>Fall Workshop </a:t>
            </a:r>
            <a:r>
              <a:rPr lang="en-US" sz="5400" dirty="0">
                <a:solidFill>
                  <a:srgbClr val="92D050"/>
                </a:solidFill>
              </a:rPr>
              <a:t>Follow up</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a:xfrm>
            <a:off x="1066800" y="5644637"/>
            <a:ext cx="10058400" cy="571500"/>
          </a:xfrm>
        </p:spPr>
        <p:txBody>
          <a:bodyPr/>
          <a:lstStyle/>
          <a:p>
            <a:r>
              <a:rPr lang="en-US" dirty="0"/>
              <a:t>November 5, 2021</a:t>
            </a:r>
          </a:p>
          <a:p>
            <a:endParaRPr lang="en-US" sz="1600" dirty="0"/>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2" y="930621"/>
            <a:ext cx="8109528" cy="2209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BD1EE2-0B27-4341-929B-8D5278EB7C9F}"/>
              </a:ext>
            </a:extLst>
          </p:cNvPr>
          <p:cNvSpPr txBox="1"/>
          <p:nvPr/>
        </p:nvSpPr>
        <p:spPr>
          <a:xfrm>
            <a:off x="1191126" y="4475746"/>
            <a:ext cx="9964554" cy="954107"/>
          </a:xfrm>
          <a:prstGeom prst="rect">
            <a:avLst/>
          </a:prstGeom>
          <a:noFill/>
        </p:spPr>
        <p:txBody>
          <a:bodyPr wrap="square" rtlCol="0">
            <a:spAutoFit/>
          </a:bodyPr>
          <a:lstStyle/>
          <a:p>
            <a:pPr algn="ctr"/>
            <a:r>
              <a:rPr lang="en-US" sz="2800" b="1" dirty="0"/>
              <a:t>Maximizing Learning Opportunities Through a                        Focus on Social Emotional Learning (SEL)</a:t>
            </a:r>
          </a:p>
        </p:txBody>
      </p:sp>
      <p:sp>
        <p:nvSpPr>
          <p:cNvPr id="6" name="TextBox 5">
            <a:extLst>
              <a:ext uri="{FF2B5EF4-FFF2-40B4-BE49-F238E27FC236}">
                <a16:creationId xmlns:a16="http://schemas.microsoft.com/office/drawing/2014/main" id="{2C62511A-1C57-4B85-928C-FA75EBE6B1D0}"/>
              </a:ext>
            </a:extLst>
          </p:cNvPr>
          <p:cNvSpPr txBox="1"/>
          <p:nvPr/>
        </p:nvSpPr>
        <p:spPr>
          <a:xfrm>
            <a:off x="2682251" y="922779"/>
            <a:ext cx="4407569" cy="646331"/>
          </a:xfrm>
          <a:prstGeom prst="rect">
            <a:avLst/>
          </a:prstGeom>
          <a:noFill/>
        </p:spPr>
        <p:txBody>
          <a:bodyPr wrap="square" rtlCol="0">
            <a:spAutoFit/>
          </a:bodyPr>
          <a:lstStyle/>
          <a:p>
            <a:pPr algn="ctr"/>
            <a:r>
              <a:rPr lang="en-US" sz="3600" b="1" dirty="0"/>
              <a:t>Southern Section </a:t>
            </a:r>
          </a:p>
        </p:txBody>
      </p:sp>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2B0FE939-6135-8846-B579-79F696C454ED}"/>
              </a:ext>
            </a:extLst>
          </p:cNvPr>
          <p:cNvSpPr>
            <a:spLocks noGrp="1"/>
          </p:cNvSpPr>
          <p:nvPr>
            <p:ph type="body" sz="half" idx="16"/>
          </p:nvPr>
        </p:nvSpPr>
        <p:spPr>
          <a:xfrm>
            <a:off x="2663474" y="5305469"/>
            <a:ext cx="2968002" cy="583534"/>
          </a:xfrm>
        </p:spPr>
        <p:txBody>
          <a:bodyPr/>
          <a:lstStyle/>
          <a:p>
            <a:r>
              <a:rPr lang="en-US" b="1" dirty="0">
                <a:solidFill>
                  <a:srgbClr val="191919"/>
                </a:solidFill>
              </a:rPr>
              <a:t>Dr. Helen E. Morgan</a:t>
            </a:r>
            <a:endParaRPr lang="en-US" b="1" dirty="0"/>
          </a:p>
        </p:txBody>
      </p:sp>
      <p:sp>
        <p:nvSpPr>
          <p:cNvPr id="24" name="Text Placeholder 23">
            <a:extLst>
              <a:ext uri="{FF2B5EF4-FFF2-40B4-BE49-F238E27FC236}">
                <a16:creationId xmlns:a16="http://schemas.microsoft.com/office/drawing/2014/main" id="{996C3DD2-045C-6945-B783-8067FCC3CDF9}"/>
              </a:ext>
            </a:extLst>
          </p:cNvPr>
          <p:cNvSpPr>
            <a:spLocks noGrp="1"/>
          </p:cNvSpPr>
          <p:nvPr>
            <p:ph type="body" sz="half" idx="17"/>
          </p:nvPr>
        </p:nvSpPr>
        <p:spPr>
          <a:xfrm>
            <a:off x="6687010" y="5305469"/>
            <a:ext cx="2919413" cy="583534"/>
          </a:xfrm>
        </p:spPr>
        <p:txBody>
          <a:bodyPr/>
          <a:lstStyle/>
          <a:p>
            <a:r>
              <a:rPr lang="en-US" b="1" dirty="0">
                <a:solidFill>
                  <a:srgbClr val="191919"/>
                </a:solidFill>
              </a:rPr>
              <a:t>Dr. Emily Green</a:t>
            </a:r>
            <a:endParaRPr lang="en-US" b="1" dirty="0"/>
          </a:p>
        </p:txBody>
      </p:sp>
      <p:sp>
        <p:nvSpPr>
          <p:cNvPr id="9" name="TextBox 8"/>
          <p:cNvSpPr txBox="1"/>
          <p:nvPr/>
        </p:nvSpPr>
        <p:spPr>
          <a:xfrm>
            <a:off x="1622248" y="1138309"/>
            <a:ext cx="8953598" cy="584775"/>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Expert Panel Members</a:t>
            </a:r>
          </a:p>
        </p:txBody>
      </p:sp>
      <p:pic>
        <p:nvPicPr>
          <p:cNvPr id="2" name="Picture 1"/>
          <p:cNvPicPr>
            <a:picLocks noChangeAspect="1"/>
          </p:cNvPicPr>
          <p:nvPr/>
        </p:nvPicPr>
        <p:blipFill>
          <a:blip r:embed="rId2"/>
          <a:stretch>
            <a:fillRect/>
          </a:stretch>
        </p:blipFill>
        <p:spPr>
          <a:xfrm>
            <a:off x="2817764" y="1948917"/>
            <a:ext cx="2659422" cy="3356552"/>
          </a:xfrm>
          <a:prstGeom prst="rect">
            <a:avLst/>
          </a:prstGeom>
        </p:spPr>
      </p:pic>
      <p:pic>
        <p:nvPicPr>
          <p:cNvPr id="4" name="Picture 3">
            <a:extLst>
              <a:ext uri="{FF2B5EF4-FFF2-40B4-BE49-F238E27FC236}">
                <a16:creationId xmlns:a16="http://schemas.microsoft.com/office/drawing/2014/main" id="{22B3D99D-D8F4-401F-BC38-3C9455F858FE}"/>
              </a:ext>
            </a:extLst>
          </p:cNvPr>
          <p:cNvPicPr>
            <a:picLocks noChangeAspect="1"/>
          </p:cNvPicPr>
          <p:nvPr/>
        </p:nvPicPr>
        <p:blipFill>
          <a:blip r:embed="rId3"/>
          <a:stretch>
            <a:fillRect/>
          </a:stretch>
        </p:blipFill>
        <p:spPr>
          <a:xfrm>
            <a:off x="6560526" y="1948917"/>
            <a:ext cx="3172382" cy="3455069"/>
          </a:xfrm>
          <a:prstGeom prst="rect">
            <a:avLst/>
          </a:prstGeom>
        </p:spPr>
      </p:pic>
    </p:spTree>
    <p:extLst>
      <p:ext uri="{BB962C8B-B14F-4D97-AF65-F5344CB8AC3E}">
        <p14:creationId xmlns:p14="http://schemas.microsoft.com/office/powerpoint/2010/main" val="2181010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19201" y="1138309"/>
            <a:ext cx="8953598" cy="584775"/>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Expert Panel Comments</a:t>
            </a:r>
          </a:p>
        </p:txBody>
      </p:sp>
      <p:sp>
        <p:nvSpPr>
          <p:cNvPr id="8" name="TextBox 7">
            <a:extLst>
              <a:ext uri="{FF2B5EF4-FFF2-40B4-BE49-F238E27FC236}">
                <a16:creationId xmlns:a16="http://schemas.microsoft.com/office/drawing/2014/main" id="{B5C3FA7F-8322-4659-8503-DF6E2C1E2021}"/>
              </a:ext>
            </a:extLst>
          </p:cNvPr>
          <p:cNvSpPr txBox="1"/>
          <p:nvPr/>
        </p:nvSpPr>
        <p:spPr>
          <a:xfrm>
            <a:off x="1511624" y="1855694"/>
            <a:ext cx="9061175" cy="6910546"/>
          </a:xfrm>
          <a:prstGeom prst="rect">
            <a:avLst/>
          </a:prstGeom>
          <a:noFill/>
        </p:spPr>
        <p:txBody>
          <a:bodyPr wrap="square">
            <a:spAutoFit/>
          </a:bodyPr>
          <a:lstStyle/>
          <a:p>
            <a:pPr algn="just">
              <a:lnSpc>
                <a:spcPct val="107000"/>
              </a:lnSpc>
              <a:spcAft>
                <a:spcPts val="800"/>
              </a:spcAft>
            </a:pPr>
            <a:r>
              <a:rPr lang="en-US" sz="2400" dirty="0">
                <a:solidFill>
                  <a:srgbClr val="320000"/>
                </a:solidFill>
                <a:effectLst/>
                <a:latin typeface="Verdana" panose="020B0604030504040204" pitchFamily="34" charset="0"/>
                <a:ea typeface="Calibri" panose="020F0502020204030204" pitchFamily="34" charset="0"/>
                <a:cs typeface="Times New Roman" panose="02020603050405020304" pitchFamily="18" charset="0"/>
              </a:rPr>
              <a:t>Nurse… Connect </a:t>
            </a:r>
            <a:r>
              <a:rPr lang="en-US" sz="2400" dirty="0">
                <a:solidFill>
                  <a:srgbClr val="320000"/>
                </a:solidFill>
                <a:latin typeface="Verdana" panose="020B0604030504040204" pitchFamily="34" charset="0"/>
                <a:ea typeface="Calibri" panose="020F0502020204030204" pitchFamily="34" charset="0"/>
                <a:cs typeface="Times New Roman" panose="02020603050405020304" pitchFamily="18" charset="0"/>
              </a:rPr>
              <a:t>s</a:t>
            </a:r>
            <a:r>
              <a:rPr lang="en-US" sz="2400" dirty="0">
                <a:solidFill>
                  <a:srgbClr val="320000"/>
                </a:solidFill>
                <a:effectLst/>
                <a:latin typeface="Verdana" panose="020B0604030504040204" pitchFamily="34" charset="0"/>
                <a:ea typeface="Calibri" panose="020F0502020204030204" pitchFamily="34" charset="0"/>
                <a:cs typeface="Times New Roman" panose="02020603050405020304" pitchFamily="18" charset="0"/>
              </a:rPr>
              <a:t>tudents… Diversity… Want to be supportive… Socio economic level… Quality of teachers of student incredible impact…Tools in the toolbox… Discuss habits before control… All about relationships… Prevention intervention…Depression suicide prevention… Not reactive… proactive… Interactive restorative practices… Evidence based curriculum… Diagnostic… Tier one level… Student services partnering… Behavior rehabilitation… Grappling with issues… Engagement… Make kids want to be in school… Behaviors… Attendance indicators… How does it all come together… Data PBIS… </a:t>
            </a:r>
          </a:p>
          <a:p>
            <a:pPr algn="just">
              <a:lnSpc>
                <a:spcPct val="107000"/>
              </a:lnSpc>
              <a:spcAft>
                <a:spcPts val="800"/>
              </a:spcAft>
            </a:pPr>
            <a:endParaRPr lang="en-US" sz="2400" dirty="0">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063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19201" y="1138309"/>
            <a:ext cx="8953598" cy="584775"/>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Expert Panel Comments - Continued</a:t>
            </a:r>
          </a:p>
        </p:txBody>
      </p:sp>
      <p:sp>
        <p:nvSpPr>
          <p:cNvPr id="8" name="TextBox 7">
            <a:extLst>
              <a:ext uri="{FF2B5EF4-FFF2-40B4-BE49-F238E27FC236}">
                <a16:creationId xmlns:a16="http://schemas.microsoft.com/office/drawing/2014/main" id="{B5C3FA7F-8322-4659-8503-DF6E2C1E2021}"/>
              </a:ext>
            </a:extLst>
          </p:cNvPr>
          <p:cNvSpPr txBox="1"/>
          <p:nvPr/>
        </p:nvSpPr>
        <p:spPr>
          <a:xfrm>
            <a:off x="1511624" y="1855694"/>
            <a:ext cx="9061175" cy="5417252"/>
          </a:xfrm>
          <a:prstGeom prst="rect">
            <a:avLst/>
          </a:prstGeom>
          <a:noFill/>
        </p:spPr>
        <p:txBody>
          <a:bodyPr wrap="square">
            <a:spAutoFit/>
          </a:bodyPr>
          <a:lstStyle/>
          <a:p>
            <a:pPr algn="just">
              <a:lnSpc>
                <a:spcPct val="107000"/>
              </a:lnSpc>
              <a:spcAft>
                <a:spcPts val="800"/>
              </a:spcAft>
            </a:pPr>
            <a:r>
              <a:rPr lang="en-US" sz="2400" dirty="0">
                <a:solidFill>
                  <a:srgbClr val="320000"/>
                </a:solidFill>
                <a:effectLst/>
                <a:latin typeface="Verdana" panose="020B0604030504040204" pitchFamily="34" charset="0"/>
                <a:ea typeface="Calibri" panose="020F0502020204030204" pitchFamily="34" charset="0"/>
                <a:cs typeface="Times New Roman" panose="02020603050405020304" pitchFamily="18" charset="0"/>
              </a:rPr>
              <a:t>What are the root causes of issues… Why is attendance on the back burner??? Partnership with mental health… Collaboration for collective impact… Have not seen doctor… Anxiety… Half of kids unmotivated… Great number of students lost someone to covid… Support… Triage… Exposure still comes… Kids showing up sick… Teachers have so much on their plates… Support to staff and community… Kids in chaos… Planning time… Independent Study… Huge Investment Technology Professional development supplies materials… Unusual times unusual measures… Won’t go on forever… Trauma…</a:t>
            </a:r>
          </a:p>
          <a:p>
            <a:pPr algn="just">
              <a:lnSpc>
                <a:spcPct val="107000"/>
              </a:lnSpc>
              <a:spcAft>
                <a:spcPts val="800"/>
              </a:spcAft>
            </a:pPr>
            <a:endParaRPr lang="en-US" sz="2400" dirty="0">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433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19201" y="1138309"/>
            <a:ext cx="8953598" cy="584775"/>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Expert Panel Comments - Continued</a:t>
            </a:r>
          </a:p>
        </p:txBody>
      </p:sp>
      <p:sp>
        <p:nvSpPr>
          <p:cNvPr id="8" name="TextBox 7">
            <a:extLst>
              <a:ext uri="{FF2B5EF4-FFF2-40B4-BE49-F238E27FC236}">
                <a16:creationId xmlns:a16="http://schemas.microsoft.com/office/drawing/2014/main" id="{B5C3FA7F-8322-4659-8503-DF6E2C1E2021}"/>
              </a:ext>
            </a:extLst>
          </p:cNvPr>
          <p:cNvSpPr txBox="1"/>
          <p:nvPr/>
        </p:nvSpPr>
        <p:spPr>
          <a:xfrm>
            <a:off x="1511624" y="1855694"/>
            <a:ext cx="9061175" cy="1256691"/>
          </a:xfrm>
          <a:prstGeom prst="rect">
            <a:avLst/>
          </a:prstGeom>
          <a:noFill/>
        </p:spPr>
        <p:txBody>
          <a:bodyPr wrap="square">
            <a:spAutoFit/>
          </a:bodyPr>
          <a:lstStyle/>
          <a:p>
            <a:pPr marL="0" marR="0" algn="just">
              <a:lnSpc>
                <a:spcPct val="107000"/>
              </a:lnSpc>
              <a:spcBef>
                <a:spcPts val="0"/>
              </a:spcBef>
              <a:spcAft>
                <a:spcPts val="800"/>
              </a:spcAft>
            </a:pPr>
            <a:r>
              <a:rPr lang="en-US" sz="2400" dirty="0">
                <a:solidFill>
                  <a:srgbClr val="320000"/>
                </a:solidFill>
                <a:effectLst/>
                <a:latin typeface="Verdana" panose="020B0604030504040204" pitchFamily="34" charset="0"/>
                <a:ea typeface="Calibri" panose="020F0502020204030204" pitchFamily="34" charset="0"/>
                <a:cs typeface="Times New Roman" panose="02020603050405020304" pitchFamily="18" charset="0"/>
              </a:rPr>
              <a:t>Bigger impact bigger picture… Validate students who they are… We are here for the kids… Kids in chaos… Career… Underdogs… Keeping kids out of the system… </a:t>
            </a:r>
            <a:endParaRPr lang="en-US" sz="2400" dirty="0">
              <a:solidFill>
                <a:srgbClr val="32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75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2B0FE939-6135-8846-B579-79F696C454ED}"/>
              </a:ext>
            </a:extLst>
          </p:cNvPr>
          <p:cNvSpPr>
            <a:spLocks noGrp="1"/>
          </p:cNvSpPr>
          <p:nvPr>
            <p:ph type="body" sz="half" idx="16"/>
          </p:nvPr>
        </p:nvSpPr>
        <p:spPr>
          <a:xfrm>
            <a:off x="4664700" y="5576913"/>
            <a:ext cx="2919413" cy="583534"/>
          </a:xfrm>
        </p:spPr>
        <p:txBody>
          <a:bodyPr/>
          <a:lstStyle/>
          <a:p>
            <a:r>
              <a:rPr lang="en-US" b="1" dirty="0"/>
              <a:t>RAY CULBERSON</a:t>
            </a:r>
          </a:p>
        </p:txBody>
      </p:sp>
      <p:sp>
        <p:nvSpPr>
          <p:cNvPr id="11" name="TextBox 10"/>
          <p:cNvSpPr txBox="1"/>
          <p:nvPr/>
        </p:nvSpPr>
        <p:spPr>
          <a:xfrm>
            <a:off x="8678717" y="3247366"/>
            <a:ext cx="258618" cy="369332"/>
          </a:xfrm>
          <a:prstGeom prst="rect">
            <a:avLst/>
          </a:prstGeom>
          <a:noFill/>
        </p:spPr>
        <p:txBody>
          <a:bodyPr wrap="square" rtlCol="0">
            <a:spAutoFit/>
          </a:bodyPr>
          <a:lstStyle/>
          <a:p>
            <a:r>
              <a:rPr lang="en-US" dirty="0">
                <a:solidFill>
                  <a:srgbClr val="F8F8F8"/>
                </a:solidFill>
              </a:rPr>
              <a:t>A</a:t>
            </a:r>
          </a:p>
        </p:txBody>
      </p:sp>
      <p:sp>
        <p:nvSpPr>
          <p:cNvPr id="12" name="Rounded Rectangle 11"/>
          <p:cNvSpPr/>
          <p:nvPr/>
        </p:nvSpPr>
        <p:spPr>
          <a:xfrm>
            <a:off x="8469745" y="3247366"/>
            <a:ext cx="338281" cy="36933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731976" y="989320"/>
            <a:ext cx="8953598" cy="1323439"/>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Feature Speaker </a:t>
            </a:r>
          </a:p>
          <a:p>
            <a:pPr algn="ctr"/>
            <a:r>
              <a:rPr lang="en-US" sz="2400" b="1" dirty="0">
                <a:solidFill>
                  <a:srgbClr val="191919"/>
                </a:solidFill>
              </a:rPr>
              <a:t>~Ray Culberson~</a:t>
            </a:r>
          </a:p>
          <a:p>
            <a:pPr algn="ctr"/>
            <a:r>
              <a:rPr lang="en-US" sz="2400" b="1" i="1" dirty="0">
                <a:solidFill>
                  <a:srgbClr val="191919"/>
                </a:solidFill>
              </a:rPr>
              <a:t>CBO Entrepreneur High School  </a:t>
            </a:r>
            <a:r>
              <a:rPr lang="en-US" sz="2400" b="1" i="1" dirty="0">
                <a:solidFill>
                  <a:srgbClr val="FF0000"/>
                </a:solidFill>
              </a:rPr>
              <a:t> </a:t>
            </a:r>
            <a:endParaRPr lang="en-US" sz="2400" b="1" i="1" dirty="0">
              <a:solidFill>
                <a:srgbClr val="191919"/>
              </a:solidFill>
            </a:endParaRPr>
          </a:p>
        </p:txBody>
      </p:sp>
      <p:pic>
        <p:nvPicPr>
          <p:cNvPr id="3" name="Picture 2">
            <a:extLst>
              <a:ext uri="{FF2B5EF4-FFF2-40B4-BE49-F238E27FC236}">
                <a16:creationId xmlns:a16="http://schemas.microsoft.com/office/drawing/2014/main" id="{195378AA-4BF4-486F-8309-CEEFADB1D8A6}"/>
              </a:ext>
            </a:extLst>
          </p:cNvPr>
          <p:cNvPicPr>
            <a:picLocks noChangeAspect="1"/>
          </p:cNvPicPr>
          <p:nvPr/>
        </p:nvPicPr>
        <p:blipFill>
          <a:blip r:embed="rId2"/>
          <a:stretch>
            <a:fillRect/>
          </a:stretch>
        </p:blipFill>
        <p:spPr>
          <a:xfrm>
            <a:off x="5218175" y="2531165"/>
            <a:ext cx="1805477" cy="3045748"/>
          </a:xfrm>
          <a:prstGeom prst="rect">
            <a:avLst/>
          </a:prstGeom>
        </p:spPr>
      </p:pic>
    </p:spTree>
    <p:extLst>
      <p:ext uri="{BB962C8B-B14F-4D97-AF65-F5344CB8AC3E}">
        <p14:creationId xmlns:p14="http://schemas.microsoft.com/office/powerpoint/2010/main" val="3729641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78717" y="3247366"/>
            <a:ext cx="258618" cy="369332"/>
          </a:xfrm>
          <a:prstGeom prst="rect">
            <a:avLst/>
          </a:prstGeom>
          <a:noFill/>
        </p:spPr>
        <p:txBody>
          <a:bodyPr wrap="square" rtlCol="0">
            <a:spAutoFit/>
          </a:bodyPr>
          <a:lstStyle/>
          <a:p>
            <a:r>
              <a:rPr lang="en-US" dirty="0">
                <a:solidFill>
                  <a:srgbClr val="F8F8F8"/>
                </a:solidFill>
              </a:rPr>
              <a:t>A</a:t>
            </a:r>
          </a:p>
        </p:txBody>
      </p:sp>
      <p:sp>
        <p:nvSpPr>
          <p:cNvPr id="12" name="Rounded Rectangle 11"/>
          <p:cNvSpPr/>
          <p:nvPr/>
        </p:nvSpPr>
        <p:spPr>
          <a:xfrm>
            <a:off x="8469745" y="3247366"/>
            <a:ext cx="338281" cy="36933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731976" y="989320"/>
            <a:ext cx="8953598" cy="1323439"/>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Feature Speaker Comments </a:t>
            </a:r>
          </a:p>
          <a:p>
            <a:pPr algn="ctr"/>
            <a:r>
              <a:rPr lang="en-US" sz="2400" b="1" dirty="0">
                <a:solidFill>
                  <a:srgbClr val="191919"/>
                </a:solidFill>
              </a:rPr>
              <a:t>~Ray Culberson~</a:t>
            </a:r>
          </a:p>
          <a:p>
            <a:pPr algn="ctr"/>
            <a:r>
              <a:rPr lang="en-US" sz="2400" b="1" i="1" dirty="0">
                <a:solidFill>
                  <a:srgbClr val="191919"/>
                </a:solidFill>
              </a:rPr>
              <a:t>CBO Entrepreneur High School  </a:t>
            </a:r>
            <a:r>
              <a:rPr lang="en-US" sz="2400" b="1" i="1" dirty="0">
                <a:solidFill>
                  <a:srgbClr val="FF0000"/>
                </a:solidFill>
              </a:rPr>
              <a:t> </a:t>
            </a:r>
            <a:endParaRPr lang="en-US" sz="2400" b="1" i="1" dirty="0">
              <a:solidFill>
                <a:srgbClr val="191919"/>
              </a:solidFill>
            </a:endParaRPr>
          </a:p>
        </p:txBody>
      </p:sp>
      <p:sp>
        <p:nvSpPr>
          <p:cNvPr id="9" name="TextBox 8">
            <a:extLst>
              <a:ext uri="{FF2B5EF4-FFF2-40B4-BE49-F238E27FC236}">
                <a16:creationId xmlns:a16="http://schemas.microsoft.com/office/drawing/2014/main" id="{7F32FED5-71A7-45AE-9FD9-10F8C5C68085}"/>
              </a:ext>
            </a:extLst>
          </p:cNvPr>
          <p:cNvSpPr txBox="1"/>
          <p:nvPr/>
        </p:nvSpPr>
        <p:spPr>
          <a:xfrm>
            <a:off x="1678187" y="2568387"/>
            <a:ext cx="9061175" cy="3038524"/>
          </a:xfrm>
          <a:prstGeom prst="rect">
            <a:avLst/>
          </a:prstGeom>
          <a:noFill/>
        </p:spPr>
        <p:txBody>
          <a:bodyPr wrap="square">
            <a:spAutoFit/>
          </a:bodyPr>
          <a:lstStyle/>
          <a:p>
            <a:pPr marL="0" marR="0" algn="just">
              <a:lnSpc>
                <a:spcPct val="107000"/>
              </a:lnSpc>
              <a:spcBef>
                <a:spcPts val="0"/>
              </a:spcBef>
              <a:spcAft>
                <a:spcPts val="800"/>
              </a:spcAft>
            </a:pPr>
            <a:r>
              <a:rPr lang="en-US" sz="2000" dirty="0">
                <a:solidFill>
                  <a:srgbClr val="260026"/>
                </a:solidFill>
                <a:effectLst/>
                <a:latin typeface="Verdana" panose="020B0604030504040204" pitchFamily="34" charset="0"/>
                <a:ea typeface="Calibri" panose="020F0502020204030204" pitchFamily="34" charset="0"/>
                <a:cs typeface="Times New Roman" panose="02020603050405020304" pitchFamily="18" charset="0"/>
              </a:rPr>
              <a:t>Ray Culberson speaks from his heart and from his life!  He is an accomplished educator and continues to fight for those good decisions all educators can make to motivate, encourage and point students into making decisions for the betterment of their lives.  </a:t>
            </a:r>
            <a:r>
              <a:rPr lang="en-US" sz="2000" dirty="0">
                <a:solidFill>
                  <a:srgbClr val="260026"/>
                </a:solidFill>
                <a:latin typeface="Verdana" panose="020B0604030504040204" pitchFamily="34" charset="0"/>
                <a:ea typeface="Calibri" panose="020F0502020204030204" pitchFamily="34" charset="0"/>
                <a:cs typeface="Times New Roman" panose="02020603050405020304" pitchFamily="18" charset="0"/>
              </a:rPr>
              <a:t>In his lifetime, Ray has overcome adversity and unique challenges. He has a great message for all students and is a motivational speaker extraordinaire.  He delivered a thought provoking presentation for all to hear.  We encourage all of you to hear Ray in person in the future.  Thank you Ray for all you do for the children in California!</a:t>
            </a:r>
            <a:endParaRPr lang="en-US" sz="2000" dirty="0">
              <a:solidFill>
                <a:srgbClr val="26002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423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78717" y="3247366"/>
            <a:ext cx="258618" cy="369332"/>
          </a:xfrm>
          <a:prstGeom prst="rect">
            <a:avLst/>
          </a:prstGeom>
          <a:noFill/>
        </p:spPr>
        <p:txBody>
          <a:bodyPr wrap="square" rtlCol="0">
            <a:spAutoFit/>
          </a:bodyPr>
          <a:lstStyle/>
          <a:p>
            <a:r>
              <a:rPr lang="en-US" dirty="0">
                <a:solidFill>
                  <a:srgbClr val="F8F8F8"/>
                </a:solidFill>
              </a:rPr>
              <a:t>A</a:t>
            </a:r>
          </a:p>
        </p:txBody>
      </p:sp>
      <p:sp>
        <p:nvSpPr>
          <p:cNvPr id="12" name="Rounded Rectangle 11"/>
          <p:cNvSpPr/>
          <p:nvPr/>
        </p:nvSpPr>
        <p:spPr>
          <a:xfrm>
            <a:off x="8469745" y="3247366"/>
            <a:ext cx="338281" cy="36933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731976" y="989320"/>
            <a:ext cx="8953598" cy="584775"/>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Workshop Zoom Pictures!   Enjoy!</a:t>
            </a:r>
          </a:p>
        </p:txBody>
      </p:sp>
      <p:pic>
        <p:nvPicPr>
          <p:cNvPr id="6" name="Picture 5" descr="Graphical user interface, application&#10;&#10;Description automatically generated">
            <a:extLst>
              <a:ext uri="{FF2B5EF4-FFF2-40B4-BE49-F238E27FC236}">
                <a16:creationId xmlns:a16="http://schemas.microsoft.com/office/drawing/2014/main" id="{8631CE90-A718-479F-9754-D93B32B1064A}"/>
              </a:ext>
            </a:extLst>
          </p:cNvPr>
          <p:cNvPicPr>
            <a:picLocks noChangeAspect="1"/>
          </p:cNvPicPr>
          <p:nvPr/>
        </p:nvPicPr>
        <p:blipFill>
          <a:blip r:embed="rId2"/>
          <a:stretch>
            <a:fillRect/>
          </a:stretch>
        </p:blipFill>
        <p:spPr>
          <a:xfrm>
            <a:off x="2540000" y="1574095"/>
            <a:ext cx="7673076" cy="4316105"/>
          </a:xfrm>
          <a:prstGeom prst="rect">
            <a:avLst/>
          </a:prstGeom>
        </p:spPr>
      </p:pic>
    </p:spTree>
    <p:extLst>
      <p:ext uri="{BB962C8B-B14F-4D97-AF65-F5344CB8AC3E}">
        <p14:creationId xmlns:p14="http://schemas.microsoft.com/office/powerpoint/2010/main" val="245942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person wearing glasses&#10;&#10;Description automatically generated with medium confidence">
            <a:extLst>
              <a:ext uri="{FF2B5EF4-FFF2-40B4-BE49-F238E27FC236}">
                <a16:creationId xmlns:a16="http://schemas.microsoft.com/office/drawing/2014/main" id="{F6881A4A-36C4-4796-BBA4-368BB9FE6191}"/>
              </a:ext>
            </a:extLst>
          </p:cNvPr>
          <p:cNvPicPr>
            <a:picLocks noChangeAspect="1"/>
          </p:cNvPicPr>
          <p:nvPr/>
        </p:nvPicPr>
        <p:blipFill>
          <a:blip r:embed="rId2"/>
          <a:stretch>
            <a:fillRect/>
          </a:stretch>
        </p:blipFill>
        <p:spPr>
          <a:xfrm>
            <a:off x="4542214" y="833332"/>
            <a:ext cx="3398935" cy="1911901"/>
          </a:xfrm>
          <a:prstGeom prst="rect">
            <a:avLst/>
          </a:prstGeom>
        </p:spPr>
      </p:pic>
      <p:pic>
        <p:nvPicPr>
          <p:cNvPr id="12" name="Picture 11" descr="A screenshot of a computer&#10;&#10;Description automatically generated with low confidence">
            <a:extLst>
              <a:ext uri="{FF2B5EF4-FFF2-40B4-BE49-F238E27FC236}">
                <a16:creationId xmlns:a16="http://schemas.microsoft.com/office/drawing/2014/main" id="{4DD11033-111B-4E4A-BB98-6BB20F9B9345}"/>
              </a:ext>
            </a:extLst>
          </p:cNvPr>
          <p:cNvPicPr>
            <a:picLocks noChangeAspect="1"/>
          </p:cNvPicPr>
          <p:nvPr/>
        </p:nvPicPr>
        <p:blipFill>
          <a:blip r:embed="rId3"/>
          <a:stretch>
            <a:fillRect/>
          </a:stretch>
        </p:blipFill>
        <p:spPr>
          <a:xfrm>
            <a:off x="8179723" y="791785"/>
            <a:ext cx="3398935" cy="1911901"/>
          </a:xfrm>
          <a:prstGeom prst="rect">
            <a:avLst/>
          </a:prstGeom>
        </p:spPr>
      </p:pic>
      <p:pic>
        <p:nvPicPr>
          <p:cNvPr id="14" name="Picture 13" descr="A person wearing glasses&#10;&#10;Description automatically generated with medium confidence">
            <a:extLst>
              <a:ext uri="{FF2B5EF4-FFF2-40B4-BE49-F238E27FC236}">
                <a16:creationId xmlns:a16="http://schemas.microsoft.com/office/drawing/2014/main" id="{F619189F-9455-4432-9A25-7464CCDD22CA}"/>
              </a:ext>
            </a:extLst>
          </p:cNvPr>
          <p:cNvPicPr>
            <a:picLocks noChangeAspect="1"/>
          </p:cNvPicPr>
          <p:nvPr/>
        </p:nvPicPr>
        <p:blipFill>
          <a:blip r:embed="rId4"/>
          <a:stretch>
            <a:fillRect/>
          </a:stretch>
        </p:blipFill>
        <p:spPr>
          <a:xfrm>
            <a:off x="978566" y="833332"/>
            <a:ext cx="3325074" cy="1870354"/>
          </a:xfrm>
          <a:prstGeom prst="rect">
            <a:avLst/>
          </a:prstGeom>
        </p:spPr>
      </p:pic>
      <p:pic>
        <p:nvPicPr>
          <p:cNvPr id="16" name="Picture 15" descr="A screenshot of a computer&#10;&#10;Description automatically generated with medium confidence">
            <a:extLst>
              <a:ext uri="{FF2B5EF4-FFF2-40B4-BE49-F238E27FC236}">
                <a16:creationId xmlns:a16="http://schemas.microsoft.com/office/drawing/2014/main" id="{114D9561-A579-464E-9ACC-A2A7CC742BE6}"/>
              </a:ext>
            </a:extLst>
          </p:cNvPr>
          <p:cNvPicPr>
            <a:picLocks noChangeAspect="1"/>
          </p:cNvPicPr>
          <p:nvPr/>
        </p:nvPicPr>
        <p:blipFill>
          <a:blip r:embed="rId5"/>
          <a:stretch>
            <a:fillRect/>
          </a:stretch>
        </p:blipFill>
        <p:spPr>
          <a:xfrm>
            <a:off x="978566" y="3604606"/>
            <a:ext cx="3325074" cy="1870354"/>
          </a:xfrm>
          <a:prstGeom prst="rect">
            <a:avLst/>
          </a:prstGeom>
        </p:spPr>
      </p:pic>
      <p:pic>
        <p:nvPicPr>
          <p:cNvPr id="18" name="Picture 17" descr="Text&#10;&#10;Description automatically generated">
            <a:extLst>
              <a:ext uri="{FF2B5EF4-FFF2-40B4-BE49-F238E27FC236}">
                <a16:creationId xmlns:a16="http://schemas.microsoft.com/office/drawing/2014/main" id="{73BFDA7E-29A0-45E3-9C51-52760548FE0F}"/>
              </a:ext>
            </a:extLst>
          </p:cNvPr>
          <p:cNvPicPr>
            <a:picLocks noChangeAspect="1"/>
          </p:cNvPicPr>
          <p:nvPr/>
        </p:nvPicPr>
        <p:blipFill>
          <a:blip r:embed="rId6"/>
          <a:stretch>
            <a:fillRect/>
          </a:stretch>
        </p:blipFill>
        <p:spPr>
          <a:xfrm>
            <a:off x="4542214" y="3517339"/>
            <a:ext cx="3398935" cy="1911901"/>
          </a:xfrm>
          <a:prstGeom prst="rect">
            <a:avLst/>
          </a:prstGeom>
        </p:spPr>
      </p:pic>
      <p:pic>
        <p:nvPicPr>
          <p:cNvPr id="20" name="Picture 19" descr="A person wearing glasses&#10;&#10;Description automatically generated with low confidence">
            <a:extLst>
              <a:ext uri="{FF2B5EF4-FFF2-40B4-BE49-F238E27FC236}">
                <a16:creationId xmlns:a16="http://schemas.microsoft.com/office/drawing/2014/main" id="{BA4CE3D8-1C22-4032-BB44-571102885002}"/>
              </a:ext>
            </a:extLst>
          </p:cNvPr>
          <p:cNvPicPr>
            <a:picLocks noChangeAspect="1"/>
          </p:cNvPicPr>
          <p:nvPr/>
        </p:nvPicPr>
        <p:blipFill>
          <a:blip r:embed="rId7"/>
          <a:stretch>
            <a:fillRect/>
          </a:stretch>
        </p:blipFill>
        <p:spPr>
          <a:xfrm>
            <a:off x="8179723" y="3429000"/>
            <a:ext cx="3325074" cy="2045960"/>
          </a:xfrm>
          <a:prstGeom prst="rect">
            <a:avLst/>
          </a:prstGeom>
        </p:spPr>
      </p:pic>
    </p:spTree>
    <p:extLst>
      <p:ext uri="{BB962C8B-B14F-4D97-AF65-F5344CB8AC3E}">
        <p14:creationId xmlns:p14="http://schemas.microsoft.com/office/powerpoint/2010/main" val="1386604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erson&#10;&#10;Description automatically generated with medium confidence">
            <a:extLst>
              <a:ext uri="{FF2B5EF4-FFF2-40B4-BE49-F238E27FC236}">
                <a16:creationId xmlns:a16="http://schemas.microsoft.com/office/drawing/2014/main" id="{07051ADD-F9B7-4B80-B963-92713F513E14}"/>
              </a:ext>
            </a:extLst>
          </p:cNvPr>
          <p:cNvPicPr>
            <a:picLocks noChangeAspect="1"/>
          </p:cNvPicPr>
          <p:nvPr/>
        </p:nvPicPr>
        <p:blipFill>
          <a:blip r:embed="rId2"/>
          <a:stretch>
            <a:fillRect/>
          </a:stretch>
        </p:blipFill>
        <p:spPr>
          <a:xfrm>
            <a:off x="829471" y="909231"/>
            <a:ext cx="3630232" cy="2042006"/>
          </a:xfrm>
          <a:prstGeom prst="rect">
            <a:avLst/>
          </a:prstGeom>
        </p:spPr>
      </p:pic>
      <p:pic>
        <p:nvPicPr>
          <p:cNvPr id="5" name="Picture 4" descr="A screenshot of a person&#10;&#10;Description automatically generated with medium confidence">
            <a:extLst>
              <a:ext uri="{FF2B5EF4-FFF2-40B4-BE49-F238E27FC236}">
                <a16:creationId xmlns:a16="http://schemas.microsoft.com/office/drawing/2014/main" id="{8578F83F-F555-4D33-8F7E-DDB67D7CFA94}"/>
              </a:ext>
            </a:extLst>
          </p:cNvPr>
          <p:cNvPicPr>
            <a:picLocks noChangeAspect="1"/>
          </p:cNvPicPr>
          <p:nvPr/>
        </p:nvPicPr>
        <p:blipFill>
          <a:blip r:embed="rId3"/>
          <a:stretch>
            <a:fillRect/>
          </a:stretch>
        </p:blipFill>
        <p:spPr>
          <a:xfrm>
            <a:off x="4601636" y="909231"/>
            <a:ext cx="3595879" cy="2022683"/>
          </a:xfrm>
          <a:prstGeom prst="rect">
            <a:avLst/>
          </a:prstGeom>
        </p:spPr>
      </p:pic>
      <p:pic>
        <p:nvPicPr>
          <p:cNvPr id="7" name="Picture 6" descr="A screenshot of a person&#10;&#10;Description automatically generated with low confidence">
            <a:extLst>
              <a:ext uri="{FF2B5EF4-FFF2-40B4-BE49-F238E27FC236}">
                <a16:creationId xmlns:a16="http://schemas.microsoft.com/office/drawing/2014/main" id="{54B4965A-942B-4746-AE15-1CD27CA8DEDE}"/>
              </a:ext>
            </a:extLst>
          </p:cNvPr>
          <p:cNvPicPr>
            <a:picLocks noChangeAspect="1"/>
          </p:cNvPicPr>
          <p:nvPr/>
        </p:nvPicPr>
        <p:blipFill>
          <a:blip r:embed="rId4"/>
          <a:stretch>
            <a:fillRect/>
          </a:stretch>
        </p:blipFill>
        <p:spPr>
          <a:xfrm>
            <a:off x="8339448" y="909230"/>
            <a:ext cx="3595883" cy="2022684"/>
          </a:xfrm>
          <a:prstGeom prst="rect">
            <a:avLst/>
          </a:prstGeom>
        </p:spPr>
      </p:pic>
      <p:pic>
        <p:nvPicPr>
          <p:cNvPr id="9" name="Picture 8" descr="Diagram&#10;&#10;Description automatically generated">
            <a:extLst>
              <a:ext uri="{FF2B5EF4-FFF2-40B4-BE49-F238E27FC236}">
                <a16:creationId xmlns:a16="http://schemas.microsoft.com/office/drawing/2014/main" id="{C8F91472-659A-45DB-9349-B109727A92D3}"/>
              </a:ext>
            </a:extLst>
          </p:cNvPr>
          <p:cNvPicPr>
            <a:picLocks noChangeAspect="1"/>
          </p:cNvPicPr>
          <p:nvPr/>
        </p:nvPicPr>
        <p:blipFill>
          <a:blip r:embed="rId5"/>
          <a:stretch>
            <a:fillRect/>
          </a:stretch>
        </p:blipFill>
        <p:spPr>
          <a:xfrm>
            <a:off x="829471" y="3234896"/>
            <a:ext cx="3630234" cy="2042006"/>
          </a:xfrm>
          <a:prstGeom prst="rect">
            <a:avLst/>
          </a:prstGeom>
        </p:spPr>
      </p:pic>
      <p:pic>
        <p:nvPicPr>
          <p:cNvPr id="11" name="Picture 10" descr="A screenshot of a person sitting at a desk&#10;&#10;Description automatically generated with low confidence">
            <a:extLst>
              <a:ext uri="{FF2B5EF4-FFF2-40B4-BE49-F238E27FC236}">
                <a16:creationId xmlns:a16="http://schemas.microsoft.com/office/drawing/2014/main" id="{DD3F10CE-58B3-4DF0-B91F-2D32432286CA}"/>
              </a:ext>
            </a:extLst>
          </p:cNvPr>
          <p:cNvPicPr>
            <a:picLocks noChangeAspect="1"/>
          </p:cNvPicPr>
          <p:nvPr/>
        </p:nvPicPr>
        <p:blipFill>
          <a:blip r:embed="rId6"/>
          <a:stretch>
            <a:fillRect/>
          </a:stretch>
        </p:blipFill>
        <p:spPr>
          <a:xfrm>
            <a:off x="4567283" y="3092116"/>
            <a:ext cx="3630232" cy="2184786"/>
          </a:xfrm>
          <a:prstGeom prst="rect">
            <a:avLst/>
          </a:prstGeom>
        </p:spPr>
      </p:pic>
      <p:pic>
        <p:nvPicPr>
          <p:cNvPr id="13" name="Picture 12" descr="A screenshot of a person&#10;&#10;Description automatically generated with medium confidence">
            <a:extLst>
              <a:ext uri="{FF2B5EF4-FFF2-40B4-BE49-F238E27FC236}">
                <a16:creationId xmlns:a16="http://schemas.microsoft.com/office/drawing/2014/main" id="{F150D8D9-A259-485B-92AD-424C033102F5}"/>
              </a:ext>
            </a:extLst>
          </p:cNvPr>
          <p:cNvPicPr>
            <a:picLocks noChangeAspect="1"/>
          </p:cNvPicPr>
          <p:nvPr/>
        </p:nvPicPr>
        <p:blipFill>
          <a:blip r:embed="rId7"/>
          <a:stretch>
            <a:fillRect/>
          </a:stretch>
        </p:blipFill>
        <p:spPr>
          <a:xfrm>
            <a:off x="8305093" y="3092116"/>
            <a:ext cx="3630232" cy="2184787"/>
          </a:xfrm>
          <a:prstGeom prst="rect">
            <a:avLst/>
          </a:prstGeom>
        </p:spPr>
      </p:pic>
    </p:spTree>
    <p:extLst>
      <p:ext uri="{BB962C8B-B14F-4D97-AF65-F5344CB8AC3E}">
        <p14:creationId xmlns:p14="http://schemas.microsoft.com/office/powerpoint/2010/main" val="92958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46FEADE0-0F1F-465F-87EA-36E98DD58C5B}"/>
              </a:ext>
            </a:extLst>
          </p:cNvPr>
          <p:cNvPicPr>
            <a:picLocks noChangeAspect="1"/>
          </p:cNvPicPr>
          <p:nvPr/>
        </p:nvPicPr>
        <p:blipFill>
          <a:blip r:embed="rId2"/>
          <a:stretch>
            <a:fillRect/>
          </a:stretch>
        </p:blipFill>
        <p:spPr>
          <a:xfrm>
            <a:off x="629967" y="0"/>
            <a:ext cx="3659401" cy="1932708"/>
          </a:xfrm>
          <a:prstGeom prst="rect">
            <a:avLst/>
          </a:prstGeom>
        </p:spPr>
      </p:pic>
      <p:pic>
        <p:nvPicPr>
          <p:cNvPr id="5" name="Picture 4" descr="Graphical user interface, application, website&#10;&#10;Description automatically generated">
            <a:extLst>
              <a:ext uri="{FF2B5EF4-FFF2-40B4-BE49-F238E27FC236}">
                <a16:creationId xmlns:a16="http://schemas.microsoft.com/office/drawing/2014/main" id="{67D56D83-984D-40C2-9872-3CA841025C2D}"/>
              </a:ext>
            </a:extLst>
          </p:cNvPr>
          <p:cNvPicPr>
            <a:picLocks noChangeAspect="1"/>
          </p:cNvPicPr>
          <p:nvPr/>
        </p:nvPicPr>
        <p:blipFill>
          <a:blip r:embed="rId3"/>
          <a:stretch>
            <a:fillRect/>
          </a:stretch>
        </p:blipFill>
        <p:spPr>
          <a:xfrm>
            <a:off x="629967" y="2037683"/>
            <a:ext cx="3659401" cy="2058413"/>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D3E4E90B-0FFA-43C0-AC0A-0398A4CACEB7}"/>
              </a:ext>
            </a:extLst>
          </p:cNvPr>
          <p:cNvPicPr>
            <a:picLocks noChangeAspect="1"/>
          </p:cNvPicPr>
          <p:nvPr/>
        </p:nvPicPr>
        <p:blipFill>
          <a:blip r:embed="rId4"/>
          <a:stretch>
            <a:fillRect/>
          </a:stretch>
        </p:blipFill>
        <p:spPr>
          <a:xfrm>
            <a:off x="629968" y="4201071"/>
            <a:ext cx="3659400" cy="2058413"/>
          </a:xfrm>
          <a:prstGeom prst="rect">
            <a:avLst/>
          </a:prstGeom>
        </p:spPr>
      </p:pic>
      <p:pic>
        <p:nvPicPr>
          <p:cNvPr id="9" name="Picture 8" descr="A screenshot of a child&#10;&#10;Description automatically generated with medium confidence">
            <a:extLst>
              <a:ext uri="{FF2B5EF4-FFF2-40B4-BE49-F238E27FC236}">
                <a16:creationId xmlns:a16="http://schemas.microsoft.com/office/drawing/2014/main" id="{6E0E8A4F-1BE9-4280-AFA3-70AD0055E7FF}"/>
              </a:ext>
            </a:extLst>
          </p:cNvPr>
          <p:cNvPicPr>
            <a:picLocks noChangeAspect="1"/>
          </p:cNvPicPr>
          <p:nvPr/>
        </p:nvPicPr>
        <p:blipFill>
          <a:blip r:embed="rId5"/>
          <a:stretch>
            <a:fillRect/>
          </a:stretch>
        </p:blipFill>
        <p:spPr>
          <a:xfrm>
            <a:off x="4749385" y="-90376"/>
            <a:ext cx="7442615" cy="4186471"/>
          </a:xfrm>
          <a:prstGeom prst="rect">
            <a:avLst/>
          </a:prstGeom>
        </p:spPr>
      </p:pic>
      <p:sp>
        <p:nvSpPr>
          <p:cNvPr id="10" name="TextBox 9">
            <a:extLst>
              <a:ext uri="{FF2B5EF4-FFF2-40B4-BE49-F238E27FC236}">
                <a16:creationId xmlns:a16="http://schemas.microsoft.com/office/drawing/2014/main" id="{0C9AE30B-6272-4A8D-80E3-DD1E8929D1AB}"/>
              </a:ext>
            </a:extLst>
          </p:cNvPr>
          <p:cNvSpPr txBox="1"/>
          <p:nvPr/>
        </p:nvSpPr>
        <p:spPr>
          <a:xfrm>
            <a:off x="4513958" y="4202675"/>
            <a:ext cx="7048074" cy="1721240"/>
          </a:xfrm>
          <a:prstGeom prst="rect">
            <a:avLst/>
          </a:prstGeom>
          <a:noFill/>
        </p:spPr>
        <p:txBody>
          <a:bodyPr wrap="square">
            <a:spAutoFit/>
          </a:bodyPr>
          <a:lstStyle/>
          <a:p>
            <a:pPr marL="0" marR="0" algn="just">
              <a:lnSpc>
                <a:spcPct val="107000"/>
              </a:lnSpc>
              <a:spcBef>
                <a:spcPts val="0"/>
              </a:spcBef>
              <a:spcAft>
                <a:spcPts val="800"/>
              </a:spcAft>
            </a:pPr>
            <a:r>
              <a:rPr lang="en-US" sz="2000" dirty="0">
                <a:solidFill>
                  <a:srgbClr val="2E1700"/>
                </a:solidFill>
                <a:effectLst/>
                <a:latin typeface="Verdana" panose="020B0604030504040204" pitchFamily="34" charset="0"/>
                <a:ea typeface="Calibri" panose="020F0502020204030204" pitchFamily="34" charset="0"/>
                <a:cs typeface="Times New Roman" panose="02020603050405020304" pitchFamily="18" charset="0"/>
              </a:rPr>
              <a:t>Workshops are only successful when the attendees </a:t>
            </a:r>
            <a:r>
              <a:rPr lang="en-US" sz="2000" dirty="0">
                <a:solidFill>
                  <a:srgbClr val="2E1700"/>
                </a:solidFill>
                <a:latin typeface="Verdana" panose="020B0604030504040204" pitchFamily="34" charset="0"/>
                <a:ea typeface="Calibri" panose="020F0502020204030204" pitchFamily="34" charset="0"/>
                <a:cs typeface="Times New Roman" panose="02020603050405020304" pitchFamily="18" charset="0"/>
              </a:rPr>
              <a:t>return to  their districts and agencies with motivation, more tools in their tool box and a vision for positively impacting their students.  We hope all attendees found this workshop to be meaningful!</a:t>
            </a:r>
            <a:endParaRPr lang="en-US" sz="2000" dirty="0">
              <a:solidFill>
                <a:srgbClr val="2E17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25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492" y="967976"/>
            <a:ext cx="9762711" cy="4955203"/>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1000" b="1" dirty="0">
              <a:solidFill>
                <a:srgbClr val="FF0000"/>
              </a:solidFill>
            </a:endParaRPr>
          </a:p>
          <a:p>
            <a:pPr algn="ctr"/>
            <a:r>
              <a:rPr lang="en-US" sz="4800" b="1" dirty="0">
                <a:solidFill>
                  <a:srgbClr val="FF0000"/>
                </a:solidFill>
              </a:rPr>
              <a:t>WORKSHOP’S OBJECTIVE </a:t>
            </a:r>
          </a:p>
          <a:p>
            <a:pPr algn="ctr"/>
            <a:endParaRPr lang="en-US" sz="2400" b="1" i="1" dirty="0">
              <a:solidFill>
                <a:srgbClr val="191919"/>
              </a:solidFill>
            </a:endParaRPr>
          </a:p>
          <a:p>
            <a:pPr algn="ctr"/>
            <a:r>
              <a:rPr lang="en-US" sz="2400" b="1" i="1" dirty="0">
                <a:solidFill>
                  <a:srgbClr val="191919"/>
                </a:solidFill>
              </a:rPr>
              <a:t> </a:t>
            </a:r>
            <a:r>
              <a:rPr lang="en-US" sz="4800" dirty="0">
                <a:solidFill>
                  <a:schemeClr val="accent2">
                    <a:lumMod val="10000"/>
                  </a:schemeClr>
                </a:solidFill>
              </a:rPr>
              <a:t>Maximizing learning opportunities through                  a focus on Social Emotional Learning (SEL) </a:t>
            </a:r>
          </a:p>
          <a:p>
            <a:endParaRPr lang="en-US" dirty="0"/>
          </a:p>
          <a:p>
            <a:pPr algn="ctr"/>
            <a:endParaRPr lang="en-US" sz="2400" b="1" i="1" dirty="0">
              <a:solidFill>
                <a:srgbClr val="191919"/>
              </a:solidFill>
            </a:endParaRPr>
          </a:p>
        </p:txBody>
      </p:sp>
    </p:spTree>
    <p:extLst>
      <p:ext uri="{BB962C8B-B14F-4D97-AF65-F5344CB8AC3E}">
        <p14:creationId xmlns:p14="http://schemas.microsoft.com/office/powerpoint/2010/main" val="290596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erson&#10;&#10;Description automatically generated with medium confidence">
            <a:extLst>
              <a:ext uri="{FF2B5EF4-FFF2-40B4-BE49-F238E27FC236}">
                <a16:creationId xmlns:a16="http://schemas.microsoft.com/office/drawing/2014/main" id="{4168637B-FCDF-4F57-92FA-D42B58200D15}"/>
              </a:ext>
            </a:extLst>
          </p:cNvPr>
          <p:cNvPicPr>
            <a:picLocks noChangeAspect="1"/>
          </p:cNvPicPr>
          <p:nvPr/>
        </p:nvPicPr>
        <p:blipFill>
          <a:blip r:embed="rId2"/>
          <a:stretch>
            <a:fillRect/>
          </a:stretch>
        </p:blipFill>
        <p:spPr>
          <a:xfrm>
            <a:off x="5369445" y="2279373"/>
            <a:ext cx="5944430" cy="3343742"/>
          </a:xfrm>
          <a:prstGeom prst="rect">
            <a:avLst/>
          </a:prstGeom>
        </p:spPr>
      </p:pic>
      <p:sp>
        <p:nvSpPr>
          <p:cNvPr id="4" name="TextBox 3">
            <a:extLst>
              <a:ext uri="{FF2B5EF4-FFF2-40B4-BE49-F238E27FC236}">
                <a16:creationId xmlns:a16="http://schemas.microsoft.com/office/drawing/2014/main" id="{5C0159BE-A395-4BE1-BBB2-C67739B6C756}"/>
              </a:ext>
            </a:extLst>
          </p:cNvPr>
          <p:cNvSpPr txBox="1"/>
          <p:nvPr/>
        </p:nvSpPr>
        <p:spPr>
          <a:xfrm>
            <a:off x="1058064" y="2615921"/>
            <a:ext cx="4186289" cy="3038524"/>
          </a:xfrm>
          <a:prstGeom prst="rect">
            <a:avLst/>
          </a:prstGeom>
          <a:noFill/>
        </p:spPr>
        <p:txBody>
          <a:bodyPr wrap="square">
            <a:spAutoFit/>
          </a:bodyPr>
          <a:lstStyle/>
          <a:p>
            <a:pPr marL="0" marR="0" algn="just">
              <a:lnSpc>
                <a:spcPct val="107000"/>
              </a:lnSpc>
              <a:spcBef>
                <a:spcPts val="0"/>
              </a:spcBef>
              <a:spcAft>
                <a:spcPts val="800"/>
              </a:spcAft>
            </a:pPr>
            <a:r>
              <a:rPr lang="en-US" sz="2000" dirty="0">
                <a:solidFill>
                  <a:srgbClr val="2E1700"/>
                </a:solidFill>
                <a:latin typeface="Verdana" panose="020B0604030504040204" pitchFamily="34" charset="0"/>
                <a:ea typeface="Calibri" panose="020F0502020204030204" pitchFamily="34" charset="0"/>
                <a:cs typeface="Times New Roman" panose="02020603050405020304" pitchFamily="18" charset="0"/>
              </a:rPr>
              <a:t>The Los Angeles County Office of Education has incredible history with CASCWA, like no other organization.  CASCWA is grateful to Jennifer </a:t>
            </a:r>
            <a:r>
              <a:rPr lang="en-US" sz="2000" dirty="0" err="1">
                <a:solidFill>
                  <a:srgbClr val="2E1700"/>
                </a:solidFill>
                <a:latin typeface="Verdana" panose="020B0604030504040204" pitchFamily="34" charset="0"/>
                <a:ea typeface="Calibri" panose="020F0502020204030204" pitchFamily="34" charset="0"/>
                <a:cs typeface="Times New Roman" panose="02020603050405020304" pitchFamily="18" charset="0"/>
              </a:rPr>
              <a:t>Kottke</a:t>
            </a:r>
            <a:r>
              <a:rPr lang="en-US" sz="2000" dirty="0">
                <a:solidFill>
                  <a:srgbClr val="2E1700"/>
                </a:solidFill>
                <a:latin typeface="Verdana" panose="020B0604030504040204" pitchFamily="34" charset="0"/>
                <a:ea typeface="Calibri" panose="020F0502020204030204" pitchFamily="34" charset="0"/>
                <a:cs typeface="Times New Roman" panose="02020603050405020304" pitchFamily="18" charset="0"/>
              </a:rPr>
              <a:t>.  She has been instrumental in making several of our Zoom events a reality.  Thank you Jennifer!</a:t>
            </a:r>
            <a:endParaRPr lang="en-US" sz="2000" dirty="0">
              <a:solidFill>
                <a:srgbClr val="2E17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05164EA-6FD6-4DA1-96A1-85DEE354E1DF}"/>
              </a:ext>
            </a:extLst>
          </p:cNvPr>
          <p:cNvSpPr txBox="1"/>
          <p:nvPr/>
        </p:nvSpPr>
        <p:spPr>
          <a:xfrm>
            <a:off x="1317812" y="1052255"/>
            <a:ext cx="9533963" cy="954107"/>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Special Thank You – Long Overdue </a:t>
            </a:r>
          </a:p>
          <a:p>
            <a:pPr algn="ctr"/>
            <a:r>
              <a:rPr lang="en-US" sz="2400" b="1" dirty="0">
                <a:solidFill>
                  <a:srgbClr val="191919"/>
                </a:solidFill>
              </a:rPr>
              <a:t>LACOE’s Jennifer </a:t>
            </a:r>
            <a:r>
              <a:rPr lang="en-US" sz="2400" b="1" dirty="0" err="1">
                <a:solidFill>
                  <a:srgbClr val="191919"/>
                </a:solidFill>
              </a:rPr>
              <a:t>Kottkee</a:t>
            </a:r>
            <a:r>
              <a:rPr lang="en-US" sz="2400" b="1" i="1" dirty="0">
                <a:solidFill>
                  <a:srgbClr val="FF0000"/>
                </a:solidFill>
              </a:rPr>
              <a:t> </a:t>
            </a:r>
            <a:endParaRPr lang="en-US" sz="2400" b="1" i="1" dirty="0">
              <a:solidFill>
                <a:srgbClr val="191919"/>
              </a:solidFill>
            </a:endParaRPr>
          </a:p>
        </p:txBody>
      </p:sp>
    </p:spTree>
    <p:extLst>
      <p:ext uri="{BB962C8B-B14F-4D97-AF65-F5344CB8AC3E}">
        <p14:creationId xmlns:p14="http://schemas.microsoft.com/office/powerpoint/2010/main" val="299657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45-B0E5-484F-88D0-FA9D0C77C036}"/>
              </a:ext>
            </a:extLst>
          </p:cNvPr>
          <p:cNvSpPr>
            <a:spLocks noGrp="1"/>
          </p:cNvSpPr>
          <p:nvPr>
            <p:ph type="title"/>
          </p:nvPr>
        </p:nvSpPr>
        <p:spPr/>
        <p:txBody>
          <a:bodyPr>
            <a:noAutofit/>
          </a:bodyPr>
          <a:lstStyle/>
          <a:p>
            <a:r>
              <a:rPr lang="en-US" sz="4400" b="1" dirty="0"/>
              <a:t>CASCWA WEBSITE</a:t>
            </a:r>
          </a:p>
        </p:txBody>
      </p:sp>
      <p:sp>
        <p:nvSpPr>
          <p:cNvPr id="3" name="Rectangle 2"/>
          <p:cNvSpPr/>
          <p:nvPr/>
        </p:nvSpPr>
        <p:spPr>
          <a:xfrm>
            <a:off x="3666836" y="2129069"/>
            <a:ext cx="5818909" cy="523220"/>
          </a:xfrm>
          <a:prstGeom prst="rect">
            <a:avLst/>
          </a:prstGeom>
        </p:spPr>
        <p:txBody>
          <a:bodyPr wrap="square">
            <a:spAutoFit/>
          </a:bodyPr>
          <a:lstStyle/>
          <a:p>
            <a:r>
              <a:rPr lang="en-US" sz="2800" dirty="0">
                <a:hlinkClick r:id="rId2"/>
              </a:rPr>
              <a:t>http://cascwa.wildapricot.org/</a:t>
            </a:r>
            <a:r>
              <a:rPr lang="en-US" sz="2800" dirty="0"/>
              <a:t> </a:t>
            </a:r>
          </a:p>
        </p:txBody>
      </p:sp>
      <p:sp>
        <p:nvSpPr>
          <p:cNvPr id="5" name="TextBox 4"/>
          <p:cNvSpPr txBox="1"/>
          <p:nvPr/>
        </p:nvSpPr>
        <p:spPr>
          <a:xfrm>
            <a:off x="1653309" y="1574530"/>
            <a:ext cx="8414327" cy="584775"/>
          </a:xfrm>
          <a:prstGeom prst="rect">
            <a:avLst/>
          </a:prstGeom>
          <a:noFill/>
        </p:spPr>
        <p:txBody>
          <a:bodyPr wrap="square" rtlCol="0">
            <a:spAutoFit/>
          </a:bodyPr>
          <a:lstStyle/>
          <a:p>
            <a:r>
              <a:rPr lang="en-US" sz="3200" b="1" dirty="0"/>
              <a:t>Check-out the CASCWA Website at </a:t>
            </a:r>
          </a:p>
        </p:txBody>
      </p:sp>
      <p:pic>
        <p:nvPicPr>
          <p:cNvPr id="8" name="Picture 7"/>
          <p:cNvPicPr>
            <a:picLocks noChangeAspect="1"/>
          </p:cNvPicPr>
          <p:nvPr/>
        </p:nvPicPr>
        <p:blipFill>
          <a:blip r:embed="rId3"/>
          <a:stretch>
            <a:fillRect/>
          </a:stretch>
        </p:blipFill>
        <p:spPr>
          <a:xfrm>
            <a:off x="2160558" y="2652289"/>
            <a:ext cx="7907078" cy="3381259"/>
          </a:xfrm>
          <a:prstGeom prst="rect">
            <a:avLst/>
          </a:prstGeom>
        </p:spPr>
      </p:pic>
    </p:spTree>
    <p:extLst>
      <p:ext uri="{BB962C8B-B14F-4D97-AF65-F5344CB8AC3E}">
        <p14:creationId xmlns:p14="http://schemas.microsoft.com/office/powerpoint/2010/main" val="2527031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45-B0E5-484F-88D0-FA9D0C77C036}"/>
              </a:ext>
            </a:extLst>
          </p:cNvPr>
          <p:cNvSpPr>
            <a:spLocks noGrp="1"/>
          </p:cNvSpPr>
          <p:nvPr>
            <p:ph type="title"/>
          </p:nvPr>
        </p:nvSpPr>
        <p:spPr>
          <a:xfrm>
            <a:off x="722204" y="761483"/>
            <a:ext cx="4393135" cy="587584"/>
          </a:xfrm>
        </p:spPr>
        <p:txBody>
          <a:bodyPr>
            <a:noAutofit/>
          </a:bodyPr>
          <a:lstStyle/>
          <a:p>
            <a:r>
              <a:rPr lang="en-US" sz="4400" b="1" dirty="0"/>
              <a:t>Future EVENTS </a:t>
            </a:r>
          </a:p>
        </p:txBody>
      </p:sp>
      <p:sp>
        <p:nvSpPr>
          <p:cNvPr id="6" name="TextBox 5">
            <a:extLst>
              <a:ext uri="{FF2B5EF4-FFF2-40B4-BE49-F238E27FC236}">
                <a16:creationId xmlns:a16="http://schemas.microsoft.com/office/drawing/2014/main" id="{BA2654FB-13A1-4373-A7E2-B97533AB0343}"/>
              </a:ext>
            </a:extLst>
          </p:cNvPr>
          <p:cNvSpPr txBox="1"/>
          <p:nvPr/>
        </p:nvSpPr>
        <p:spPr>
          <a:xfrm>
            <a:off x="1126435" y="1550504"/>
            <a:ext cx="3988904" cy="1878496"/>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6D02DE8E-6333-4C44-937C-A504E4B5DA92}"/>
              </a:ext>
            </a:extLst>
          </p:cNvPr>
          <p:cNvSpPr txBox="1"/>
          <p:nvPr/>
        </p:nvSpPr>
        <p:spPr>
          <a:xfrm>
            <a:off x="867978" y="1349067"/>
            <a:ext cx="4340126" cy="2000548"/>
          </a:xfrm>
          <a:prstGeom prst="rect">
            <a:avLst/>
          </a:prstGeom>
          <a:noFill/>
          <a:ln w="38100">
            <a:solidFill>
              <a:schemeClr val="tx1"/>
            </a:solidFill>
          </a:ln>
        </p:spPr>
        <p:txBody>
          <a:bodyPr wrap="square" rtlCol="0">
            <a:spAutoFit/>
          </a:bodyPr>
          <a:lstStyle/>
          <a:p>
            <a:pPr algn="ctr"/>
            <a:r>
              <a:rPr lang="en-US" sz="2400" b="1" u="sng" dirty="0"/>
              <a:t>Legislative Update </a:t>
            </a:r>
          </a:p>
          <a:p>
            <a:pPr algn="ctr"/>
            <a:r>
              <a:rPr lang="en-US" sz="2000" b="1" dirty="0"/>
              <a:t>December 3, 2021</a:t>
            </a:r>
          </a:p>
          <a:p>
            <a:pPr algn="ctr"/>
            <a:r>
              <a:rPr lang="en-US" sz="2000" dirty="0"/>
              <a:t>Hosted by LACOE and             sponsored by CASCWA</a:t>
            </a:r>
          </a:p>
          <a:p>
            <a:pPr algn="ctr"/>
            <a:r>
              <a:rPr lang="en-US" sz="2000" b="1" dirty="0"/>
              <a:t>REGISTRATION:</a:t>
            </a:r>
          </a:p>
          <a:p>
            <a:pPr algn="ctr"/>
            <a:r>
              <a:rPr lang="en-US" sz="2000" b="0" i="0" u="sng" dirty="0">
                <a:solidFill>
                  <a:srgbClr val="0563C1"/>
                </a:solidFill>
                <a:effectLst/>
                <a:latin typeface="Calibri" panose="020F0502020204030204" pitchFamily="34" charset="0"/>
                <a:hlinkClick r:id="rId2" tooltip="Original URL: http://lacoe.k12oms.org/2141-201919. Click or tap if you trust this link."/>
              </a:rPr>
              <a:t>http://lacoe.k12oms.org/2141-201919</a:t>
            </a:r>
            <a:endParaRPr lang="en-US" sz="2000" b="1" dirty="0"/>
          </a:p>
        </p:txBody>
      </p:sp>
      <p:sp>
        <p:nvSpPr>
          <p:cNvPr id="8" name="TextBox 7">
            <a:extLst>
              <a:ext uri="{FF2B5EF4-FFF2-40B4-BE49-F238E27FC236}">
                <a16:creationId xmlns:a16="http://schemas.microsoft.com/office/drawing/2014/main" id="{7A0387FF-C0CD-4300-9796-6140CBC4517B}"/>
              </a:ext>
            </a:extLst>
          </p:cNvPr>
          <p:cNvSpPr txBox="1"/>
          <p:nvPr/>
        </p:nvSpPr>
        <p:spPr>
          <a:xfrm>
            <a:off x="867977" y="3481715"/>
            <a:ext cx="4340127" cy="1261884"/>
          </a:xfrm>
          <a:prstGeom prst="rect">
            <a:avLst/>
          </a:prstGeom>
          <a:noFill/>
          <a:ln w="38100">
            <a:solidFill>
              <a:schemeClr val="tx1"/>
            </a:solidFill>
          </a:ln>
        </p:spPr>
        <p:txBody>
          <a:bodyPr wrap="square" rtlCol="0">
            <a:spAutoFit/>
          </a:bodyPr>
          <a:lstStyle/>
          <a:p>
            <a:pPr algn="ctr"/>
            <a:r>
              <a:rPr lang="en-US" sz="2400" b="1" u="sng" dirty="0"/>
              <a:t>Phil </a:t>
            </a:r>
            <a:r>
              <a:rPr lang="en-US" sz="2400" b="1" u="sng" dirty="0" err="1"/>
              <a:t>Kauble</a:t>
            </a:r>
            <a:r>
              <a:rPr lang="en-US" sz="2400" b="1" u="sng" dirty="0"/>
              <a:t> Topical Forum </a:t>
            </a:r>
          </a:p>
          <a:p>
            <a:pPr algn="ctr"/>
            <a:r>
              <a:rPr lang="en-US" sz="2000" b="1" dirty="0"/>
              <a:t>Feb. 4, 2022</a:t>
            </a:r>
          </a:p>
          <a:p>
            <a:pPr algn="ctr"/>
            <a:r>
              <a:rPr lang="en-US" sz="1600" dirty="0"/>
              <a:t>More information to come</a:t>
            </a:r>
          </a:p>
          <a:p>
            <a:pPr algn="ctr"/>
            <a:r>
              <a:rPr lang="en-US" sz="1600" dirty="0"/>
              <a:t>Mark your calendar now!</a:t>
            </a:r>
          </a:p>
        </p:txBody>
      </p:sp>
      <p:sp>
        <p:nvSpPr>
          <p:cNvPr id="9" name="TextBox 8">
            <a:extLst>
              <a:ext uri="{FF2B5EF4-FFF2-40B4-BE49-F238E27FC236}">
                <a16:creationId xmlns:a16="http://schemas.microsoft.com/office/drawing/2014/main" id="{C5C5EFD2-F6DB-4882-8E55-078C10773A46}"/>
              </a:ext>
            </a:extLst>
          </p:cNvPr>
          <p:cNvSpPr txBox="1"/>
          <p:nvPr/>
        </p:nvSpPr>
        <p:spPr>
          <a:xfrm>
            <a:off x="5373796" y="3613815"/>
            <a:ext cx="5857461" cy="2000548"/>
          </a:xfrm>
          <a:prstGeom prst="rect">
            <a:avLst/>
          </a:prstGeom>
          <a:noFill/>
          <a:ln w="38100">
            <a:solidFill>
              <a:schemeClr val="tx1"/>
            </a:solidFill>
          </a:ln>
        </p:spPr>
        <p:txBody>
          <a:bodyPr wrap="square" rtlCol="0">
            <a:spAutoFit/>
          </a:bodyPr>
          <a:lstStyle/>
          <a:p>
            <a:pPr algn="ctr"/>
            <a:r>
              <a:rPr lang="en-US" sz="2400" b="1" u="sng" dirty="0"/>
              <a:t>CASCWA State Conference</a:t>
            </a:r>
            <a:endParaRPr lang="en-US" sz="2400" dirty="0"/>
          </a:p>
          <a:p>
            <a:pPr algn="ctr"/>
            <a:r>
              <a:rPr lang="en-US" sz="2000" b="1" dirty="0"/>
              <a:t>May 11-13, 2022 IN-PERSON, May 12 VIRTUAL </a:t>
            </a:r>
            <a:endParaRPr lang="en-US" sz="2000" b="1" u="sng" dirty="0"/>
          </a:p>
          <a:p>
            <a:pPr algn="ctr"/>
            <a:r>
              <a:rPr lang="en-US" sz="2000" dirty="0"/>
              <a:t>Sponsored by Delta-Sierra Section                           and being held in Lake Tahoe</a:t>
            </a:r>
          </a:p>
          <a:p>
            <a:pPr algn="ctr"/>
            <a:r>
              <a:rPr lang="en-US" sz="2000" dirty="0"/>
              <a:t>Information &amp; Registration: </a:t>
            </a:r>
            <a:r>
              <a:rPr lang="en-US" sz="2000" dirty="0">
                <a:hlinkClick r:id="rId3"/>
              </a:rPr>
              <a:t>https://cascwa.wildapricot.org/Conference</a:t>
            </a:r>
            <a:r>
              <a:rPr lang="en-US" sz="2000" dirty="0"/>
              <a:t> </a:t>
            </a:r>
            <a:endParaRPr lang="en-US" dirty="0"/>
          </a:p>
        </p:txBody>
      </p:sp>
      <p:sp>
        <p:nvSpPr>
          <p:cNvPr id="10" name="TextBox 9">
            <a:extLst>
              <a:ext uri="{FF2B5EF4-FFF2-40B4-BE49-F238E27FC236}">
                <a16:creationId xmlns:a16="http://schemas.microsoft.com/office/drawing/2014/main" id="{049B15E4-8B74-48FB-9854-8F6168DB444D}"/>
              </a:ext>
            </a:extLst>
          </p:cNvPr>
          <p:cNvSpPr txBox="1"/>
          <p:nvPr/>
        </p:nvSpPr>
        <p:spPr>
          <a:xfrm>
            <a:off x="5373796" y="1358057"/>
            <a:ext cx="5857461" cy="2123658"/>
          </a:xfrm>
          <a:prstGeom prst="rect">
            <a:avLst/>
          </a:prstGeom>
          <a:noFill/>
          <a:ln w="38100">
            <a:solidFill>
              <a:schemeClr val="tx1"/>
            </a:solidFill>
          </a:ln>
        </p:spPr>
        <p:txBody>
          <a:bodyPr wrap="square" rtlCol="0">
            <a:spAutoFit/>
          </a:bodyPr>
          <a:lstStyle/>
          <a:p>
            <a:pPr algn="ctr"/>
            <a:r>
              <a:rPr lang="en-US" sz="2400" b="1" u="sng" dirty="0"/>
              <a:t>Scholarship Program</a:t>
            </a:r>
            <a:endParaRPr lang="en-US" sz="2400" dirty="0"/>
          </a:p>
          <a:p>
            <a:pPr algn="ctr"/>
            <a:r>
              <a:rPr lang="en-US" dirty="0"/>
              <a:t>Do you have a student who has overcome trauma or adverse experiences?  Consider having your student apply for the Lillie Wilson Scholarship in </a:t>
            </a:r>
            <a:r>
              <a:rPr lang="en-US" b="1" u="sng" dirty="0"/>
              <a:t>April of 2022</a:t>
            </a:r>
            <a:r>
              <a:rPr lang="en-US" dirty="0"/>
              <a:t>.  For more information on Southern Section Scholarship, check out: </a:t>
            </a:r>
            <a:r>
              <a:rPr lang="en-US" dirty="0">
                <a:hlinkClick r:id="rId4"/>
              </a:rPr>
              <a:t>https://cascwa.wildapricot.org/Scholarships</a:t>
            </a:r>
            <a:r>
              <a:rPr lang="en-US" dirty="0"/>
              <a:t> </a:t>
            </a:r>
          </a:p>
        </p:txBody>
      </p:sp>
      <p:sp>
        <p:nvSpPr>
          <p:cNvPr id="11" name="TextBox 10">
            <a:extLst>
              <a:ext uri="{FF2B5EF4-FFF2-40B4-BE49-F238E27FC236}">
                <a16:creationId xmlns:a16="http://schemas.microsoft.com/office/drawing/2014/main" id="{B9237A89-8D6A-472D-AE96-80B2B3C5BA95}"/>
              </a:ext>
            </a:extLst>
          </p:cNvPr>
          <p:cNvSpPr txBox="1"/>
          <p:nvPr/>
        </p:nvSpPr>
        <p:spPr>
          <a:xfrm>
            <a:off x="831513" y="4875699"/>
            <a:ext cx="4413053" cy="738664"/>
          </a:xfrm>
          <a:prstGeom prst="rect">
            <a:avLst/>
          </a:prstGeom>
          <a:noFill/>
          <a:ln w="38100">
            <a:solidFill>
              <a:schemeClr val="tx1"/>
            </a:solidFill>
          </a:ln>
        </p:spPr>
        <p:txBody>
          <a:bodyPr wrap="square" rtlCol="0">
            <a:spAutoFit/>
          </a:bodyPr>
          <a:lstStyle/>
          <a:p>
            <a:pPr algn="ctr"/>
            <a:r>
              <a:rPr lang="en-US" sz="2400" b="1" u="sng" dirty="0"/>
              <a:t>Membership Reminder</a:t>
            </a:r>
            <a:r>
              <a:rPr lang="en-US" sz="2400" dirty="0"/>
              <a:t> </a:t>
            </a:r>
            <a:r>
              <a:rPr lang="en-US" sz="1800" dirty="0">
                <a:hlinkClick r:id="rId5"/>
              </a:rPr>
              <a:t>http://cascwa.wildapricot.org/To-Join</a:t>
            </a:r>
            <a:endParaRPr lang="en-US" dirty="0"/>
          </a:p>
        </p:txBody>
      </p:sp>
    </p:spTree>
    <p:extLst>
      <p:ext uri="{BB962C8B-B14F-4D97-AF65-F5344CB8AC3E}">
        <p14:creationId xmlns:p14="http://schemas.microsoft.com/office/powerpoint/2010/main" val="222916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44" y="884209"/>
            <a:ext cx="5818909" cy="1585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77818" y="2272762"/>
            <a:ext cx="4978400" cy="1015663"/>
          </a:xfrm>
          <a:prstGeom prst="rect">
            <a:avLst/>
          </a:prstGeom>
          <a:noFill/>
        </p:spPr>
        <p:txBody>
          <a:bodyPr wrap="square" rtlCol="0">
            <a:spAutoFit/>
          </a:bodyPr>
          <a:lstStyle/>
          <a:p>
            <a:r>
              <a:rPr lang="en-US" sz="6000" b="1" dirty="0"/>
              <a:t>Membership</a:t>
            </a:r>
          </a:p>
        </p:txBody>
      </p:sp>
      <p:pic>
        <p:nvPicPr>
          <p:cNvPr id="2" name="Picture 1"/>
          <p:cNvPicPr>
            <a:picLocks noChangeAspect="1"/>
          </p:cNvPicPr>
          <p:nvPr/>
        </p:nvPicPr>
        <p:blipFill>
          <a:blip r:embed="rId3"/>
          <a:stretch>
            <a:fillRect/>
          </a:stretch>
        </p:blipFill>
        <p:spPr>
          <a:xfrm>
            <a:off x="8109527" y="1302327"/>
            <a:ext cx="3035364" cy="4105564"/>
          </a:xfrm>
          <a:prstGeom prst="rect">
            <a:avLst/>
          </a:prstGeom>
        </p:spPr>
      </p:pic>
      <p:sp>
        <p:nvSpPr>
          <p:cNvPr id="3" name="TextBox 2"/>
          <p:cNvSpPr txBox="1"/>
          <p:nvPr/>
        </p:nvSpPr>
        <p:spPr>
          <a:xfrm>
            <a:off x="798944" y="4058397"/>
            <a:ext cx="5107709" cy="800219"/>
          </a:xfrm>
          <a:prstGeom prst="rect">
            <a:avLst/>
          </a:prstGeom>
          <a:noFill/>
        </p:spPr>
        <p:txBody>
          <a:bodyPr wrap="square" rtlCol="0">
            <a:spAutoFit/>
          </a:bodyPr>
          <a:lstStyle/>
          <a:p>
            <a:r>
              <a:rPr lang="en-US" sz="2800" b="1" dirty="0"/>
              <a:t>MEMBERSHIP LINK</a:t>
            </a:r>
          </a:p>
          <a:p>
            <a:r>
              <a:rPr lang="en-US" dirty="0"/>
              <a:t>http://cascwa.wildapricot.org/To-Join</a:t>
            </a:r>
          </a:p>
        </p:txBody>
      </p:sp>
      <p:pic>
        <p:nvPicPr>
          <p:cNvPr id="4" name="Picture 3"/>
          <p:cNvPicPr>
            <a:picLocks noChangeAspect="1"/>
          </p:cNvPicPr>
          <p:nvPr/>
        </p:nvPicPr>
        <p:blipFill>
          <a:blip r:embed="rId4"/>
          <a:stretch>
            <a:fillRect/>
          </a:stretch>
        </p:blipFill>
        <p:spPr>
          <a:xfrm>
            <a:off x="5226778" y="3355109"/>
            <a:ext cx="2651841" cy="2378027"/>
          </a:xfrm>
          <a:prstGeom prst="rect">
            <a:avLst/>
          </a:prstGeom>
        </p:spPr>
      </p:pic>
    </p:spTree>
    <p:extLst>
      <p:ext uri="{BB962C8B-B14F-4D97-AF65-F5344CB8AC3E}">
        <p14:creationId xmlns:p14="http://schemas.microsoft.com/office/powerpoint/2010/main" val="1494765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51183-D0D9-A74B-94F0-9EC0104A75F3}"/>
              </a:ext>
            </a:extLst>
          </p:cNvPr>
          <p:cNvSpPr>
            <a:spLocks noGrp="1"/>
          </p:cNvSpPr>
          <p:nvPr>
            <p:ph type="title"/>
          </p:nvPr>
        </p:nvSpPr>
        <p:spPr/>
        <p:txBody>
          <a:bodyPr/>
          <a:lstStyle/>
          <a:p>
            <a:pPr>
              <a:tabLst>
                <a:tab pos="3308350" algn="l"/>
              </a:tabLst>
            </a:pPr>
            <a:r>
              <a:rPr lang="en-US" sz="4000" dirty="0">
                <a:solidFill>
                  <a:srgbClr val="006699"/>
                </a:solidFill>
              </a:rPr>
              <a:t>Thanks to All of you who attended </a:t>
            </a:r>
            <a:br>
              <a:rPr lang="en-US" sz="4000" dirty="0">
                <a:solidFill>
                  <a:srgbClr val="006699"/>
                </a:solidFill>
              </a:rPr>
            </a:br>
            <a:r>
              <a:rPr lang="en-US" sz="4000" dirty="0">
                <a:solidFill>
                  <a:srgbClr val="006699"/>
                </a:solidFill>
              </a:rPr>
              <a:t>our workshop </a:t>
            </a:r>
            <a:br>
              <a:rPr lang="en-US" sz="4000" dirty="0">
                <a:solidFill>
                  <a:srgbClr val="006699"/>
                </a:solidFill>
              </a:rPr>
            </a:br>
            <a:r>
              <a:rPr lang="en-US" sz="4000" dirty="0">
                <a:solidFill>
                  <a:srgbClr val="006699"/>
                </a:solidFill>
              </a:rPr>
              <a:t>and to those of</a:t>
            </a:r>
            <a:br>
              <a:rPr lang="en-US" sz="4000" dirty="0">
                <a:solidFill>
                  <a:srgbClr val="006699"/>
                </a:solidFill>
              </a:rPr>
            </a:br>
            <a:r>
              <a:rPr lang="en-US" sz="4000" dirty="0">
                <a:solidFill>
                  <a:srgbClr val="006699"/>
                </a:solidFill>
              </a:rPr>
              <a:t>you who </a:t>
            </a:r>
            <a:br>
              <a:rPr lang="en-US" sz="4000" dirty="0">
                <a:solidFill>
                  <a:srgbClr val="006699"/>
                </a:solidFill>
              </a:rPr>
            </a:br>
            <a:r>
              <a:rPr lang="en-US" sz="4000" dirty="0">
                <a:solidFill>
                  <a:srgbClr val="006699"/>
                </a:solidFill>
              </a:rPr>
              <a:t>enjoyed</a:t>
            </a:r>
            <a:br>
              <a:rPr lang="en-US" sz="4000" dirty="0">
                <a:solidFill>
                  <a:srgbClr val="006699"/>
                </a:solidFill>
              </a:rPr>
            </a:br>
            <a:r>
              <a:rPr lang="en-US" sz="4000" dirty="0">
                <a:solidFill>
                  <a:srgbClr val="006699"/>
                </a:solidFill>
              </a:rPr>
              <a:t>this power point</a:t>
            </a:r>
            <a:br>
              <a:rPr lang="en-US" sz="4000" dirty="0">
                <a:solidFill>
                  <a:srgbClr val="006699"/>
                </a:solidFill>
              </a:rPr>
            </a:br>
            <a:r>
              <a:rPr lang="en-US" sz="4000" dirty="0">
                <a:solidFill>
                  <a:srgbClr val="006699"/>
                </a:solidFill>
              </a:rPr>
              <a:t>follow-up!</a:t>
            </a:r>
          </a:p>
        </p:txBody>
      </p:sp>
      <p:pic>
        <p:nvPicPr>
          <p:cNvPr id="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095" y="2586182"/>
            <a:ext cx="3420268" cy="12930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82AF14-E095-4848-9C0E-5DCDB22F45E2}"/>
              </a:ext>
            </a:extLst>
          </p:cNvPr>
          <p:cNvSpPr txBox="1"/>
          <p:nvPr/>
        </p:nvSpPr>
        <p:spPr>
          <a:xfrm>
            <a:off x="8049126" y="2450789"/>
            <a:ext cx="3239715" cy="523220"/>
          </a:xfrm>
          <a:prstGeom prst="rect">
            <a:avLst/>
          </a:prstGeom>
          <a:noFill/>
        </p:spPr>
        <p:txBody>
          <a:bodyPr wrap="square" rtlCol="0">
            <a:spAutoFit/>
          </a:bodyPr>
          <a:lstStyle/>
          <a:p>
            <a:pPr algn="ctr"/>
            <a:r>
              <a:rPr lang="en-US" sz="2800" b="1" dirty="0"/>
              <a:t>Southern Section </a:t>
            </a:r>
          </a:p>
        </p:txBody>
      </p:sp>
    </p:spTree>
    <p:extLst>
      <p:ext uri="{BB962C8B-B14F-4D97-AF65-F5344CB8AC3E}">
        <p14:creationId xmlns:p14="http://schemas.microsoft.com/office/powerpoint/2010/main" val="97197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492" y="967976"/>
            <a:ext cx="9762711" cy="4985980"/>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1000" b="1" dirty="0">
              <a:solidFill>
                <a:srgbClr val="FF0000"/>
              </a:solidFill>
            </a:endParaRPr>
          </a:p>
          <a:p>
            <a:pPr algn="ctr"/>
            <a:r>
              <a:rPr lang="en-US" sz="4800" b="1" dirty="0">
                <a:solidFill>
                  <a:srgbClr val="FF0000"/>
                </a:solidFill>
              </a:rPr>
              <a:t>WORKSHOP’S FOLLOW-UP </a:t>
            </a:r>
          </a:p>
          <a:p>
            <a:pPr algn="ctr"/>
            <a:endParaRPr lang="en-US" sz="800" b="1" i="1" dirty="0">
              <a:solidFill>
                <a:srgbClr val="191919"/>
              </a:solidFill>
            </a:endParaRPr>
          </a:p>
          <a:p>
            <a:pPr algn="just"/>
            <a:r>
              <a:rPr lang="en-US" sz="2800" dirty="0"/>
              <a:t>A special thank you to Vicente Bravo and the entire Southern Section team for this important workshop.  There were three parts to the workshop filled with many thoughts and personal messages.  The sessions moved quickly and it was difficult to take notes.  The following slides will include the personal comments recorded by this editor.  They may appear as single words or phrases, but when looked at from a distance they reflect the messages delivered in this brief time period!</a:t>
            </a:r>
            <a:endParaRPr lang="en-US" sz="2400" b="1" i="1" dirty="0">
              <a:solidFill>
                <a:srgbClr val="191919"/>
              </a:solidFill>
            </a:endParaRPr>
          </a:p>
        </p:txBody>
      </p:sp>
    </p:spTree>
    <p:extLst>
      <p:ext uri="{BB962C8B-B14F-4D97-AF65-F5344CB8AC3E}">
        <p14:creationId xmlns:p14="http://schemas.microsoft.com/office/powerpoint/2010/main" val="340500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9E9EE2C-A105-614C-A133-EF7DF2AD004A}"/>
              </a:ext>
            </a:extLst>
          </p:cNvPr>
          <p:cNvSpPr>
            <a:spLocks noGrp="1"/>
          </p:cNvSpPr>
          <p:nvPr>
            <p:ph type="title"/>
          </p:nvPr>
        </p:nvSpPr>
        <p:spPr>
          <a:xfrm>
            <a:off x="1097280" y="776616"/>
            <a:ext cx="10058400" cy="587584"/>
          </a:xfrm>
        </p:spPr>
        <p:txBody>
          <a:bodyPr>
            <a:noAutofit/>
          </a:bodyPr>
          <a:lstStyle/>
          <a:p>
            <a:r>
              <a:rPr lang="en-US" sz="4400" b="1" dirty="0"/>
              <a:t>THE WORKSHOP’S Agenda </a:t>
            </a:r>
          </a:p>
        </p:txBody>
      </p:sp>
      <p:sp>
        <p:nvSpPr>
          <p:cNvPr id="7" name="TextBox 6"/>
          <p:cNvSpPr txBox="1"/>
          <p:nvPr/>
        </p:nvSpPr>
        <p:spPr>
          <a:xfrm>
            <a:off x="762032" y="1364200"/>
            <a:ext cx="10728893" cy="1015663"/>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dirty="0">
                <a:solidFill>
                  <a:srgbClr val="FF0000"/>
                </a:solidFill>
              </a:rPr>
              <a:t>Student Panel</a:t>
            </a:r>
          </a:p>
          <a:p>
            <a:pPr algn="ctr"/>
            <a:r>
              <a:rPr lang="en-US" sz="2400" b="1" u="sng" dirty="0">
                <a:solidFill>
                  <a:srgbClr val="191919"/>
                </a:solidFill>
              </a:rPr>
              <a:t>Moderator</a:t>
            </a:r>
            <a:r>
              <a:rPr lang="en-US" sz="2400" b="1" dirty="0">
                <a:solidFill>
                  <a:srgbClr val="191919"/>
                </a:solidFill>
              </a:rPr>
              <a:t>: Kevon Lee – </a:t>
            </a:r>
            <a:r>
              <a:rPr lang="en-US" sz="2400" b="1" i="1" dirty="0">
                <a:solidFill>
                  <a:srgbClr val="191919"/>
                </a:solidFill>
              </a:rPr>
              <a:t>Youth Speaker &amp; Author </a:t>
            </a:r>
          </a:p>
        </p:txBody>
      </p:sp>
      <p:sp>
        <p:nvSpPr>
          <p:cNvPr id="9" name="TextBox 8"/>
          <p:cNvSpPr txBox="1"/>
          <p:nvPr/>
        </p:nvSpPr>
        <p:spPr>
          <a:xfrm>
            <a:off x="762032" y="2497223"/>
            <a:ext cx="10728893" cy="892552"/>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Expert Panel Members</a:t>
            </a:r>
          </a:p>
          <a:p>
            <a:pPr algn="ctr"/>
            <a:r>
              <a:rPr lang="en-US" sz="2000" b="1" u="sng" dirty="0">
                <a:solidFill>
                  <a:srgbClr val="191919"/>
                </a:solidFill>
              </a:rPr>
              <a:t>Moderator</a:t>
            </a:r>
            <a:r>
              <a:rPr lang="en-US" sz="2000" b="1" dirty="0">
                <a:solidFill>
                  <a:srgbClr val="191919"/>
                </a:solidFill>
              </a:rPr>
              <a:t>: Don English – Director, San Bernadino County Superintendent of Schools </a:t>
            </a:r>
            <a:endParaRPr lang="en-US" sz="3200" b="1" dirty="0">
              <a:solidFill>
                <a:srgbClr val="FF0000"/>
              </a:solidFill>
            </a:endParaRPr>
          </a:p>
        </p:txBody>
      </p:sp>
      <p:sp>
        <p:nvSpPr>
          <p:cNvPr id="6" name="TextBox 5"/>
          <p:cNvSpPr txBox="1"/>
          <p:nvPr/>
        </p:nvSpPr>
        <p:spPr>
          <a:xfrm>
            <a:off x="1649679" y="5155858"/>
            <a:ext cx="8953598" cy="1323439"/>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Featured Speaker </a:t>
            </a:r>
          </a:p>
          <a:p>
            <a:pPr algn="ctr"/>
            <a:r>
              <a:rPr lang="en-US" sz="2400" b="1" dirty="0">
                <a:solidFill>
                  <a:srgbClr val="191919"/>
                </a:solidFill>
              </a:rPr>
              <a:t>~Ray Culberson~</a:t>
            </a:r>
          </a:p>
          <a:p>
            <a:pPr algn="ctr"/>
            <a:r>
              <a:rPr lang="en-US" sz="2400" b="1" i="1" dirty="0">
                <a:solidFill>
                  <a:srgbClr val="191919"/>
                </a:solidFill>
              </a:rPr>
              <a:t>CBO Entrepreneur High School  </a:t>
            </a:r>
            <a:r>
              <a:rPr lang="en-US" sz="2400" b="1" i="1" dirty="0">
                <a:solidFill>
                  <a:srgbClr val="FF0000"/>
                </a:solidFill>
              </a:rPr>
              <a:t> </a:t>
            </a:r>
            <a:endParaRPr lang="en-US" sz="2400" b="1" i="1" dirty="0">
              <a:solidFill>
                <a:srgbClr val="191919"/>
              </a:solidFill>
            </a:endParaRPr>
          </a:p>
        </p:txBody>
      </p:sp>
      <p:sp>
        <p:nvSpPr>
          <p:cNvPr id="2" name="TextBox 1"/>
          <p:cNvSpPr txBox="1"/>
          <p:nvPr/>
        </p:nvSpPr>
        <p:spPr>
          <a:xfrm>
            <a:off x="1265351" y="3541885"/>
            <a:ext cx="9661298" cy="1477328"/>
          </a:xfrm>
          <a:prstGeom prst="rect">
            <a:avLst/>
          </a:prstGeom>
          <a:solidFill>
            <a:schemeClr val="accent4">
              <a:lumMod val="10000"/>
              <a:lumOff val="90000"/>
            </a:schemeClr>
          </a:solidFill>
          <a:ln w="38100">
            <a:solidFill>
              <a:schemeClr val="tx1"/>
            </a:solidFill>
          </a:ln>
        </p:spPr>
        <p:txBody>
          <a:bodyPr wrap="square" rtlCol="0">
            <a:spAutoFit/>
          </a:bodyPr>
          <a:lstStyle/>
          <a:p>
            <a:r>
              <a:rPr lang="en-US" b="1" dirty="0">
                <a:solidFill>
                  <a:srgbClr val="191919"/>
                </a:solidFill>
              </a:rPr>
              <a:t>Sunny Shen – </a:t>
            </a:r>
            <a:r>
              <a:rPr lang="en-US" b="1" i="1" dirty="0">
                <a:solidFill>
                  <a:srgbClr val="191919"/>
                </a:solidFill>
              </a:rPr>
              <a:t>Director of Prevention &amp; Intervention, Irvine Unified School District</a:t>
            </a:r>
          </a:p>
          <a:p>
            <a:r>
              <a:rPr lang="en-US" b="1" dirty="0">
                <a:solidFill>
                  <a:srgbClr val="191919"/>
                </a:solidFill>
              </a:rPr>
              <a:t>Roy Juarez Jr. – </a:t>
            </a:r>
            <a:r>
              <a:rPr lang="en-US" b="1" i="1" dirty="0">
                <a:solidFill>
                  <a:srgbClr val="191919"/>
                </a:solidFill>
              </a:rPr>
              <a:t>COE &amp; Founder IMPACTtruth</a:t>
            </a:r>
          </a:p>
          <a:p>
            <a:r>
              <a:rPr lang="en-US" b="1" dirty="0">
                <a:solidFill>
                  <a:srgbClr val="191919"/>
                </a:solidFill>
              </a:rPr>
              <a:t>Amanda Deniston – </a:t>
            </a:r>
            <a:r>
              <a:rPr lang="en-US" b="1" i="1" dirty="0">
                <a:solidFill>
                  <a:srgbClr val="191919"/>
                </a:solidFill>
              </a:rPr>
              <a:t>Coordinator of CWA for Moreno Valley Unified School District  </a:t>
            </a:r>
          </a:p>
          <a:p>
            <a:r>
              <a:rPr lang="en-US" b="1" dirty="0">
                <a:solidFill>
                  <a:srgbClr val="191919"/>
                </a:solidFill>
              </a:rPr>
              <a:t>Dr. Helen E. Morgan – </a:t>
            </a:r>
            <a:r>
              <a:rPr lang="en-US" b="1" i="1" dirty="0">
                <a:solidFill>
                  <a:srgbClr val="191919"/>
                </a:solidFill>
              </a:rPr>
              <a:t>Superintendent of Hawthorne School District </a:t>
            </a:r>
          </a:p>
          <a:p>
            <a:r>
              <a:rPr lang="en-US" b="1" dirty="0">
                <a:solidFill>
                  <a:srgbClr val="191919"/>
                </a:solidFill>
              </a:rPr>
              <a:t>Dr. Emily Green – </a:t>
            </a:r>
            <a:r>
              <a:rPr lang="en-US" b="1" i="1" dirty="0">
                <a:solidFill>
                  <a:srgbClr val="191919"/>
                </a:solidFill>
              </a:rPr>
              <a:t>Da Vinci Schools Lead Nurse </a:t>
            </a:r>
            <a:endParaRPr lang="en-US" i="1" dirty="0"/>
          </a:p>
        </p:txBody>
      </p:sp>
    </p:spTree>
    <p:extLst>
      <p:ext uri="{BB962C8B-B14F-4D97-AF65-F5344CB8AC3E}">
        <p14:creationId xmlns:p14="http://schemas.microsoft.com/office/powerpoint/2010/main" val="70740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2B0FE939-6135-8846-B579-79F696C454ED}"/>
              </a:ext>
            </a:extLst>
          </p:cNvPr>
          <p:cNvSpPr>
            <a:spLocks noGrp="1"/>
          </p:cNvSpPr>
          <p:nvPr>
            <p:ph type="body" sz="half" idx="16"/>
          </p:nvPr>
        </p:nvSpPr>
        <p:spPr>
          <a:xfrm>
            <a:off x="4586287" y="5539346"/>
            <a:ext cx="2919413" cy="583534"/>
          </a:xfrm>
        </p:spPr>
        <p:txBody>
          <a:bodyPr/>
          <a:lstStyle/>
          <a:p>
            <a:r>
              <a:rPr lang="en-US" b="1" dirty="0"/>
              <a:t>Kevon Lee </a:t>
            </a:r>
          </a:p>
        </p:txBody>
      </p:sp>
      <p:sp>
        <p:nvSpPr>
          <p:cNvPr id="8" name="TextBox 7"/>
          <p:cNvSpPr txBox="1"/>
          <p:nvPr/>
        </p:nvSpPr>
        <p:spPr>
          <a:xfrm>
            <a:off x="735711" y="1026887"/>
            <a:ext cx="10728893" cy="1015663"/>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dirty="0">
                <a:solidFill>
                  <a:srgbClr val="FF0000"/>
                </a:solidFill>
              </a:rPr>
              <a:t>Student Panel</a:t>
            </a:r>
          </a:p>
          <a:p>
            <a:pPr algn="ctr"/>
            <a:r>
              <a:rPr lang="en-US" sz="2400" b="1" u="sng" dirty="0">
                <a:solidFill>
                  <a:srgbClr val="191919"/>
                </a:solidFill>
              </a:rPr>
              <a:t>Moderator</a:t>
            </a:r>
            <a:r>
              <a:rPr lang="en-US" sz="2400" b="1" dirty="0">
                <a:solidFill>
                  <a:srgbClr val="191919"/>
                </a:solidFill>
              </a:rPr>
              <a:t>: Kevon Lee – </a:t>
            </a:r>
            <a:r>
              <a:rPr lang="en-US" sz="2400" b="1" i="1" dirty="0">
                <a:solidFill>
                  <a:srgbClr val="191919"/>
                </a:solidFill>
              </a:rPr>
              <a:t>Youth Speaker &amp; Author </a:t>
            </a:r>
          </a:p>
        </p:txBody>
      </p:sp>
      <p:pic>
        <p:nvPicPr>
          <p:cNvPr id="3" name="Picture 2">
            <a:extLst>
              <a:ext uri="{FF2B5EF4-FFF2-40B4-BE49-F238E27FC236}">
                <a16:creationId xmlns:a16="http://schemas.microsoft.com/office/drawing/2014/main" id="{A5E4256D-B1C3-4320-8C54-3E0C80AE05FE}"/>
              </a:ext>
            </a:extLst>
          </p:cNvPr>
          <p:cNvPicPr>
            <a:picLocks noChangeAspect="1"/>
          </p:cNvPicPr>
          <p:nvPr/>
        </p:nvPicPr>
        <p:blipFill>
          <a:blip r:embed="rId2"/>
          <a:stretch>
            <a:fillRect/>
          </a:stretch>
        </p:blipFill>
        <p:spPr>
          <a:xfrm>
            <a:off x="4712931" y="2345635"/>
            <a:ext cx="2766138" cy="3193711"/>
          </a:xfrm>
          <a:prstGeom prst="rect">
            <a:avLst/>
          </a:prstGeom>
        </p:spPr>
      </p:pic>
    </p:spTree>
    <p:extLst>
      <p:ext uri="{BB962C8B-B14F-4D97-AF65-F5344CB8AC3E}">
        <p14:creationId xmlns:p14="http://schemas.microsoft.com/office/powerpoint/2010/main" val="164038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8" name="TextBox 7"/>
          <p:cNvSpPr txBox="1"/>
          <p:nvPr/>
        </p:nvSpPr>
        <p:spPr>
          <a:xfrm>
            <a:off x="731553" y="784840"/>
            <a:ext cx="10728893" cy="646331"/>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dirty="0">
                <a:solidFill>
                  <a:srgbClr val="FF0000"/>
                </a:solidFill>
              </a:rPr>
              <a:t>Student Panel - Comments</a:t>
            </a:r>
          </a:p>
        </p:txBody>
      </p:sp>
      <p:sp>
        <p:nvSpPr>
          <p:cNvPr id="10" name="TextBox 9">
            <a:extLst>
              <a:ext uri="{FF2B5EF4-FFF2-40B4-BE49-F238E27FC236}">
                <a16:creationId xmlns:a16="http://schemas.microsoft.com/office/drawing/2014/main" id="{1FDA8957-5F9C-45D4-8474-C095687511A3}"/>
              </a:ext>
            </a:extLst>
          </p:cNvPr>
          <p:cNvSpPr txBox="1"/>
          <p:nvPr/>
        </p:nvSpPr>
        <p:spPr>
          <a:xfrm>
            <a:off x="1165971" y="1667435"/>
            <a:ext cx="9860056" cy="5399812"/>
          </a:xfrm>
          <a:prstGeom prst="rect">
            <a:avLst/>
          </a:prstGeom>
          <a:noFill/>
        </p:spPr>
        <p:txBody>
          <a:bodyPr wrap="square">
            <a:spAutoFit/>
          </a:bodyPr>
          <a:lstStyle/>
          <a:p>
            <a:pPr algn="just">
              <a:lnSpc>
                <a:spcPct val="107000"/>
              </a:lnSpc>
              <a:spcAft>
                <a:spcPts val="800"/>
              </a:spcAft>
            </a:pPr>
            <a:r>
              <a:rPr lang="en-US" sz="2400" dirty="0">
                <a:solidFill>
                  <a:srgbClr val="003300"/>
                </a:solidFill>
                <a:effectLst/>
                <a:latin typeface="Verdana" panose="020B0604030504040204" pitchFamily="34" charset="0"/>
                <a:ea typeface="Calibri" panose="020F0502020204030204" pitchFamily="34" charset="0"/>
                <a:cs typeface="Times New Roman" panose="02020603050405020304" pitchFamily="18" charset="0"/>
              </a:rPr>
              <a:t>Kevin and 8</a:t>
            </a:r>
            <a:r>
              <a:rPr lang="en-US" sz="2400" baseline="30000" dirty="0">
                <a:solidFill>
                  <a:srgbClr val="003300"/>
                </a:solidFill>
                <a:effectLst/>
                <a:latin typeface="Verdana" panose="020B0604030504040204" pitchFamily="34" charset="0"/>
                <a:ea typeface="Calibri" panose="020F0502020204030204" pitchFamily="34" charset="0"/>
                <a:cs typeface="Times New Roman" panose="02020603050405020304" pitchFamily="18" charset="0"/>
              </a:rPr>
              <a:t>th</a:t>
            </a:r>
            <a:r>
              <a:rPr lang="en-US" sz="2400" dirty="0">
                <a:solidFill>
                  <a:srgbClr val="003300"/>
                </a:solidFill>
                <a:effectLst/>
                <a:latin typeface="Verdana" panose="020B0604030504040204" pitchFamily="34" charset="0"/>
                <a:ea typeface="Calibri" panose="020F0502020204030204" pitchFamily="34" charset="0"/>
                <a:cs typeface="Times New Roman" panose="02020603050405020304" pitchFamily="18" charset="0"/>
              </a:rPr>
              <a:t> 11</a:t>
            </a:r>
            <a:r>
              <a:rPr lang="en-US" sz="2400" baseline="30000" dirty="0">
                <a:solidFill>
                  <a:srgbClr val="003300"/>
                </a:solidFill>
                <a:effectLst/>
                <a:latin typeface="Verdana" panose="020B0604030504040204" pitchFamily="34" charset="0"/>
                <a:ea typeface="Calibri" panose="020F0502020204030204" pitchFamily="34" charset="0"/>
                <a:cs typeface="Times New Roman" panose="02020603050405020304" pitchFamily="18" charset="0"/>
              </a:rPr>
              <a:t>th</a:t>
            </a:r>
            <a:r>
              <a:rPr lang="en-US" sz="2400" dirty="0">
                <a:solidFill>
                  <a:srgbClr val="003300"/>
                </a:solidFill>
                <a:effectLst/>
                <a:latin typeface="Verdana" panose="020B0604030504040204" pitchFamily="34" charset="0"/>
                <a:ea typeface="Calibri" panose="020F0502020204030204" pitchFamily="34" charset="0"/>
                <a:cs typeface="Times New Roman" panose="02020603050405020304" pitchFamily="18" charset="0"/>
              </a:rPr>
              <a:t> 12th Graders… Covid… On-line… Mentor… Personal… Believe in yourself… Not care what others think… Self Actualization… Barrier </a:t>
            </a:r>
            <a:r>
              <a:rPr lang="en-US" sz="2400" dirty="0">
                <a:solidFill>
                  <a:srgbClr val="003300"/>
                </a:solidFill>
                <a:latin typeface="Verdana" panose="020B0604030504040204" pitchFamily="34" charset="0"/>
                <a:ea typeface="Calibri" panose="020F0502020204030204" pitchFamily="34" charset="0"/>
                <a:cs typeface="Times New Roman" panose="02020603050405020304" pitchFamily="18" charset="0"/>
              </a:rPr>
              <a:t>o</a:t>
            </a:r>
            <a:r>
              <a:rPr lang="en-US" sz="2400" dirty="0">
                <a:solidFill>
                  <a:srgbClr val="003300"/>
                </a:solidFill>
                <a:effectLst/>
                <a:latin typeface="Verdana" panose="020B0604030504040204" pitchFamily="34" charset="0"/>
                <a:ea typeface="Calibri" panose="020F0502020204030204" pitchFamily="34" charset="0"/>
                <a:cs typeface="Times New Roman" panose="02020603050405020304" pitchFamily="18" charset="0"/>
              </a:rPr>
              <a:t>urselves… Accommodations… Youth violence is very important… Over thinking… Once we connect with ourself… Grades GPA… Right job… Right college… Focus… Student Happenings… Not focused… Good qualities… Who people are… Figure out… Enjoy through learning… Got to know students on a deeper level… Little things… Student need to share a little bit about their self… Can change someone… Invest in students… School more than just a job… Students go to school to do their best… Be </a:t>
            </a:r>
            <a:r>
              <a:rPr lang="en-US" sz="2400" dirty="0">
                <a:solidFill>
                  <a:srgbClr val="003300"/>
                </a:solidFill>
                <a:latin typeface="Verdana" panose="020B0604030504040204" pitchFamily="34" charset="0"/>
                <a:ea typeface="Calibri" panose="020F0502020204030204" pitchFamily="34" charset="0"/>
                <a:cs typeface="Times New Roman" panose="02020603050405020304" pitchFamily="18" charset="0"/>
              </a:rPr>
              <a:t>d</a:t>
            </a:r>
            <a:r>
              <a:rPr lang="en-US" sz="2400" dirty="0">
                <a:solidFill>
                  <a:srgbClr val="003300"/>
                </a:solidFill>
                <a:effectLst/>
                <a:latin typeface="Verdana" panose="020B0604030504040204" pitchFamily="34" charset="0"/>
                <a:ea typeface="Calibri" panose="020F0502020204030204" pitchFamily="34" charset="0"/>
                <a:cs typeface="Times New Roman" panose="02020603050405020304" pitchFamily="18" charset="0"/>
              </a:rPr>
              <a:t>isciplined… Invest in yourself…</a:t>
            </a:r>
            <a:endParaRPr lang="en-US" sz="2400" dirty="0">
              <a:solidFill>
                <a:srgbClr val="0033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24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2400" dirty="0">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78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8" name="TextBox 7"/>
          <p:cNvSpPr txBox="1"/>
          <p:nvPr/>
        </p:nvSpPr>
        <p:spPr>
          <a:xfrm>
            <a:off x="731553" y="784840"/>
            <a:ext cx="10728893" cy="646331"/>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dirty="0">
                <a:solidFill>
                  <a:srgbClr val="FF0000"/>
                </a:solidFill>
              </a:rPr>
              <a:t>Student Panel Comments - Continued</a:t>
            </a:r>
          </a:p>
        </p:txBody>
      </p:sp>
      <p:sp>
        <p:nvSpPr>
          <p:cNvPr id="10" name="TextBox 9">
            <a:extLst>
              <a:ext uri="{FF2B5EF4-FFF2-40B4-BE49-F238E27FC236}">
                <a16:creationId xmlns:a16="http://schemas.microsoft.com/office/drawing/2014/main" id="{1FDA8957-5F9C-45D4-8474-C095687511A3}"/>
              </a:ext>
            </a:extLst>
          </p:cNvPr>
          <p:cNvSpPr txBox="1"/>
          <p:nvPr/>
        </p:nvSpPr>
        <p:spPr>
          <a:xfrm>
            <a:off x="1165971" y="1667435"/>
            <a:ext cx="9860056" cy="2442207"/>
          </a:xfrm>
          <a:prstGeom prst="rect">
            <a:avLst/>
          </a:prstGeom>
          <a:noFill/>
        </p:spPr>
        <p:txBody>
          <a:bodyPr wrap="square">
            <a:spAutoFit/>
          </a:bodyPr>
          <a:lstStyle/>
          <a:p>
            <a:pPr marL="0" marR="0" algn="just">
              <a:lnSpc>
                <a:spcPct val="107000"/>
              </a:lnSpc>
              <a:spcBef>
                <a:spcPts val="0"/>
              </a:spcBef>
              <a:spcAft>
                <a:spcPts val="800"/>
              </a:spcAft>
            </a:pPr>
            <a:r>
              <a:rPr lang="en-US" sz="2400" dirty="0">
                <a:solidFill>
                  <a:srgbClr val="003300"/>
                </a:solidFill>
                <a:effectLst/>
                <a:latin typeface="Verdana" panose="020B0604030504040204" pitchFamily="34" charset="0"/>
                <a:ea typeface="Calibri" panose="020F0502020204030204" pitchFamily="34" charset="0"/>
                <a:cs typeface="Times New Roman" panose="02020603050405020304" pitchFamily="18" charset="0"/>
              </a:rPr>
              <a:t>Math life culture in general… Don’t let others upset how you feel… Only if you let them… Emotions… Stay calm… Those that anger you can control you… You control… Respect… How you come off as a person tells a lot about you… It is not who you know… It is a lot about who likes you… Learning never stops… Be happy make others happy!</a:t>
            </a:r>
            <a:endParaRPr lang="en-US" sz="2400" dirty="0">
              <a:solidFill>
                <a:srgbClr val="0033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16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2B0FE939-6135-8846-B579-79F696C454ED}"/>
              </a:ext>
            </a:extLst>
          </p:cNvPr>
          <p:cNvSpPr>
            <a:spLocks noGrp="1"/>
          </p:cNvSpPr>
          <p:nvPr>
            <p:ph type="body" sz="half" idx="16"/>
          </p:nvPr>
        </p:nvSpPr>
        <p:spPr>
          <a:xfrm>
            <a:off x="4611999" y="5271348"/>
            <a:ext cx="2968002" cy="583534"/>
          </a:xfrm>
        </p:spPr>
        <p:txBody>
          <a:bodyPr/>
          <a:lstStyle/>
          <a:p>
            <a:r>
              <a:rPr lang="en-US" b="1" dirty="0"/>
              <a:t>Don English</a:t>
            </a:r>
          </a:p>
        </p:txBody>
      </p:sp>
      <p:sp>
        <p:nvSpPr>
          <p:cNvPr id="9" name="TextBox 8"/>
          <p:cNvSpPr txBox="1"/>
          <p:nvPr/>
        </p:nvSpPr>
        <p:spPr>
          <a:xfrm>
            <a:off x="1619201" y="1138309"/>
            <a:ext cx="8953598" cy="584775"/>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Expert Panel Moderator</a:t>
            </a:r>
          </a:p>
        </p:txBody>
      </p:sp>
      <p:pic>
        <p:nvPicPr>
          <p:cNvPr id="7" name="Picture 6">
            <a:extLst>
              <a:ext uri="{FF2B5EF4-FFF2-40B4-BE49-F238E27FC236}">
                <a16:creationId xmlns:a16="http://schemas.microsoft.com/office/drawing/2014/main" id="{1A590FE1-BC2F-4B4F-A6B3-E5C6A53BE10B}"/>
              </a:ext>
            </a:extLst>
          </p:cNvPr>
          <p:cNvPicPr>
            <a:picLocks noChangeAspect="1"/>
          </p:cNvPicPr>
          <p:nvPr/>
        </p:nvPicPr>
        <p:blipFill rotWithShape="1">
          <a:blip r:embed="rId2"/>
          <a:srcRect r="2669"/>
          <a:stretch/>
        </p:blipFill>
        <p:spPr>
          <a:xfrm>
            <a:off x="4611999" y="1956348"/>
            <a:ext cx="2968002" cy="3373503"/>
          </a:xfrm>
          <a:prstGeom prst="rect">
            <a:avLst/>
          </a:prstGeom>
        </p:spPr>
      </p:pic>
    </p:spTree>
    <p:extLst>
      <p:ext uri="{BB962C8B-B14F-4D97-AF65-F5344CB8AC3E}">
        <p14:creationId xmlns:p14="http://schemas.microsoft.com/office/powerpoint/2010/main" val="253148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2B0FE939-6135-8846-B579-79F696C454ED}"/>
              </a:ext>
            </a:extLst>
          </p:cNvPr>
          <p:cNvSpPr>
            <a:spLocks noGrp="1"/>
          </p:cNvSpPr>
          <p:nvPr>
            <p:ph type="body" sz="half" idx="16"/>
          </p:nvPr>
        </p:nvSpPr>
        <p:spPr>
          <a:xfrm>
            <a:off x="965221" y="5136157"/>
            <a:ext cx="2968002" cy="583534"/>
          </a:xfrm>
        </p:spPr>
        <p:txBody>
          <a:bodyPr/>
          <a:lstStyle/>
          <a:p>
            <a:r>
              <a:rPr lang="en-US" b="1" dirty="0"/>
              <a:t>Sunny Shen</a:t>
            </a:r>
          </a:p>
        </p:txBody>
      </p:sp>
      <p:sp>
        <p:nvSpPr>
          <p:cNvPr id="24" name="Text Placeholder 23">
            <a:extLst>
              <a:ext uri="{FF2B5EF4-FFF2-40B4-BE49-F238E27FC236}">
                <a16:creationId xmlns:a16="http://schemas.microsoft.com/office/drawing/2014/main" id="{996C3DD2-045C-6945-B783-8067FCC3CDF9}"/>
              </a:ext>
            </a:extLst>
          </p:cNvPr>
          <p:cNvSpPr>
            <a:spLocks noGrp="1"/>
          </p:cNvSpPr>
          <p:nvPr>
            <p:ph type="body" sz="half" idx="17"/>
          </p:nvPr>
        </p:nvSpPr>
        <p:spPr>
          <a:xfrm>
            <a:off x="4486707" y="5134917"/>
            <a:ext cx="2919413" cy="583534"/>
          </a:xfrm>
        </p:spPr>
        <p:txBody>
          <a:bodyPr/>
          <a:lstStyle/>
          <a:p>
            <a:r>
              <a:rPr lang="en-US" b="1" dirty="0">
                <a:solidFill>
                  <a:srgbClr val="191919"/>
                </a:solidFill>
              </a:rPr>
              <a:t>Roy Juarez Jr.</a:t>
            </a:r>
            <a:endParaRPr lang="en-US" b="1" dirty="0"/>
          </a:p>
        </p:txBody>
      </p:sp>
      <p:sp>
        <p:nvSpPr>
          <p:cNvPr id="9" name="TextBox 8"/>
          <p:cNvSpPr txBox="1"/>
          <p:nvPr/>
        </p:nvSpPr>
        <p:spPr>
          <a:xfrm>
            <a:off x="1622248" y="1138309"/>
            <a:ext cx="8953598" cy="584775"/>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solidFill>
                  <a:srgbClr val="FF0000"/>
                </a:solidFill>
              </a:rPr>
              <a:t>Expert Panel Members</a:t>
            </a:r>
          </a:p>
        </p:txBody>
      </p:sp>
      <p:sp>
        <p:nvSpPr>
          <p:cNvPr id="10" name="Text Placeholder 23">
            <a:extLst>
              <a:ext uri="{FF2B5EF4-FFF2-40B4-BE49-F238E27FC236}">
                <a16:creationId xmlns:a16="http://schemas.microsoft.com/office/drawing/2014/main" id="{996C3DD2-045C-6945-B783-8067FCC3CDF9}"/>
              </a:ext>
            </a:extLst>
          </p:cNvPr>
          <p:cNvSpPr>
            <a:spLocks noGrp="1"/>
          </p:cNvSpPr>
          <p:nvPr>
            <p:ph type="body" sz="half" idx="17"/>
          </p:nvPr>
        </p:nvSpPr>
        <p:spPr>
          <a:xfrm>
            <a:off x="7959604" y="5134917"/>
            <a:ext cx="2919413" cy="583534"/>
          </a:xfrm>
        </p:spPr>
        <p:txBody>
          <a:bodyPr/>
          <a:lstStyle/>
          <a:p>
            <a:r>
              <a:rPr lang="en-US" b="1" dirty="0">
                <a:solidFill>
                  <a:srgbClr val="191919"/>
                </a:solidFill>
              </a:rPr>
              <a:t>Amanda Deniston</a:t>
            </a:r>
            <a:endParaRPr lang="en-US" b="1" dirty="0"/>
          </a:p>
        </p:txBody>
      </p:sp>
      <p:pic>
        <p:nvPicPr>
          <p:cNvPr id="3" name="Picture 2">
            <a:extLst>
              <a:ext uri="{FF2B5EF4-FFF2-40B4-BE49-F238E27FC236}">
                <a16:creationId xmlns:a16="http://schemas.microsoft.com/office/drawing/2014/main" id="{3143EB10-F7B9-45C0-994C-CA638F261CA5}"/>
              </a:ext>
            </a:extLst>
          </p:cNvPr>
          <p:cNvPicPr>
            <a:picLocks noChangeAspect="1"/>
          </p:cNvPicPr>
          <p:nvPr/>
        </p:nvPicPr>
        <p:blipFill rotWithShape="1">
          <a:blip r:embed="rId2"/>
          <a:srcRect b="2093"/>
          <a:stretch/>
        </p:blipFill>
        <p:spPr>
          <a:xfrm rot="5400000">
            <a:off x="7821490" y="2500938"/>
            <a:ext cx="3195638" cy="2368717"/>
          </a:xfrm>
          <a:prstGeom prst="rect">
            <a:avLst/>
          </a:prstGeom>
        </p:spPr>
      </p:pic>
      <p:pic>
        <p:nvPicPr>
          <p:cNvPr id="5" name="Picture 4">
            <a:extLst>
              <a:ext uri="{FF2B5EF4-FFF2-40B4-BE49-F238E27FC236}">
                <a16:creationId xmlns:a16="http://schemas.microsoft.com/office/drawing/2014/main" id="{EDFCBFD1-B3A0-40E1-9C59-5F3C35180F14}"/>
              </a:ext>
            </a:extLst>
          </p:cNvPr>
          <p:cNvPicPr>
            <a:picLocks noChangeAspect="1"/>
          </p:cNvPicPr>
          <p:nvPr/>
        </p:nvPicPr>
        <p:blipFill rotWithShape="1">
          <a:blip r:embed="rId3"/>
          <a:srcRect l="7991" r="10621"/>
          <a:stretch/>
        </p:blipFill>
        <p:spPr>
          <a:xfrm>
            <a:off x="4442365" y="2087477"/>
            <a:ext cx="2968002" cy="3195639"/>
          </a:xfrm>
          <a:prstGeom prst="rect">
            <a:avLst/>
          </a:prstGeom>
        </p:spPr>
      </p:pic>
      <p:pic>
        <p:nvPicPr>
          <p:cNvPr id="7" name="Picture 6">
            <a:extLst>
              <a:ext uri="{FF2B5EF4-FFF2-40B4-BE49-F238E27FC236}">
                <a16:creationId xmlns:a16="http://schemas.microsoft.com/office/drawing/2014/main" id="{67E14C1F-0D55-4F06-AFF2-72B687F8397C}"/>
              </a:ext>
            </a:extLst>
          </p:cNvPr>
          <p:cNvPicPr>
            <a:picLocks noChangeAspect="1"/>
          </p:cNvPicPr>
          <p:nvPr/>
        </p:nvPicPr>
        <p:blipFill>
          <a:blip r:embed="rId4"/>
          <a:stretch>
            <a:fillRect/>
          </a:stretch>
        </p:blipFill>
        <p:spPr>
          <a:xfrm>
            <a:off x="1163091" y="2087477"/>
            <a:ext cx="2572261" cy="3195640"/>
          </a:xfrm>
          <a:prstGeom prst="rect">
            <a:avLst/>
          </a:prstGeom>
        </p:spPr>
      </p:pic>
    </p:spTree>
    <p:extLst>
      <p:ext uri="{BB962C8B-B14F-4D97-AF65-F5344CB8AC3E}">
        <p14:creationId xmlns:p14="http://schemas.microsoft.com/office/powerpoint/2010/main" val="2369325953"/>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nimalist_Light_Sales Pitch_02_Win32_AS_v3" id="{A204E388-A84B-4CC6-98FC-54ED9900B3CD}" vid="{1AF041A9-EA2C-4539-9272-70AF2168FE9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FAF7B5-E40C-46BE-9C83-DA251FCAE61E}">
  <ds:schemaRefs>
    <ds:schemaRef ds:uri="http://schemas.openxmlformats.org/package/2006/metadata/core-properties"/>
    <ds:schemaRef ds:uri="16c05727-aa75-4e4a-9b5f-8a80a1165891"/>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E0A43D08-F4F9-4D95-9CB2-7DE374416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29FA76-0C86-4BF1-99F1-A3115FBFFA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Minimalist sales pitch</Template>
  <TotalTime>0</TotalTime>
  <Words>1165</Words>
  <Application>Microsoft Office PowerPoint</Application>
  <PresentationFormat>Widescreen</PresentationFormat>
  <Paragraphs>91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Verdana</vt:lpstr>
      <vt:lpstr>RetrospectVTI</vt:lpstr>
      <vt:lpstr>Fall Workshop Follow up</vt:lpstr>
      <vt:lpstr>PowerPoint Presentation</vt:lpstr>
      <vt:lpstr>PowerPoint Presentation</vt:lpstr>
      <vt:lpstr>THE WORKSHOP’S 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CASCWA WEBSITE</vt:lpstr>
      <vt:lpstr>Future EVENTS </vt:lpstr>
      <vt:lpstr>PowerPoint Presentation</vt:lpstr>
      <vt:lpstr>Thanks to All of you who attended  our workshop  and to those of you who  enjoyed this power point follow-up!</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2020-10-16T03:17:21Z</dcterms:created>
  <dcterms:modified xsi:type="dcterms:W3CDTF">2021-11-29T18:30:43Z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