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74" r:id="rId2"/>
    <p:sldId id="264" r:id="rId3"/>
    <p:sldId id="287" r:id="rId4"/>
    <p:sldId id="256" r:id="rId5"/>
    <p:sldId id="288" r:id="rId6"/>
    <p:sldId id="283" r:id="rId7"/>
    <p:sldId id="28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24" autoAdjust="0"/>
  </p:normalViewPr>
  <p:slideViewPr>
    <p:cSldViewPr>
      <p:cViewPr varScale="1">
        <p:scale>
          <a:sx n="75" d="100"/>
          <a:sy n="75" d="100"/>
        </p:scale>
        <p:origin x="166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B0D50-F4E6-4FC5-8DDB-F3DFE0848CE1}" type="datetimeFigureOut">
              <a:rPr lang="en-US" smtClean="0"/>
              <a:pPr/>
              <a:t>8/29/2019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A32A5A-E651-4C3E-AB7F-713E2660A2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smtClean="0"/>
              <a:t>18 </a:t>
            </a:r>
            <a:r>
              <a:rPr lang="en-US" altLang="en-US" dirty="0" err="1" smtClean="0"/>
              <a:t>y.o</a:t>
            </a:r>
            <a:r>
              <a:rPr lang="en-US" altLang="en-US" dirty="0" smtClean="0"/>
              <a:t>.</a:t>
            </a:r>
            <a:r>
              <a:rPr lang="en-US" altLang="en-US" baseline="0" dirty="0" smtClean="0"/>
              <a:t> drop out – Comeback Charter; two younger siblings 3</a:t>
            </a:r>
            <a:r>
              <a:rPr lang="en-US" altLang="en-US" baseline="30000" dirty="0" smtClean="0"/>
              <a:t>rd</a:t>
            </a:r>
            <a:r>
              <a:rPr lang="en-US" altLang="en-US" baseline="0" dirty="0" smtClean="0"/>
              <a:t> &amp; 5</a:t>
            </a:r>
            <a:r>
              <a:rPr lang="en-US" altLang="en-US" baseline="30000" dirty="0" smtClean="0"/>
              <a:t>th</a:t>
            </a:r>
            <a:r>
              <a:rPr lang="en-US" altLang="en-US" baseline="0" dirty="0" smtClean="0"/>
              <a:t> Grade (170 absences – Referred to SARB).</a:t>
            </a:r>
            <a:endParaRPr lang="en-US" altLang="en-US" dirty="0" smtClean="0"/>
          </a:p>
          <a:p>
            <a:pPr eaLnBrk="1" hangingPunct="1">
              <a:spcBef>
                <a:spcPct val="0"/>
              </a:spcBef>
            </a:pPr>
            <a:r>
              <a:rPr lang="en-US" altLang="en-US" dirty="0" smtClean="0"/>
              <a:t>The 272PC case handled now may prevent</a:t>
            </a:r>
            <a:r>
              <a:rPr lang="en-US" altLang="en-US" baseline="0" dirty="0" smtClean="0"/>
              <a:t> a 187PC case later.</a:t>
            </a:r>
          </a:p>
          <a:p>
            <a:pPr eaLnBrk="1" hangingPunct="1">
              <a:spcBef>
                <a:spcPct val="0"/>
              </a:spcBef>
            </a:pPr>
            <a:r>
              <a:rPr lang="en-US" altLang="en-US" baseline="0" dirty="0" smtClean="0"/>
              <a:t>Birth Certificates</a:t>
            </a:r>
          </a:p>
          <a:p>
            <a:pPr eaLnBrk="1" hangingPunct="1">
              <a:spcBef>
                <a:spcPct val="0"/>
              </a:spcBef>
            </a:pPr>
            <a:r>
              <a:rPr lang="en-US" altLang="en-US" baseline="0" dirty="0" smtClean="0"/>
              <a:t>Shots – Medical Appointments</a:t>
            </a:r>
          </a:p>
          <a:p>
            <a:pPr eaLnBrk="1" hangingPunct="1">
              <a:spcBef>
                <a:spcPct val="0"/>
              </a:spcBef>
            </a:pPr>
            <a:endParaRPr lang="en-US" altLang="en-US" dirty="0" smtClean="0"/>
          </a:p>
        </p:txBody>
      </p:sp>
      <p:sp>
        <p:nvSpPr>
          <p:cNvPr id="5530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ltLang="en-US" dirty="0" smtClean="0"/>
          </a:p>
        </p:txBody>
      </p:sp>
      <p:sp>
        <p:nvSpPr>
          <p:cNvPr id="5530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03A55AB-7995-4771-9526-FAA04B266BDF}" type="datetime8">
              <a:rPr lang="en-US" altLang="en-US" smtClean="0"/>
              <a:pPr fontAlgn="base">
                <a:spcBef>
                  <a:spcPct val="0"/>
                </a:spcBef>
                <a:spcAft>
                  <a:spcPct val="0"/>
                </a:spcAft>
                <a:defRPr/>
              </a:pPr>
              <a:t>8/29/2019 8:30 AM</a:t>
            </a:fld>
            <a:endParaRPr lang="en-US" altLang="en-US" dirty="0" smtClean="0"/>
          </a:p>
        </p:txBody>
      </p:sp>
      <p:sp>
        <p:nvSpPr>
          <p:cNvPr id="5530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en-US" dirty="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alt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en-US" dirty="0" smtClean="0">
                <a:solidFill>
                  <a:srgbClr val="000000"/>
                </a:solidFill>
              </a:rPr>
            </a:br>
            <a:r>
              <a:rPr lang="en-US" altLang="en-US" dirty="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altLang="en-US" dirty="0" smtClean="0"/>
          </a:p>
        </p:txBody>
      </p:sp>
      <p:sp>
        <p:nvSpPr>
          <p:cNvPr id="58375" name="Slide Number Placeholder 6"/>
          <p:cNvSpPr>
            <a:spLocks noGrp="1"/>
          </p:cNvSpPr>
          <p:nvPr>
            <p:ph type="sldNum" sz="quarter" idx="5"/>
          </p:nvPr>
        </p:nvSpPr>
        <p:spPr bwMode="auto">
          <a:noFill/>
          <a:ln>
            <a:miter lim="800000"/>
            <a:headEnd/>
            <a:tailEnd/>
          </a:ln>
        </p:spPr>
        <p:txBody>
          <a:bodyPr/>
          <a:lstStyle/>
          <a:p>
            <a:fld id="{10A8A6A1-1DB2-4D18-8CBA-392910826BF6}" type="slidenum">
              <a:rPr lang="en-US" altLang="en-US" smtClean="0"/>
              <a:pPr/>
              <a:t>3</a:t>
            </a:fld>
            <a:endParaRPr lang="en-US" altLang="en-US" dirty="0" smtClean="0"/>
          </a:p>
        </p:txBody>
      </p:sp>
    </p:spTree>
    <p:extLst>
      <p:ext uri="{BB962C8B-B14F-4D97-AF65-F5344CB8AC3E}">
        <p14:creationId xmlns:p14="http://schemas.microsoft.com/office/powerpoint/2010/main" val="864705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A32A5A-E651-4C3E-AB7F-713E2660A2B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5D18900-6DBC-4196-9317-BFA9C95F5AD2}"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Nationally, 68 percent of all males in prison do not have a high school diploma. Only 20 percent of California inmates demonstrate a basic level of literacy, and the average offender reads at an eighth grade level.</a:t>
            </a:r>
          </a:p>
          <a:p>
            <a:endParaRPr lang="en-US" dirty="0"/>
          </a:p>
        </p:txBody>
      </p:sp>
      <p:sp>
        <p:nvSpPr>
          <p:cNvPr id="4" name="Slide Number Placeholder 3"/>
          <p:cNvSpPr>
            <a:spLocks noGrp="1"/>
          </p:cNvSpPr>
          <p:nvPr>
            <p:ph type="sldNum" sz="quarter" idx="10"/>
          </p:nvPr>
        </p:nvSpPr>
        <p:spPr/>
        <p:txBody>
          <a:bodyPr/>
          <a:lstStyle/>
          <a:p>
            <a:fld id="{71A32A5A-E651-4C3E-AB7F-713E2660A2B5}" type="slidenum">
              <a:rPr lang="en-US" smtClean="0"/>
              <a:pPr/>
              <a:t>6</a:t>
            </a:fld>
            <a:endParaRPr lang="en-US"/>
          </a:p>
        </p:txBody>
      </p:sp>
    </p:spTree>
    <p:extLst>
      <p:ext uri="{BB962C8B-B14F-4D97-AF65-F5344CB8AC3E}">
        <p14:creationId xmlns:p14="http://schemas.microsoft.com/office/powerpoint/2010/main" val="83702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0EB9E7BF-FD4E-469B-B53A-6AD555B9B239}" type="datetimeFigureOut">
              <a:rPr lang="en-US" smtClean="0"/>
              <a:pPr/>
              <a:t>8/29/2019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C7BA200-6430-4791-BE84-673EE0AB2FC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B9E7BF-FD4E-469B-B53A-6AD555B9B239}"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BA200-6430-4791-BE84-673EE0AB2FC2}"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B9E7BF-FD4E-469B-B53A-6AD555B9B239}"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BA200-6430-4791-BE84-673EE0AB2FC2}" type="slidenum">
              <a:rPr lang="en-US" smtClean="0"/>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B9E7BF-FD4E-469B-B53A-6AD555B9B239}"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BA200-6430-4791-BE84-673EE0AB2FC2}" type="slidenum">
              <a:rPr lang="en-US" smtClean="0"/>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B9E7BF-FD4E-469B-B53A-6AD555B9B239}"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BA200-6430-4791-BE84-673EE0AB2FC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B9E7BF-FD4E-469B-B53A-6AD555B9B239}"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BA200-6430-4791-BE84-673EE0AB2FC2}" type="slidenum">
              <a:rPr lang="en-US" smtClean="0"/>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B9E7BF-FD4E-469B-B53A-6AD555B9B239}" type="datetimeFigureOut">
              <a:rPr lang="en-US" smtClean="0"/>
              <a:pPr/>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BA200-6430-4791-BE84-673EE0AB2FC2}"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B9E7BF-FD4E-469B-B53A-6AD555B9B239}" type="datetimeFigureOut">
              <a:rPr lang="en-US" smtClean="0"/>
              <a:pPr/>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BA200-6430-4791-BE84-673EE0AB2FC2}"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EB9E7BF-FD4E-469B-B53A-6AD555B9B239}" type="datetimeFigureOut">
              <a:rPr lang="en-US" smtClean="0"/>
              <a:pPr/>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BA200-6430-4791-BE84-673EE0AB2FC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B9E7BF-FD4E-469B-B53A-6AD555B9B239}"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BA200-6430-4791-BE84-673EE0AB2FC2}"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B9E7BF-FD4E-469B-B53A-6AD555B9B239}"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BA200-6430-4791-BE84-673EE0AB2FC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B9E7BF-FD4E-469B-B53A-6AD555B9B239}" type="datetimeFigureOut">
              <a:rPr lang="en-US" smtClean="0"/>
              <a:pPr/>
              <a:t>8/29/2019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C7BA200-6430-4791-BE84-673EE0AB2FC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slow"/>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ng.com/videos/search?q=the+importance+of+school+attendance+video&amp;&amp;view=detail&amp;mid=E116354037F4C29E411EE116354037F4C29E411E&amp;&amp;FORM=VDRVRV"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bing.com/videos/search?q=motivation+video+in+spanish+and+english&amp;view=detail&amp;mid=5393FD944606054B38445393FD944606054B3844&amp;FORM=VI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 badge 2.JPG"/>
          <p:cNvPicPr>
            <a:picLocks noChangeAspect="1"/>
          </p:cNvPicPr>
          <p:nvPr/>
        </p:nvPicPr>
        <p:blipFill>
          <a:blip r:embed="rId2" cstate="print"/>
          <a:stretch>
            <a:fillRect/>
          </a:stretch>
        </p:blipFill>
        <p:spPr>
          <a:xfrm>
            <a:off x="5334000" y="2209800"/>
            <a:ext cx="2819400" cy="2819400"/>
          </a:xfrm>
          <a:prstGeom prst="rect">
            <a:avLst/>
          </a:prstGeom>
        </p:spPr>
      </p:pic>
      <p:sp>
        <p:nvSpPr>
          <p:cNvPr id="2" name="Title 1"/>
          <p:cNvSpPr>
            <a:spLocks noGrp="1"/>
          </p:cNvSpPr>
          <p:nvPr>
            <p:ph type="title"/>
          </p:nvPr>
        </p:nvSpPr>
        <p:spPr>
          <a:xfrm>
            <a:off x="1371600" y="5486400"/>
            <a:ext cx="7498080" cy="1066800"/>
          </a:xfrm>
        </p:spPr>
        <p:txBody>
          <a:bodyPr>
            <a:normAutofit fontScale="90000"/>
          </a:bodyPr>
          <a:lstStyle/>
          <a:p>
            <a:r>
              <a:rPr lang="en-US" sz="1800" dirty="0" smtClean="0">
                <a:solidFill>
                  <a:schemeClr val="tx1"/>
                </a:solidFill>
              </a:rPr>
              <a:t>Andrea Valtierra-Gongora</a:t>
            </a:r>
            <a:br>
              <a:rPr lang="en-US" sz="1800" dirty="0" smtClean="0">
                <a:solidFill>
                  <a:schemeClr val="tx1"/>
                </a:solidFill>
              </a:rPr>
            </a:br>
            <a:r>
              <a:rPr lang="en-US" sz="1800" dirty="0" smtClean="0">
                <a:solidFill>
                  <a:schemeClr val="tx1"/>
                </a:solidFill>
              </a:rPr>
              <a:t>District Attorney Investigator</a:t>
            </a:r>
            <a:br>
              <a:rPr lang="en-US" sz="1800" dirty="0" smtClean="0">
                <a:solidFill>
                  <a:schemeClr val="tx1"/>
                </a:solidFill>
              </a:rPr>
            </a:br>
            <a:r>
              <a:rPr lang="en-US" sz="1200" dirty="0" smtClean="0">
                <a:solidFill>
                  <a:schemeClr val="tx1"/>
                </a:solidFill>
                <a:hlinkClick r:id="rId3"/>
              </a:rPr>
              <a:t>Motivation to Study</a:t>
            </a:r>
            <a:r>
              <a:rPr lang="en-US" sz="1200" dirty="0" smtClean="0">
                <a:solidFill>
                  <a:schemeClr val="tx1"/>
                </a:solidFill>
              </a:rPr>
              <a:t/>
            </a:r>
            <a:br>
              <a:rPr lang="en-US" sz="1200" dirty="0" smtClean="0">
                <a:solidFill>
                  <a:schemeClr val="tx1"/>
                </a:solidFill>
              </a:rPr>
            </a:br>
            <a:r>
              <a:rPr lang="en-US" sz="1200" dirty="0" smtClean="0">
                <a:solidFill>
                  <a:schemeClr val="tx1"/>
                </a:solidFill>
              </a:rPr>
              <a:t>https://www.bing.com/videos/search?q=the+importance+of+school+attendance+video&amp;&amp;view=detail&amp;mid=E116354037F4C29E411EE116354037F4C29E411E&amp;&amp;FORM=VDRVRV				                   </a:t>
            </a:r>
            <a:r>
              <a:rPr lang="en-US" sz="1200" dirty="0" smtClean="0">
                <a:solidFill>
                  <a:schemeClr val="tx1"/>
                </a:solidFill>
                <a:hlinkClick r:id="rId4"/>
              </a:rPr>
              <a:t>Dream Motivation - Spanish Subtitles</a:t>
            </a:r>
            <a:endParaRPr lang="en-US" sz="1200" dirty="0">
              <a:solidFill>
                <a:schemeClr val="tx1"/>
              </a:solidFill>
            </a:endParaRPr>
          </a:p>
        </p:txBody>
      </p:sp>
      <p:sp>
        <p:nvSpPr>
          <p:cNvPr id="7" name="TextBox 6"/>
          <p:cNvSpPr txBox="1"/>
          <p:nvPr/>
        </p:nvSpPr>
        <p:spPr>
          <a:xfrm>
            <a:off x="1752600" y="838200"/>
            <a:ext cx="6629400" cy="1323439"/>
          </a:xfrm>
          <a:prstGeom prst="rect">
            <a:avLst/>
          </a:prstGeom>
          <a:noFill/>
        </p:spPr>
        <p:txBody>
          <a:bodyPr wrap="square" rtlCol="0">
            <a:spAutoFit/>
          </a:bodyPr>
          <a:lstStyle/>
          <a:p>
            <a:pPr algn="ctr"/>
            <a:r>
              <a:rPr lang="en-US" sz="4000" b="1" dirty="0" smtClean="0">
                <a:solidFill>
                  <a:schemeClr val="accent5">
                    <a:lumMod val="60000"/>
                    <a:lumOff val="40000"/>
                  </a:schemeClr>
                </a:solidFill>
              </a:rPr>
              <a:t>Here to Learn Program</a:t>
            </a:r>
          </a:p>
          <a:p>
            <a:pPr algn="ctr"/>
            <a:endParaRPr lang="en-US" sz="4000" b="1" dirty="0">
              <a:solidFill>
                <a:schemeClr val="accent5">
                  <a:lumMod val="60000"/>
                  <a:lumOff val="40000"/>
                </a:schemeClr>
              </a:solidFill>
            </a:endParaRPr>
          </a:p>
        </p:txBody>
      </p:sp>
      <p:pic>
        <p:nvPicPr>
          <p:cNvPr id="14338" name="Picture 2" descr="Image result for merced county office of education logo"/>
          <p:cNvPicPr>
            <a:picLocks noChangeAspect="1" noChangeArrowheads="1"/>
          </p:cNvPicPr>
          <p:nvPr/>
        </p:nvPicPr>
        <p:blipFill>
          <a:blip r:embed="rId5" cstate="print"/>
          <a:srcRect/>
          <a:stretch>
            <a:fillRect/>
          </a:stretch>
        </p:blipFill>
        <p:spPr bwMode="auto">
          <a:xfrm>
            <a:off x="1828800" y="2590800"/>
            <a:ext cx="3013242" cy="1752600"/>
          </a:xfrm>
          <a:prstGeom prst="rect">
            <a:avLst/>
          </a:prstGeom>
          <a:noFill/>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790688" cy="1143000"/>
          </a:xfrm>
        </p:spPr>
        <p:txBody>
          <a:bodyPr>
            <a:normAutofit/>
          </a:bodyPr>
          <a:lstStyle/>
          <a:p>
            <a:pPr algn="ctr"/>
            <a:r>
              <a:rPr lang="en-US" dirty="0" smtClean="0">
                <a:solidFill>
                  <a:schemeClr val="accent5">
                    <a:lumMod val="60000"/>
                    <a:lumOff val="40000"/>
                  </a:schemeClr>
                </a:solidFill>
              </a:rPr>
              <a:t>Here to Learn Program</a:t>
            </a:r>
            <a:endParaRPr lang="en-US" dirty="0">
              <a:solidFill>
                <a:schemeClr val="accent5">
                  <a:lumMod val="60000"/>
                  <a:lumOff val="40000"/>
                </a:schemeClr>
              </a:solidFill>
            </a:endParaRPr>
          </a:p>
        </p:txBody>
      </p:sp>
      <p:sp>
        <p:nvSpPr>
          <p:cNvPr id="3" name="Content Placeholder 2"/>
          <p:cNvSpPr>
            <a:spLocks noGrp="1"/>
          </p:cNvSpPr>
          <p:nvPr>
            <p:ph idx="1"/>
          </p:nvPr>
        </p:nvSpPr>
        <p:spPr>
          <a:xfrm>
            <a:off x="1219200" y="1676401"/>
            <a:ext cx="8077200" cy="4419599"/>
          </a:xfrm>
        </p:spPr>
        <p:txBody>
          <a:bodyPr>
            <a:normAutofit/>
          </a:bodyPr>
          <a:lstStyle/>
          <a:p>
            <a:endParaRPr lang="en-US" sz="2800" dirty="0" smtClean="0"/>
          </a:p>
          <a:p>
            <a:r>
              <a:rPr lang="en-US" sz="2800" dirty="0" smtClean="0"/>
              <a:t>Implemented in 2017</a:t>
            </a:r>
          </a:p>
          <a:p>
            <a:r>
              <a:rPr lang="en-US" sz="2800" dirty="0" smtClean="0"/>
              <a:t>Joint effort by the Merced County Office of Education, the District Attorney’s Office, and 20 school districts in Merced County.</a:t>
            </a:r>
          </a:p>
          <a:p>
            <a:r>
              <a:rPr lang="en-US" sz="2800" dirty="0" smtClean="0"/>
              <a:t>Goal is to improve student attendance</a:t>
            </a:r>
          </a:p>
          <a:p>
            <a:pPr>
              <a:buNone/>
            </a:pPr>
            <a:endParaRPr lang="en-US" sz="2800" dirty="0" smtClean="0"/>
          </a:p>
          <a:p>
            <a:endParaRPr lang="en-US" sz="2800" dirty="0" smtClean="0"/>
          </a:p>
        </p:txBody>
      </p:sp>
    </p:spTree>
    <p:extLst>
      <p:ext uri="{BB962C8B-B14F-4D97-AF65-F5344CB8AC3E}">
        <p14:creationId xmlns:p14="http://schemas.microsoft.com/office/powerpoint/2010/main" val="7377840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363">
              <a:defRPr/>
            </a:pPr>
            <a:r>
              <a:rPr dirty="0">
                <a:solidFill>
                  <a:schemeClr val="accent5">
                    <a:lumMod val="60000"/>
                    <a:lumOff val="40000"/>
                  </a:schemeClr>
                </a:solidFill>
              </a:rPr>
              <a:t/>
            </a:r>
            <a:br>
              <a:rPr dirty="0">
                <a:solidFill>
                  <a:schemeClr val="accent5">
                    <a:lumMod val="60000"/>
                    <a:lumOff val="40000"/>
                  </a:schemeClr>
                </a:solidFill>
              </a:rPr>
            </a:br>
            <a:r>
              <a:rPr lang="en-US" dirty="0" smtClean="0">
                <a:solidFill>
                  <a:schemeClr val="accent5">
                    <a:lumMod val="60000"/>
                    <a:lumOff val="40000"/>
                  </a:schemeClr>
                </a:solidFill>
                <a:effectLst>
                  <a:outerShdw blurRad="38100" dist="19050" dir="2700000" algn="tl">
                    <a:schemeClr val="dk1">
                      <a:alpha val="40000"/>
                    </a:schemeClr>
                  </a:outerShdw>
                </a:effectLst>
              </a:rPr>
              <a:t>Role of DA Investigator</a:t>
            </a:r>
            <a:br>
              <a:rPr lang="en-US" dirty="0" smtClean="0">
                <a:solidFill>
                  <a:schemeClr val="accent5">
                    <a:lumMod val="60000"/>
                    <a:lumOff val="40000"/>
                  </a:schemeClr>
                </a:solidFill>
                <a:effectLst>
                  <a:outerShdw blurRad="38100" dist="19050" dir="2700000" algn="tl">
                    <a:schemeClr val="dk1">
                      <a:alpha val="40000"/>
                    </a:schemeClr>
                  </a:outerShdw>
                </a:effectLst>
              </a:rPr>
            </a:br>
            <a:endParaRPr dirty="0">
              <a:solidFill>
                <a:schemeClr val="accent5">
                  <a:lumMod val="60000"/>
                  <a:lumOff val="40000"/>
                </a:schemeClr>
              </a:solidFill>
            </a:endParaRPr>
          </a:p>
        </p:txBody>
      </p:sp>
      <p:sp>
        <p:nvSpPr>
          <p:cNvPr id="3" name="Text Placeholder 2"/>
          <p:cNvSpPr>
            <a:spLocks noGrp="1"/>
          </p:cNvSpPr>
          <p:nvPr>
            <p:ph idx="1"/>
          </p:nvPr>
        </p:nvSpPr>
        <p:spPr>
          <a:xfrm>
            <a:off x="990600" y="1447800"/>
            <a:ext cx="7772400" cy="4800600"/>
          </a:xfrm>
        </p:spPr>
        <p:txBody>
          <a:bodyPr rtlCol="0">
            <a:normAutofit fontScale="85000" lnSpcReduction="20000"/>
          </a:bodyPr>
          <a:lstStyle/>
          <a:p>
            <a:pPr lvl="1" defTabSz="914363">
              <a:defRPr/>
            </a:pPr>
            <a:r>
              <a:rPr lang="en-US" dirty="0" smtClean="0">
                <a:effectLst>
                  <a:outerShdw blurRad="38100" dist="19050" dir="2700000" algn="tl">
                    <a:schemeClr val="dk1">
                      <a:alpha val="40000"/>
                    </a:schemeClr>
                  </a:outerShdw>
                </a:effectLst>
              </a:rPr>
              <a:t>Conduct home visits</a:t>
            </a:r>
          </a:p>
          <a:p>
            <a:pPr lvl="2" defTabSz="914363">
              <a:defRPr/>
            </a:pPr>
            <a:r>
              <a:rPr lang="en-US" dirty="0" smtClean="0">
                <a:effectLst>
                  <a:outerShdw blurRad="38100" dist="19050" dir="2700000" algn="tl">
                    <a:schemeClr val="dk1">
                      <a:alpha val="40000"/>
                    </a:schemeClr>
                  </a:outerShdw>
                </a:effectLst>
              </a:rPr>
              <a:t>Review Aries attendance history; </a:t>
            </a:r>
            <a:r>
              <a:rPr lang="en-US" dirty="0" err="1" smtClean="0">
                <a:effectLst>
                  <a:outerShdw blurRad="38100" dist="19050" dir="2700000" algn="tl">
                    <a:schemeClr val="dk1">
                      <a:alpha val="40000"/>
                    </a:schemeClr>
                  </a:outerShdw>
                </a:effectLst>
              </a:rPr>
              <a:t>CalPads</a:t>
            </a:r>
            <a:r>
              <a:rPr lang="en-US" dirty="0" smtClean="0">
                <a:effectLst>
                  <a:outerShdw blurRad="38100" dist="19050" dir="2700000" algn="tl">
                    <a:schemeClr val="dk1">
                      <a:alpha val="40000"/>
                    </a:schemeClr>
                  </a:outerShdw>
                </a:effectLst>
              </a:rPr>
              <a:t> history</a:t>
            </a:r>
          </a:p>
          <a:p>
            <a:pPr lvl="1" defTabSz="914363">
              <a:defRPr/>
            </a:pPr>
            <a:r>
              <a:rPr lang="en-US" dirty="0" smtClean="0">
                <a:effectLst>
                  <a:outerShdw blurRad="38100" dist="19050" dir="2700000" algn="tl">
                    <a:schemeClr val="dk1">
                      <a:alpha val="40000"/>
                    </a:schemeClr>
                  </a:outerShdw>
                </a:effectLst>
              </a:rPr>
              <a:t>Assist with enrollment </a:t>
            </a:r>
          </a:p>
          <a:p>
            <a:pPr lvl="2" defTabSz="914363">
              <a:defRPr/>
            </a:pPr>
            <a:r>
              <a:rPr lang="en-US" i="1" dirty="0" smtClean="0">
                <a:effectLst>
                  <a:outerShdw blurRad="38100" dist="19050" dir="2700000" algn="tl">
                    <a:schemeClr val="dk1">
                      <a:alpha val="40000"/>
                    </a:schemeClr>
                  </a:outerShdw>
                </a:effectLst>
              </a:rPr>
              <a:t>across multiple districts/counties</a:t>
            </a:r>
            <a:r>
              <a:rPr lang="en-US" i="1" dirty="0" smtClean="0">
                <a:solidFill>
                  <a:srgbClr val="FF0000"/>
                </a:solidFill>
                <a:effectLst>
                  <a:outerShdw blurRad="38100" dist="19050" dir="2700000" algn="tl">
                    <a:schemeClr val="dk1">
                      <a:alpha val="40000"/>
                    </a:schemeClr>
                  </a:outerShdw>
                </a:effectLst>
              </a:rPr>
              <a:t> </a:t>
            </a:r>
          </a:p>
          <a:p>
            <a:pPr lvl="1" defTabSz="914363">
              <a:defRPr/>
            </a:pPr>
            <a:r>
              <a:rPr lang="en-US" dirty="0" smtClean="0">
                <a:effectLst>
                  <a:outerShdw blurRad="38100" dist="19050" dir="2700000" algn="tl">
                    <a:schemeClr val="dk1">
                      <a:alpha val="40000"/>
                    </a:schemeClr>
                  </a:outerShdw>
                </a:effectLst>
              </a:rPr>
              <a:t>Refer families to resources as needed</a:t>
            </a:r>
          </a:p>
          <a:p>
            <a:pPr lvl="2" defTabSz="914363">
              <a:defRPr/>
            </a:pPr>
            <a:r>
              <a:rPr lang="en-US" dirty="0" smtClean="0">
                <a:effectLst>
                  <a:outerShdw blurRad="38100" dist="19050" dir="2700000" algn="tl">
                    <a:schemeClr val="dk1">
                      <a:alpha val="40000"/>
                    </a:schemeClr>
                  </a:outerShdw>
                </a:effectLst>
              </a:rPr>
              <a:t>Behavioral Health, CPS, MCOE – SOS, Comeback Charter School</a:t>
            </a:r>
          </a:p>
          <a:p>
            <a:pPr lvl="1" defTabSz="914363">
              <a:defRPr/>
            </a:pPr>
            <a:r>
              <a:rPr lang="en-US" dirty="0" smtClean="0">
                <a:effectLst>
                  <a:outerShdw blurRad="38100" dist="19050" dir="2700000" algn="tl">
                    <a:schemeClr val="dk1">
                      <a:alpha val="40000"/>
                    </a:schemeClr>
                  </a:outerShdw>
                </a:effectLst>
              </a:rPr>
              <a:t>Attend SARB Hearings</a:t>
            </a:r>
          </a:p>
          <a:p>
            <a:pPr lvl="2" defTabSz="914363">
              <a:defRPr/>
            </a:pPr>
            <a:r>
              <a:rPr lang="en-US" dirty="0" smtClean="0">
                <a:effectLst>
                  <a:outerShdw blurRad="38100" dist="19050" dir="2700000" algn="tl">
                    <a:schemeClr val="dk1">
                      <a:alpha val="40000"/>
                    </a:schemeClr>
                  </a:outerShdw>
                </a:effectLst>
              </a:rPr>
              <a:t>Review sibling attendance history across multiple districts</a:t>
            </a:r>
          </a:p>
          <a:p>
            <a:pPr lvl="1" defTabSz="914363">
              <a:defRPr/>
            </a:pPr>
            <a:r>
              <a:rPr lang="en-US" dirty="0" smtClean="0">
                <a:effectLst>
                  <a:outerShdw blurRad="38100" dist="19050" dir="2700000" algn="tl">
                    <a:schemeClr val="dk1">
                      <a:alpha val="40000"/>
                    </a:schemeClr>
                  </a:outerShdw>
                </a:effectLst>
              </a:rPr>
              <a:t>Community outreach (presentations/meetings)</a:t>
            </a:r>
          </a:p>
          <a:p>
            <a:pPr lvl="1" defTabSz="914363">
              <a:defRPr/>
            </a:pPr>
            <a:r>
              <a:rPr lang="en-US" dirty="0" smtClean="0">
                <a:effectLst>
                  <a:outerShdw blurRad="38100" dist="19050" dir="2700000" algn="tl">
                    <a:schemeClr val="dk1">
                      <a:alpha val="40000"/>
                    </a:schemeClr>
                  </a:outerShdw>
                </a:effectLst>
              </a:rPr>
              <a:t>Provide updated attendance information to prosecutors</a:t>
            </a:r>
          </a:p>
          <a:p>
            <a:pPr lvl="1" defTabSz="914363">
              <a:defRPr/>
            </a:pPr>
            <a:r>
              <a:rPr lang="en-US" dirty="0" smtClean="0">
                <a:effectLst>
                  <a:outerShdw blurRad="38100" dist="19050" dir="2700000" algn="tl">
                    <a:schemeClr val="dk1">
                      <a:alpha val="40000"/>
                    </a:schemeClr>
                  </a:outerShdw>
                </a:effectLst>
              </a:rPr>
              <a:t>Provide SARB related court dispositions to districts</a:t>
            </a:r>
          </a:p>
          <a:p>
            <a:pPr lvl="1" defTabSz="914363">
              <a:defRPr/>
            </a:pPr>
            <a:r>
              <a:rPr lang="en-US" dirty="0" smtClean="0">
                <a:effectLst>
                  <a:outerShdw blurRad="38100" dist="19050" dir="2700000" algn="tl">
                    <a:schemeClr val="dk1">
                      <a:alpha val="40000"/>
                    </a:schemeClr>
                  </a:outerShdw>
                </a:effectLst>
              </a:rPr>
              <a:t>Coordinate enforcement activities related to SARB related criminal violations. </a:t>
            </a:r>
          </a:p>
          <a:p>
            <a:pPr lvl="1" defTabSz="914363">
              <a:buNone/>
              <a:defRPr/>
            </a:pPr>
            <a:endParaRPr lang="en-US" dirty="0" smtClean="0">
              <a:effectLst>
                <a:outerShdw blurRad="38100" dist="19050" dir="2700000" algn="tl">
                  <a:schemeClr val="dk1">
                    <a:alpha val="40000"/>
                  </a:schemeClr>
                </a:outerShdw>
              </a:effectLst>
            </a:endParaRPr>
          </a:p>
          <a:p>
            <a:pPr marL="0" indent="0" defTabSz="914363" eaLnBrk="1" fontAlgn="auto" hangingPunct="1">
              <a:spcAft>
                <a:spcPts val="0"/>
              </a:spcAft>
              <a:buFontTx/>
              <a:buNone/>
              <a:defRPr/>
            </a:pPr>
            <a:endParaRPr lang="en-US" dirty="0" smtClean="0">
              <a:effectLst>
                <a:outerShdw blurRad="38100" dist="19050" dir="2700000" algn="tl">
                  <a:schemeClr val="dk1">
                    <a:alpha val="40000"/>
                  </a:schemeClr>
                </a:outerShdw>
              </a:effectLst>
            </a:endParaRPr>
          </a:p>
        </p:txBody>
      </p:sp>
    </p:spTree>
    <p:extLst>
      <p:ext uri="{BB962C8B-B14F-4D97-AF65-F5344CB8AC3E}">
        <p14:creationId xmlns:p14="http://schemas.microsoft.com/office/powerpoint/2010/main" val="5431702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457200"/>
            <a:ext cx="7406640" cy="917682"/>
          </a:xfrm>
        </p:spPr>
        <p:txBody>
          <a:bodyPr>
            <a:normAutofit fontScale="90000"/>
          </a:bodyPr>
          <a:lstStyle/>
          <a:p>
            <a:pPr algn="ctr"/>
            <a:r>
              <a:rPr lang="en-US" sz="4400" dirty="0" smtClean="0">
                <a:solidFill>
                  <a:schemeClr val="accent5">
                    <a:lumMod val="60000"/>
                    <a:lumOff val="40000"/>
                  </a:schemeClr>
                </a:solidFill>
              </a:rPr>
              <a:t>District Attorney Referrals</a:t>
            </a:r>
            <a:br>
              <a:rPr lang="en-US" sz="4400" dirty="0" smtClean="0">
                <a:solidFill>
                  <a:schemeClr val="accent5">
                    <a:lumMod val="60000"/>
                    <a:lumOff val="40000"/>
                  </a:schemeClr>
                </a:solidFill>
              </a:rPr>
            </a:br>
            <a:r>
              <a:rPr lang="en-US" sz="4400" dirty="0" smtClean="0">
                <a:solidFill>
                  <a:schemeClr val="accent5">
                    <a:lumMod val="60000"/>
                    <a:lumOff val="40000"/>
                  </a:schemeClr>
                </a:solidFill>
              </a:rPr>
              <a:t>Improved Attendance</a:t>
            </a:r>
            <a:endParaRPr lang="en-US" dirty="0">
              <a:solidFill>
                <a:schemeClr val="accent5">
                  <a:lumMod val="60000"/>
                  <a:lumOff val="40000"/>
                </a:schemeClr>
              </a:solidFill>
            </a:endParaRPr>
          </a:p>
        </p:txBody>
      </p:sp>
      <p:sp>
        <p:nvSpPr>
          <p:cNvPr id="3" name="Subtitle 2"/>
          <p:cNvSpPr>
            <a:spLocks noGrp="1"/>
          </p:cNvSpPr>
          <p:nvPr>
            <p:ph type="subTitle" idx="1"/>
          </p:nvPr>
        </p:nvSpPr>
        <p:spPr>
          <a:xfrm>
            <a:off x="1432560" y="1850064"/>
            <a:ext cx="7406640" cy="3864936"/>
          </a:xfrm>
        </p:spPr>
        <p:txBody>
          <a:bodyPr>
            <a:normAutofit/>
          </a:bodyPr>
          <a:lstStyle/>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p:txBody>
      </p:sp>
      <p:sp>
        <p:nvSpPr>
          <p:cNvPr id="5" name="Rectangle 4"/>
          <p:cNvSpPr/>
          <p:nvPr/>
        </p:nvSpPr>
        <p:spPr>
          <a:xfrm>
            <a:off x="4447607" y="3244334"/>
            <a:ext cx="248786" cy="369332"/>
          </a:xfrm>
          <a:prstGeom prst="rect">
            <a:avLst/>
          </a:prstGeom>
        </p:spPr>
        <p:txBody>
          <a:bodyPr wrap="none">
            <a:spAutoFit/>
          </a:bodyPr>
          <a:lstStyle/>
          <a:p>
            <a:r>
              <a:rPr lang="en-US" dirty="0"/>
              <a:t> </a:t>
            </a:r>
          </a:p>
        </p:txBody>
      </p:sp>
      <p:sp>
        <p:nvSpPr>
          <p:cNvPr id="6" name="Rectangle 5"/>
          <p:cNvSpPr/>
          <p:nvPr/>
        </p:nvSpPr>
        <p:spPr>
          <a:xfrm>
            <a:off x="7391400" y="4038600"/>
            <a:ext cx="248786" cy="369332"/>
          </a:xfrm>
          <a:prstGeom prst="rect">
            <a:avLst/>
          </a:prstGeom>
        </p:spPr>
        <p:txBody>
          <a:bodyPr wrap="none">
            <a:spAutoFit/>
          </a:bodyPr>
          <a:lstStyle/>
          <a:p>
            <a:r>
              <a:rPr lang="en-US" dirty="0"/>
              <a:t> </a:t>
            </a:r>
          </a:p>
        </p:txBody>
      </p:sp>
      <p:graphicFrame>
        <p:nvGraphicFramePr>
          <p:cNvPr id="8" name="Table 7"/>
          <p:cNvGraphicFramePr>
            <a:graphicFrameLocks noGrp="1"/>
          </p:cNvGraphicFramePr>
          <p:nvPr/>
        </p:nvGraphicFramePr>
        <p:xfrm>
          <a:off x="1219200" y="1676400"/>
          <a:ext cx="7620001" cy="4865607"/>
        </p:xfrm>
        <a:graphic>
          <a:graphicData uri="http://schemas.openxmlformats.org/drawingml/2006/table">
            <a:tbl>
              <a:tblPr/>
              <a:tblGrid>
                <a:gridCol w="1592003">
                  <a:extLst>
                    <a:ext uri="{9D8B030D-6E8A-4147-A177-3AD203B41FA5}">
                      <a16:colId xmlns:a16="http://schemas.microsoft.com/office/drawing/2014/main" val="20000"/>
                    </a:ext>
                  </a:extLst>
                </a:gridCol>
                <a:gridCol w="801273">
                  <a:extLst>
                    <a:ext uri="{9D8B030D-6E8A-4147-A177-3AD203B41FA5}">
                      <a16:colId xmlns:a16="http://schemas.microsoft.com/office/drawing/2014/main" val="20001"/>
                    </a:ext>
                  </a:extLst>
                </a:gridCol>
                <a:gridCol w="853989">
                  <a:extLst>
                    <a:ext uri="{9D8B030D-6E8A-4147-A177-3AD203B41FA5}">
                      <a16:colId xmlns:a16="http://schemas.microsoft.com/office/drawing/2014/main" val="20002"/>
                    </a:ext>
                  </a:extLst>
                </a:gridCol>
                <a:gridCol w="877710">
                  <a:extLst>
                    <a:ext uri="{9D8B030D-6E8A-4147-A177-3AD203B41FA5}">
                      <a16:colId xmlns:a16="http://schemas.microsoft.com/office/drawing/2014/main" val="20003"/>
                    </a:ext>
                  </a:extLst>
                </a:gridCol>
                <a:gridCol w="780188">
                  <a:extLst>
                    <a:ext uri="{9D8B030D-6E8A-4147-A177-3AD203B41FA5}">
                      <a16:colId xmlns:a16="http://schemas.microsoft.com/office/drawing/2014/main" val="20004"/>
                    </a:ext>
                  </a:extLst>
                </a:gridCol>
                <a:gridCol w="801273">
                  <a:extLst>
                    <a:ext uri="{9D8B030D-6E8A-4147-A177-3AD203B41FA5}">
                      <a16:colId xmlns:a16="http://schemas.microsoft.com/office/drawing/2014/main" val="20005"/>
                    </a:ext>
                  </a:extLst>
                </a:gridCol>
                <a:gridCol w="814451">
                  <a:extLst>
                    <a:ext uri="{9D8B030D-6E8A-4147-A177-3AD203B41FA5}">
                      <a16:colId xmlns:a16="http://schemas.microsoft.com/office/drawing/2014/main" val="20006"/>
                    </a:ext>
                  </a:extLst>
                </a:gridCol>
                <a:gridCol w="1099114">
                  <a:extLst>
                    <a:ext uri="{9D8B030D-6E8A-4147-A177-3AD203B41FA5}">
                      <a16:colId xmlns:a16="http://schemas.microsoft.com/office/drawing/2014/main" val="20007"/>
                    </a:ext>
                  </a:extLst>
                </a:gridCol>
              </a:tblGrid>
              <a:tr h="442327">
                <a:tc>
                  <a:txBody>
                    <a:bodyPr/>
                    <a:lstStyle/>
                    <a:p>
                      <a:pPr algn="ctr" fontAlgn="ctr"/>
                      <a:r>
                        <a:rPr lang="en-US" sz="9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latin typeface="Calibri"/>
                        </a:rPr>
                        <a:t>2013-2014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latin typeface="Calibri"/>
                        </a:rPr>
                        <a:t>2014-2015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latin typeface="Calibri"/>
                        </a:rPr>
                        <a:t>2015-2016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latin typeface="Calibri"/>
                        </a:rPr>
                        <a:t>2016-2017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latin typeface="Calibri"/>
                        </a:rPr>
                        <a:t>2017-2018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latin typeface="Calibri"/>
                        </a:rPr>
                        <a:t>2018-2019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000000"/>
                          </a:solidFill>
                          <a:latin typeface="Calibri"/>
                        </a:rPr>
                        <a:t>Total Absences Per Student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21164">
                <a:tc>
                  <a:txBody>
                    <a:bodyPr/>
                    <a:lstStyle/>
                    <a:p>
                      <a:pPr algn="l" fontAlgn="b"/>
                      <a:r>
                        <a:rPr lang="en-US" sz="900" b="0" i="0" u="none" strike="noStrike">
                          <a:solidFill>
                            <a:srgbClr val="000000"/>
                          </a:solidFill>
                          <a:latin typeface="Calibri"/>
                        </a:rPr>
                        <a:t>Student 1 -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1164">
                <a:tc>
                  <a:txBody>
                    <a:bodyPr/>
                    <a:lstStyle/>
                    <a:p>
                      <a:pPr algn="l" fontAlgn="b"/>
                      <a:r>
                        <a:rPr lang="en-US" sz="900" b="0" i="0" u="none" strike="noStrike">
                          <a:solidFill>
                            <a:srgbClr val="000000"/>
                          </a:solidFill>
                          <a:latin typeface="Calibri"/>
                        </a:rPr>
                        <a:t>Student 2 -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1164">
                <a:tc>
                  <a:txBody>
                    <a:bodyPr/>
                    <a:lstStyle/>
                    <a:p>
                      <a:pPr algn="l" fontAlgn="b"/>
                      <a:r>
                        <a:rPr lang="en-US" sz="900" b="0" i="0" u="none" strike="noStrike">
                          <a:solidFill>
                            <a:srgbClr val="000000"/>
                          </a:solidFill>
                          <a:latin typeface="Calibri"/>
                        </a:rPr>
                        <a:t>Student 3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1164">
                <a:tc>
                  <a:txBody>
                    <a:bodyPr/>
                    <a:lstStyle/>
                    <a:p>
                      <a:pPr algn="l" fontAlgn="b"/>
                      <a:r>
                        <a:rPr lang="en-US" sz="900" b="0" i="0" u="none" strike="noStrike">
                          <a:solidFill>
                            <a:srgbClr val="000000"/>
                          </a:solidFill>
                          <a:latin typeface="Calibri"/>
                        </a:rPr>
                        <a:t>Student 4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1164">
                <a:tc>
                  <a:txBody>
                    <a:bodyPr/>
                    <a:lstStyle/>
                    <a:p>
                      <a:pPr algn="l" fontAlgn="b"/>
                      <a:r>
                        <a:rPr lang="en-US" sz="900" b="0" i="0" u="none" strike="noStrike">
                          <a:solidFill>
                            <a:srgbClr val="000000"/>
                          </a:solidFill>
                          <a:latin typeface="Calibri"/>
                        </a:rPr>
                        <a:t>Student 5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1164">
                <a:tc>
                  <a:txBody>
                    <a:bodyPr/>
                    <a:lstStyle/>
                    <a:p>
                      <a:pPr algn="l" fontAlgn="b"/>
                      <a:r>
                        <a:rPr lang="en-US" sz="900" b="0" i="0" u="none" strike="noStrike">
                          <a:solidFill>
                            <a:srgbClr val="000000"/>
                          </a:solidFill>
                          <a:latin typeface="Calibri"/>
                        </a:rPr>
                        <a:t>Student 6  - Absences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1164">
                <a:tc>
                  <a:txBody>
                    <a:bodyPr/>
                    <a:lstStyle/>
                    <a:p>
                      <a:pPr algn="l" fontAlgn="b"/>
                      <a:r>
                        <a:rPr lang="en-US" sz="900" b="0" i="0" u="none" strike="noStrike">
                          <a:solidFill>
                            <a:srgbClr val="000000"/>
                          </a:solidFill>
                          <a:latin typeface="Calibri"/>
                        </a:rPr>
                        <a:t>Student 7  - Absences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111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368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7"/>
                  </a:ext>
                </a:extLst>
              </a:tr>
              <a:tr h="221164">
                <a:tc>
                  <a:txBody>
                    <a:bodyPr/>
                    <a:lstStyle/>
                    <a:p>
                      <a:pPr algn="l" fontAlgn="b"/>
                      <a:r>
                        <a:rPr lang="en-US" sz="900" b="0" i="0" u="none" strike="noStrike">
                          <a:solidFill>
                            <a:srgbClr val="000000"/>
                          </a:solidFill>
                          <a:latin typeface="Calibri"/>
                        </a:rPr>
                        <a:t>Student 8  - Absences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1164">
                <a:tc>
                  <a:txBody>
                    <a:bodyPr/>
                    <a:lstStyle/>
                    <a:p>
                      <a:pPr algn="l" fontAlgn="b"/>
                      <a:r>
                        <a:rPr lang="en-US" sz="900" b="0" i="0" u="none" strike="noStrike">
                          <a:solidFill>
                            <a:srgbClr val="000000"/>
                          </a:solidFill>
                          <a:latin typeface="Calibri"/>
                        </a:rPr>
                        <a:t>Student 9  - Absences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21164">
                <a:tc>
                  <a:txBody>
                    <a:bodyPr/>
                    <a:lstStyle/>
                    <a:p>
                      <a:pPr algn="l" fontAlgn="b"/>
                      <a:r>
                        <a:rPr lang="en-US" sz="900" b="0" i="0" u="none" strike="noStrike">
                          <a:solidFill>
                            <a:srgbClr val="000000"/>
                          </a:solidFill>
                          <a:latin typeface="Calibri"/>
                        </a:rPr>
                        <a:t>Student 10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105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268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10"/>
                  </a:ext>
                </a:extLst>
              </a:tr>
              <a:tr h="221164">
                <a:tc>
                  <a:txBody>
                    <a:bodyPr/>
                    <a:lstStyle/>
                    <a:p>
                      <a:pPr algn="l" fontAlgn="b"/>
                      <a:r>
                        <a:rPr lang="en-US" sz="900" b="0" i="0" u="none" strike="noStrike">
                          <a:solidFill>
                            <a:srgbClr val="000000"/>
                          </a:solidFill>
                          <a:latin typeface="Calibri"/>
                        </a:rPr>
                        <a:t>Student 11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21164">
                <a:tc>
                  <a:txBody>
                    <a:bodyPr/>
                    <a:lstStyle/>
                    <a:p>
                      <a:pPr algn="l" fontAlgn="b"/>
                      <a:r>
                        <a:rPr lang="en-US" sz="900" b="0" i="0" u="none" strike="noStrike">
                          <a:solidFill>
                            <a:srgbClr val="000000"/>
                          </a:solidFill>
                          <a:latin typeface="Calibri"/>
                        </a:rPr>
                        <a:t>Student 12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21164">
                <a:tc>
                  <a:txBody>
                    <a:bodyPr/>
                    <a:lstStyle/>
                    <a:p>
                      <a:pPr algn="l" fontAlgn="b"/>
                      <a:r>
                        <a:rPr lang="en-US" sz="900" b="0" i="0" u="none" strike="noStrike">
                          <a:solidFill>
                            <a:srgbClr val="000000"/>
                          </a:solidFill>
                          <a:latin typeface="Calibri"/>
                        </a:rPr>
                        <a:t>Student 13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21164">
                <a:tc>
                  <a:txBody>
                    <a:bodyPr/>
                    <a:lstStyle/>
                    <a:p>
                      <a:pPr algn="l" fontAlgn="b"/>
                      <a:r>
                        <a:rPr lang="en-US" sz="900" b="0" i="0" u="none" strike="noStrike">
                          <a:solidFill>
                            <a:srgbClr val="000000"/>
                          </a:solidFill>
                          <a:latin typeface="Calibri"/>
                        </a:rPr>
                        <a:t>Student 14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21164">
                <a:tc>
                  <a:txBody>
                    <a:bodyPr/>
                    <a:lstStyle/>
                    <a:p>
                      <a:pPr algn="l" fontAlgn="b"/>
                      <a:r>
                        <a:rPr lang="en-US" sz="900" b="0" i="0" u="none" strike="noStrike">
                          <a:solidFill>
                            <a:srgbClr val="000000"/>
                          </a:solidFill>
                          <a:latin typeface="Calibri"/>
                        </a:rPr>
                        <a:t>Student 15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150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358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15"/>
                  </a:ext>
                </a:extLst>
              </a:tr>
              <a:tr h="221164">
                <a:tc>
                  <a:txBody>
                    <a:bodyPr/>
                    <a:lstStyle/>
                    <a:p>
                      <a:pPr algn="l" fontAlgn="b"/>
                      <a:r>
                        <a:rPr lang="en-US" sz="900" b="0" i="0" u="none" strike="noStrike">
                          <a:solidFill>
                            <a:srgbClr val="000000"/>
                          </a:solidFill>
                          <a:latin typeface="Calibri"/>
                        </a:rPr>
                        <a:t>Student 16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solidFill>
                            <a:srgbClr val="000000"/>
                          </a:solidFill>
                          <a:latin typeface="Calibri"/>
                        </a:rPr>
                        <a:t>190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6"/>
                  </a:ext>
                </a:extLst>
              </a:tr>
              <a:tr h="221164">
                <a:tc>
                  <a:txBody>
                    <a:bodyPr/>
                    <a:lstStyle/>
                    <a:p>
                      <a:pPr algn="l" fontAlgn="b"/>
                      <a:r>
                        <a:rPr lang="en-US" sz="900" b="0" i="0" u="none" strike="noStrike">
                          <a:solidFill>
                            <a:srgbClr val="000000"/>
                          </a:solidFill>
                          <a:latin typeface="Calibri"/>
                        </a:rPr>
                        <a:t>Student 17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21164">
                <a:tc>
                  <a:txBody>
                    <a:bodyPr/>
                    <a:lstStyle/>
                    <a:p>
                      <a:pPr algn="l" fontAlgn="b"/>
                      <a:r>
                        <a:rPr lang="en-US" sz="900" b="0" i="0" u="none" strike="noStrike">
                          <a:solidFill>
                            <a:srgbClr val="000000"/>
                          </a:solidFill>
                          <a:latin typeface="Calibri"/>
                        </a:rPr>
                        <a:t>Student 18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900" b="0" i="0" u="none" strike="noStrike">
                          <a:solidFill>
                            <a:srgbClr val="000000"/>
                          </a:solidFill>
                          <a:latin typeface="Calibri"/>
                        </a:rPr>
                        <a:t>205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18"/>
                  </a:ext>
                </a:extLst>
              </a:tr>
              <a:tr h="221164">
                <a:tc>
                  <a:txBody>
                    <a:bodyPr/>
                    <a:lstStyle/>
                    <a:p>
                      <a:pPr algn="l" fontAlgn="b"/>
                      <a:r>
                        <a:rPr lang="en-US" sz="900" b="0" i="0" u="none" strike="noStrike">
                          <a:solidFill>
                            <a:srgbClr val="000000"/>
                          </a:solidFill>
                          <a:latin typeface="Calibri"/>
                        </a:rPr>
                        <a:t>Student 19  -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21164">
                <a:tc>
                  <a:txBody>
                    <a:bodyPr/>
                    <a:lstStyle/>
                    <a:p>
                      <a:pPr algn="r" fontAlgn="b"/>
                      <a:r>
                        <a:rPr lang="en-US" sz="900" b="1" i="0" u="none" strike="noStrike">
                          <a:solidFill>
                            <a:srgbClr val="000000"/>
                          </a:solidFill>
                          <a:latin typeface="Calibri"/>
                        </a:rPr>
                        <a:t>Total Absences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latin typeface="Calibri"/>
                        </a:rPr>
                        <a:t>296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latin typeface="Calibri"/>
                        </a:rPr>
                        <a:t>429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latin typeface="Calibri"/>
                        </a:rPr>
                        <a:t>605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latin typeface="Calibri"/>
                        </a:rPr>
                        <a:t>1063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latin typeface="Calibri"/>
                        </a:rPr>
                        <a:t>836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latin typeface="Calibri"/>
                        </a:rPr>
                        <a:t>332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7788718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accent5">
                    <a:lumMod val="60000"/>
                    <a:lumOff val="40000"/>
                  </a:schemeClr>
                </a:solidFill>
              </a:rPr>
              <a:t>Misdemeanor Penal Codes</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a:bodyPr>
          <a:lstStyle/>
          <a:p>
            <a:r>
              <a:rPr lang="en-US" sz="1800" b="1" dirty="0" smtClean="0"/>
              <a:t>PC270.1: </a:t>
            </a:r>
            <a:r>
              <a:rPr lang="en-US" sz="1800" dirty="0" smtClean="0"/>
              <a:t>APPLIES TO MINORS GRADE 1 – 8.  Parent/guardian of pupil 6 years of age or more . . . Who is chronic truant as defined in EC48263.6, who has failed to reasonably supervise and encourage pupil’s school attendance</a:t>
            </a:r>
          </a:p>
          <a:p>
            <a:pPr lvl="1"/>
            <a:r>
              <a:rPr lang="en-US" sz="1800" b="1" dirty="0" smtClean="0"/>
              <a:t>EC48263.6: </a:t>
            </a:r>
            <a:r>
              <a:rPr lang="en-US" sz="1800" dirty="0" smtClean="0"/>
              <a:t>chronic truant is a pupil subject to compulsory education who is absent from school without valid excuse for 10 percent or more of the school days in one school year</a:t>
            </a:r>
            <a:endParaRPr lang="en-US" sz="1800" b="1" dirty="0" smtClean="0"/>
          </a:p>
          <a:p>
            <a:endParaRPr lang="en-US" sz="1800" b="1" dirty="0"/>
          </a:p>
          <a:p>
            <a:r>
              <a:rPr lang="en-US" sz="1800" b="1" dirty="0" smtClean="0"/>
              <a:t>PC272: </a:t>
            </a:r>
            <a:r>
              <a:rPr lang="en-US" sz="1800" dirty="0" smtClean="0"/>
              <a:t>APPLIES TO MINORS AGE 12 – 17.</a:t>
            </a:r>
            <a:r>
              <a:rPr lang="en-US" sz="1800" b="1" dirty="0" smtClean="0"/>
              <a:t> </a:t>
            </a:r>
            <a:r>
              <a:rPr lang="en-US" sz="1800" dirty="0"/>
              <a:t>E</a:t>
            </a:r>
            <a:r>
              <a:rPr lang="en-US" sz="1800" dirty="0" smtClean="0"/>
              <a:t>very person who commits any act/omits performance of any duty, which causes/tends to cause/encourages any person under age of 18 to come within provisions … W&amp;I601…</a:t>
            </a:r>
          </a:p>
          <a:p>
            <a:pPr lvl="1"/>
            <a:r>
              <a:rPr lang="en-US" sz="1800" b="1" dirty="0" smtClean="0"/>
              <a:t>WI601:</a:t>
            </a:r>
            <a:r>
              <a:rPr lang="en-US" sz="1800" dirty="0" smtClean="0"/>
              <a:t> minor (age 12 – 17) has four or more truancies within one school year as defined in EC48260 OR minor fails to respond to directives of SARB</a:t>
            </a:r>
            <a:endParaRPr lang="en-US" sz="1800" b="1" dirty="0" smtClean="0"/>
          </a:p>
        </p:txBody>
      </p:sp>
    </p:spTree>
    <p:extLst>
      <p:ext uri="{BB962C8B-B14F-4D97-AF65-F5344CB8AC3E}">
        <p14:creationId xmlns:p14="http://schemas.microsoft.com/office/powerpoint/2010/main" val="25979402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0"/>
            <a:ext cx="7498080" cy="1143000"/>
          </a:xfrm>
        </p:spPr>
        <p:txBody>
          <a:bodyPr>
            <a:normAutofit/>
          </a:bodyPr>
          <a:lstStyle/>
          <a:p>
            <a:pPr algn="ctr"/>
            <a:r>
              <a:rPr lang="en-US" sz="6000" dirty="0" smtClean="0">
                <a:solidFill>
                  <a:schemeClr val="accent5">
                    <a:lumMod val="60000"/>
                    <a:lumOff val="40000"/>
                  </a:schemeClr>
                </a:solidFill>
              </a:rPr>
              <a:t>Facts</a:t>
            </a:r>
            <a:endParaRPr lang="en-US" sz="6000" dirty="0">
              <a:solidFill>
                <a:schemeClr val="accent5">
                  <a:lumMod val="60000"/>
                  <a:lumOff val="40000"/>
                </a:schemeClr>
              </a:solidFill>
            </a:endParaRPr>
          </a:p>
        </p:txBody>
      </p:sp>
      <p:sp>
        <p:nvSpPr>
          <p:cNvPr id="6" name="Rectangle 5"/>
          <p:cNvSpPr/>
          <p:nvPr/>
        </p:nvSpPr>
        <p:spPr>
          <a:xfrm>
            <a:off x="990600" y="1371600"/>
            <a:ext cx="4191000" cy="2154436"/>
          </a:xfrm>
          <a:prstGeom prst="rect">
            <a:avLst/>
          </a:prstGeom>
        </p:spPr>
        <p:txBody>
          <a:bodyPr wrap="square">
            <a:spAutoFit/>
          </a:bodyPr>
          <a:lstStyle/>
          <a:p>
            <a:r>
              <a:rPr lang="en-US" dirty="0" smtClean="0"/>
              <a:t>More than half of incarcerated youth have reading and math skills significantly below their grade level…</a:t>
            </a:r>
          </a:p>
          <a:p>
            <a:endParaRPr lang="en-US" dirty="0" smtClean="0"/>
          </a:p>
          <a:p>
            <a:r>
              <a:rPr lang="en-US" dirty="0" smtClean="0"/>
              <a:t>…and many had dropped out of school all together before being incarcerated.</a:t>
            </a:r>
          </a:p>
          <a:p>
            <a:endParaRPr lang="en-US" altLang="en-US" dirty="0" smtClean="0"/>
          </a:p>
          <a:p>
            <a:r>
              <a:rPr lang="en-US" sz="800" dirty="0" smtClean="0"/>
              <a:t>LOCKED OUT: Improving Educational and Vocational Outcomes for Incarcerated Youth  2015</a:t>
            </a:r>
            <a:endParaRPr lang="en-US" altLang="en-US" sz="800" dirty="0" smtClean="0"/>
          </a:p>
        </p:txBody>
      </p:sp>
      <p:pic>
        <p:nvPicPr>
          <p:cNvPr id="7" name="Picture 3"/>
          <p:cNvPicPr>
            <a:picLocks noGrp="1" noChangeAspect="1"/>
          </p:cNvPicPr>
          <p:nvPr>
            <p:ph sz="quarter" idx="4294967295"/>
          </p:nvPr>
        </p:nvPicPr>
        <p:blipFill>
          <a:blip r:embed="rId3" cstate="print"/>
          <a:stretch>
            <a:fillRect/>
          </a:stretch>
        </p:blipFill>
        <p:spPr bwMode="auto">
          <a:xfrm>
            <a:off x="5181600" y="1600200"/>
            <a:ext cx="3733800" cy="1810705"/>
          </a:xfrm>
          <a:prstGeom prst="rect">
            <a:avLst/>
          </a:prstGeom>
          <a:noFill/>
          <a:ln w="9525">
            <a:noFill/>
            <a:miter lim="800000"/>
            <a:headEnd/>
            <a:tailEnd/>
          </a:ln>
        </p:spPr>
      </p:pic>
      <p:sp>
        <p:nvSpPr>
          <p:cNvPr id="8" name="Rectangle 7"/>
          <p:cNvSpPr/>
          <p:nvPr/>
        </p:nvSpPr>
        <p:spPr>
          <a:xfrm>
            <a:off x="1066800" y="4876800"/>
            <a:ext cx="4191000" cy="1169551"/>
          </a:xfrm>
          <a:prstGeom prst="rect">
            <a:avLst/>
          </a:prstGeom>
        </p:spPr>
        <p:txBody>
          <a:bodyPr wrap="square">
            <a:spAutoFit/>
          </a:bodyPr>
          <a:lstStyle/>
          <a:p>
            <a:r>
              <a:rPr lang="en-US" dirty="0" smtClean="0"/>
              <a:t>School dropouts are 3.5 times more likely to be arrested than high school graduates. </a:t>
            </a:r>
          </a:p>
          <a:p>
            <a:r>
              <a:rPr lang="en-US" sz="800" dirty="0" smtClean="0"/>
              <a:t>Schools v. prisons: Education's the way to cut prison population (op-ed by Deborah </a:t>
            </a:r>
            <a:r>
              <a:rPr lang="en-US" sz="800" dirty="0" err="1" smtClean="0"/>
              <a:t>Stipek</a:t>
            </a:r>
            <a:r>
              <a:rPr lang="en-US" sz="800" dirty="0" smtClean="0"/>
              <a:t>) 2014</a:t>
            </a:r>
          </a:p>
          <a:p>
            <a:endParaRPr lang="en-US" dirty="0" smtClean="0"/>
          </a:p>
          <a:p>
            <a:endParaRPr lang="en-US" altLang="en-US" sz="800" dirty="0" smtClean="0"/>
          </a:p>
        </p:txBody>
      </p:sp>
      <p:pic>
        <p:nvPicPr>
          <p:cNvPr id="9" name="Picture 5"/>
          <p:cNvPicPr>
            <a:picLocks noChangeAspect="1"/>
          </p:cNvPicPr>
          <p:nvPr/>
        </p:nvPicPr>
        <p:blipFill>
          <a:blip r:embed="rId4" cstate="print"/>
          <a:srcRect b="18069"/>
          <a:stretch>
            <a:fillRect/>
          </a:stretch>
        </p:blipFill>
        <p:spPr bwMode="auto">
          <a:xfrm>
            <a:off x="5181600" y="4343400"/>
            <a:ext cx="3733800" cy="205174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 badge 2.JPG"/>
          <p:cNvPicPr>
            <a:picLocks noChangeAspect="1"/>
          </p:cNvPicPr>
          <p:nvPr/>
        </p:nvPicPr>
        <p:blipFill>
          <a:blip r:embed="rId2" cstate="print"/>
          <a:stretch>
            <a:fillRect/>
          </a:stretch>
        </p:blipFill>
        <p:spPr>
          <a:xfrm>
            <a:off x="1447800" y="2667000"/>
            <a:ext cx="2819400" cy="2819400"/>
          </a:xfrm>
          <a:prstGeom prst="rect">
            <a:avLst/>
          </a:prstGeom>
        </p:spPr>
      </p:pic>
      <p:sp>
        <p:nvSpPr>
          <p:cNvPr id="2" name="Title 1"/>
          <p:cNvSpPr>
            <a:spLocks noGrp="1"/>
          </p:cNvSpPr>
          <p:nvPr>
            <p:ph type="title"/>
          </p:nvPr>
        </p:nvSpPr>
        <p:spPr>
          <a:xfrm>
            <a:off x="3505200" y="1219200"/>
            <a:ext cx="2679192" cy="1143000"/>
          </a:xfrm>
        </p:spPr>
        <p:txBody>
          <a:bodyPr/>
          <a:lstStyle/>
          <a:p>
            <a:pPr algn="ctr"/>
            <a:r>
              <a:rPr lang="en-US" dirty="0" smtClean="0">
                <a:solidFill>
                  <a:schemeClr val="accent5">
                    <a:lumMod val="60000"/>
                    <a:lumOff val="40000"/>
                  </a:schemeClr>
                </a:solidFill>
              </a:rPr>
              <a:t>Thank You!</a:t>
            </a:r>
            <a:endParaRPr lang="en-US" dirty="0">
              <a:solidFill>
                <a:schemeClr val="accent5">
                  <a:lumMod val="60000"/>
                  <a:lumOff val="40000"/>
                </a:schemeClr>
              </a:solidFill>
            </a:endParaRPr>
          </a:p>
        </p:txBody>
      </p:sp>
      <p:sp>
        <p:nvSpPr>
          <p:cNvPr id="3" name="Content Placeholder 2"/>
          <p:cNvSpPr>
            <a:spLocks noGrp="1"/>
          </p:cNvSpPr>
          <p:nvPr>
            <p:ph idx="1"/>
          </p:nvPr>
        </p:nvSpPr>
        <p:spPr>
          <a:xfrm>
            <a:off x="4343400" y="2971800"/>
            <a:ext cx="5638800" cy="2209800"/>
          </a:xfrm>
        </p:spPr>
        <p:txBody>
          <a:bodyPr>
            <a:noAutofit/>
          </a:bodyPr>
          <a:lstStyle/>
          <a:p>
            <a:pPr>
              <a:buNone/>
            </a:pPr>
            <a:r>
              <a:rPr lang="en-US" sz="2000" smtClean="0"/>
              <a:t>Andrea Valtierra-Gongora</a:t>
            </a:r>
          </a:p>
          <a:p>
            <a:pPr>
              <a:buNone/>
            </a:pPr>
            <a:r>
              <a:rPr lang="en-US" sz="2000" smtClean="0"/>
              <a:t>District </a:t>
            </a:r>
            <a:r>
              <a:rPr lang="en-US" sz="2000" dirty="0" smtClean="0"/>
              <a:t>Attorney Investigator</a:t>
            </a:r>
          </a:p>
          <a:p>
            <a:pPr>
              <a:buNone/>
            </a:pPr>
            <a:r>
              <a:rPr lang="en-US" sz="2000" dirty="0" smtClean="0"/>
              <a:t>Merced County District Attorney’s Office</a:t>
            </a:r>
          </a:p>
          <a:p>
            <a:pPr>
              <a:buNone/>
            </a:pPr>
            <a:r>
              <a:rPr lang="en-US" sz="2000" dirty="0" smtClean="0"/>
              <a:t>Office:  (209) 385-7383, ext. 4233</a:t>
            </a:r>
          </a:p>
          <a:p>
            <a:pPr>
              <a:buNone/>
            </a:pPr>
            <a:r>
              <a:rPr lang="en-US" sz="2000" dirty="0" smtClean="0"/>
              <a:t>Cell:  (209) 564-2459</a:t>
            </a:r>
            <a:endParaRPr lang="en-US" sz="2000" dirty="0"/>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5574</TotalTime>
  <Words>761</Words>
  <Application>Microsoft Office PowerPoint</Application>
  <PresentationFormat>On-screen Show (4:3)</PresentationFormat>
  <Paragraphs>232</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Gill Sans MT</vt:lpstr>
      <vt:lpstr>Verdana</vt:lpstr>
      <vt:lpstr>Wingdings 2</vt:lpstr>
      <vt:lpstr>Solstice</vt:lpstr>
      <vt:lpstr>Andrea Valtierra-Gongora District Attorney Investigator Motivation to Study https://www.bing.com/videos/search?q=the+importance+of+school+attendance+video&amp;&amp;view=detail&amp;mid=E116354037F4C29E411EE116354037F4C29E411E&amp;&amp;FORM=VDRVRV                       Dream Motivation - Spanish Subtitles</vt:lpstr>
      <vt:lpstr>Here to Learn Program</vt:lpstr>
      <vt:lpstr> Role of DA Investigator </vt:lpstr>
      <vt:lpstr>District Attorney Referrals Improved Attendance</vt:lpstr>
      <vt:lpstr>Misdemeanor Penal Codes</vt:lpstr>
      <vt:lpstr>Facts</vt:lpstr>
      <vt:lpstr>Thank You!</vt:lpstr>
    </vt:vector>
  </TitlesOfParts>
  <Company>Merced City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Attendance Matters</dc:title>
  <dc:creator>user-pc</dc:creator>
  <cp:lastModifiedBy>Dennis Wiechmann</cp:lastModifiedBy>
  <cp:revision>335</cp:revision>
  <dcterms:created xsi:type="dcterms:W3CDTF">2015-09-01T22:17:33Z</dcterms:created>
  <dcterms:modified xsi:type="dcterms:W3CDTF">2019-08-29T15:31:13Z</dcterms:modified>
</cp:coreProperties>
</file>