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 id="2147483685" r:id="rId4"/>
  </p:sldMasterIdLst>
  <p:notesMasterIdLst>
    <p:notesMasterId r:id="rId7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12192000" cy="6858000"/>
  <p:notesSz cx="6858000" cy="9144000"/>
  <p:embeddedFontLst>
    <p:embeddedFont>
      <p:font typeface="Arial Black" panose="020B0A04020102020204" pitchFamily="34" charset="0"/>
      <p:regular r:id="rId71"/>
      <p:bold r:id="rId72"/>
    </p:embeddedFont>
    <p:embeddedFont>
      <p:font typeface="Century Gothic" panose="020B0502020202020204" pitchFamily="34" charset="0"/>
      <p:regular r:id="rId73"/>
      <p:bold r:id="rId74"/>
      <p:italic r:id="rId75"/>
      <p:boldItalic r:id="rId76"/>
    </p:embeddedFont>
    <p:embeddedFont>
      <p:font typeface="Quattrocento Sans" panose="020B0502050000020003" pitchFamily="34" charset="0"/>
      <p:regular r:id="rId77"/>
      <p:bold r:id="rId78"/>
      <p:italic r:id="rId79"/>
      <p:boldItalic r:id="rId80"/>
    </p:embeddedFont>
    <p:embeddedFont>
      <p:font typeface="Roboto" panose="02000000000000000000" pitchFamily="2" charset="0"/>
      <p:regular r:id="rId81"/>
      <p:bold r:id="rId82"/>
      <p:italic r:id="rId83"/>
      <p:boldItalic r:id="rId84"/>
    </p:embeddedFont>
    <p:embeddedFont>
      <p:font typeface="Verdana" panose="020B060403050404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iaO2QuyMmTz0QQB0PHF8APpGFh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F99BFB-31B4-4476-922B-74BA6E0FF649}">
  <a:tblStyle styleId="{F8F99BFB-31B4-4476-922B-74BA6E0FF64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4.fntdata"/><Relationship Id="rId89" Type="http://customschemas.google.com/relationships/presentationmetadata" Target="meta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font" Target="fonts/font1.fntdata"/><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7.fntdata"/><Relationship Id="rId61" Type="http://schemas.openxmlformats.org/officeDocument/2006/relationships/slide" Target="slides/slide57.xml"/><Relationship Id="rId82"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uditor.ca.gov/pdfs/reports/2016-136.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ap.ca.gov/wp-content/uploads/sites/281/2022/08/2022-23-Audit-Guide-8-1-22.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sti-ca.csod.com/catalog/CustomPage.aspx?id=20000553&amp;tab_page_id=20000553&amp;tab_id=20000590"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aloes.ca.gov/PlanningPreparednessSite/Documents/02%20NIMS%20Cal%20OES%20Compliant%20Training%20Reference%20Chart%206-12.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olarisproject.org/current-federal-law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dc.gov/violenceprevention/sexualviolence/consequences.htm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5" name="Google Shape;395;p10: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1"/>
              <a:t>Entire report can be seen at </a:t>
            </a:r>
            <a:r>
              <a:rPr lang="en-US" sz="2800" b="1" u="sng">
                <a:solidFill>
                  <a:srgbClr val="3F3F3F"/>
                </a:solidFill>
                <a:hlinkClick r:id="rId3">
                  <a:extLst>
                    <a:ext uri="{A12FA001-AC4F-418D-AE19-62706E023703}">
                      <ahyp:hlinkClr xmlns:ahyp="http://schemas.microsoft.com/office/drawing/2018/hyperlinkcolor" val="tx"/>
                    </a:ext>
                  </a:extLst>
                </a:hlinkClick>
              </a:rPr>
              <a:t>https://www.auditor.ca.gov/pdfs/reports/2016-136.pdf</a:t>
            </a:r>
            <a:endParaRPr sz="2800"/>
          </a:p>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396" name="Google Shape;3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p11: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540" b="1"/>
              <a:t>2022-2023 Guide for Annual Audits </a:t>
            </a:r>
            <a:r>
              <a:rPr lang="en-US" sz="1540" u="sng">
                <a:solidFill>
                  <a:schemeClr val="hlink"/>
                </a:solidFill>
                <a:highlight>
                  <a:srgbClr val="FFFF00"/>
                </a:highlight>
                <a:hlinkClick r:id="rId3"/>
              </a:rPr>
              <a:t>2022-23-Audit-Guide-8-1-22.pdf (ca.gov)</a:t>
            </a:r>
            <a:r>
              <a:rPr lang="en-US" sz="1540">
                <a:highlight>
                  <a:srgbClr val="FFFF00"/>
                </a:highlight>
              </a:rPr>
              <a:t>  </a:t>
            </a:r>
            <a:endParaRPr sz="2200" b="1">
              <a:highlight>
                <a:srgbClr val="FFFF00"/>
              </a:highlight>
            </a:endParaRPr>
          </a:p>
          <a:p>
            <a:pPr marL="0" lvl="0" indent="0" algn="l" rtl="0">
              <a:lnSpc>
                <a:spcPct val="80000"/>
              </a:lnSpc>
              <a:spcBef>
                <a:spcPts val="0"/>
              </a:spcBef>
              <a:spcAft>
                <a:spcPts val="0"/>
              </a:spcAft>
              <a:buNone/>
            </a:pPr>
            <a:endParaRPr sz="1540" b="1"/>
          </a:p>
          <a:p>
            <a:pPr marL="0" lvl="0" indent="0" algn="l" rtl="0">
              <a:lnSpc>
                <a:spcPct val="80000"/>
              </a:lnSpc>
              <a:spcBef>
                <a:spcPts val="0"/>
              </a:spcBef>
              <a:spcAft>
                <a:spcPts val="0"/>
              </a:spcAft>
              <a:buNone/>
            </a:pPr>
            <a:r>
              <a:rPr lang="en-US" sz="1540" b="1"/>
              <a:t>EC 41020 </a:t>
            </a:r>
            <a:r>
              <a:rPr lang="en-US" sz="2200">
                <a:solidFill>
                  <a:srgbClr val="333333"/>
                </a:solidFill>
                <a:latin typeface="Verdana"/>
                <a:ea typeface="Verdana"/>
                <a:cs typeface="Verdana"/>
                <a:sym typeface="Verdana"/>
              </a:rPr>
              <a:t>(f) (1) The audits shall be made by a certified public accountant or a public accountant, licensed by the California Board of Accountancy, and selected by the local educational agency, as applicable, from a directory of certified public accountants and public accountants deemed by the Controller as qualified to conduct audits of local educational agencies, which shall be published by the Controller not later than December 31 of each year.</a:t>
            </a:r>
            <a:endParaRPr sz="1540" b="1"/>
          </a:p>
          <a:p>
            <a:pPr marL="0" lvl="0" indent="0" algn="l" rtl="0">
              <a:lnSpc>
                <a:spcPct val="80000"/>
              </a:lnSpc>
              <a:spcBef>
                <a:spcPts val="0"/>
              </a:spcBef>
              <a:spcAft>
                <a:spcPts val="0"/>
              </a:spcAft>
              <a:buNone/>
            </a:pPr>
            <a:endParaRPr sz="1540"/>
          </a:p>
        </p:txBody>
      </p:sp>
      <p:sp>
        <p:nvSpPr>
          <p:cNvPr id="404" name="Google Shape;4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1" name="Google Shape;4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0" name="Google Shape;420;p13: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a:t>Comprehensive plans 	BP 0400</a:t>
            </a:r>
            <a:endParaRPr/>
          </a:p>
          <a:p>
            <a:pPr marL="0" lvl="0" indent="0" algn="l" rtl="0">
              <a:spcBef>
                <a:spcPts val="0"/>
              </a:spcBef>
              <a:spcAft>
                <a:spcPts val="0"/>
              </a:spcAft>
              <a:buNone/>
            </a:pPr>
            <a:r>
              <a:rPr lang="en-US" sz="2800"/>
              <a:t>Comprehensive safety plan 	BP 0450</a:t>
            </a:r>
            <a:endParaRPr/>
          </a:p>
        </p:txBody>
      </p:sp>
      <p:sp>
        <p:nvSpPr>
          <p:cNvPr id="421" name="Google Shape;4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9" name="Google Shape;429;p14: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430" name="Google Shape;4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8" name="Google Shape;438;p15: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rmAutofit/>
          </a:bodyPr>
          <a:lstStyle/>
          <a:p>
            <a:pPr marL="342900" lvl="0" indent="-342900" algn="l" rtl="0">
              <a:lnSpc>
                <a:spcPct val="87000"/>
              </a:lnSpc>
              <a:spcBef>
                <a:spcPts val="0"/>
              </a:spcBef>
              <a:spcAft>
                <a:spcPts val="0"/>
              </a:spcAft>
              <a:buClr>
                <a:schemeClr val="dk1"/>
              </a:buClr>
              <a:buSzPts val="1125"/>
              <a:buFont typeface="Noto Sans Symbols"/>
              <a:buChar char="∙"/>
            </a:pPr>
            <a:r>
              <a:rPr lang="en-US" sz="1125"/>
              <a:t>Student representative of each grade level should attend as age appropriate; student voice is a critical component of success as they have knowledge about the safety and climate of the campus and are better able to get their peers to be actively engaged</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Community liaison for person(s) with limited English proficiency</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Specialist for person(s) with visual or hearing impairment</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County and local mental health professionals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Community and business members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Juvenile justice system representatives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Faith-based organizations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Social services, child protection services, foster care; homelessness advocate</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Person(s) with disabilities and special needs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Health services, substance-abuse services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Multilingual media outlets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Vocational services, career education</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Parks and recreation department, athletic organizations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Before and after-school programs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Community organizations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Vocational services, career education personnel</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Parks and recreation department, athletic organizations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Senior citizen groups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Colleges and universities representative</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Military installations</a:t>
            </a:r>
            <a:endParaRPr/>
          </a:p>
          <a:p>
            <a:pPr marL="342900" lvl="0" indent="-342900" algn="l" rtl="0">
              <a:lnSpc>
                <a:spcPct val="87000"/>
              </a:lnSpc>
              <a:spcBef>
                <a:spcPts val="0"/>
              </a:spcBef>
              <a:spcAft>
                <a:spcPts val="0"/>
              </a:spcAft>
              <a:buClr>
                <a:schemeClr val="dk1"/>
              </a:buClr>
              <a:buSzPts val="1125"/>
              <a:buFont typeface="Noto Sans Symbols"/>
              <a:buChar char="∙"/>
            </a:pPr>
            <a:r>
              <a:rPr lang="en-US" sz="1125"/>
              <a:t>School psychologist, school counselor, athletic coaches, school based mental health, school nurse, campus supervisor, information technology (IT) staff, and facilities staff</a:t>
            </a:r>
            <a:endParaRPr sz="1750"/>
          </a:p>
          <a:p>
            <a:pPr marL="0" lvl="0" indent="0" algn="l" rtl="0">
              <a:lnSpc>
                <a:spcPct val="80000"/>
              </a:lnSpc>
              <a:spcBef>
                <a:spcPts val="800"/>
              </a:spcBef>
              <a:spcAft>
                <a:spcPts val="0"/>
              </a:spcAft>
              <a:buNone/>
            </a:pPr>
            <a:endParaRPr sz="1750"/>
          </a:p>
        </p:txBody>
      </p:sp>
      <p:sp>
        <p:nvSpPr>
          <p:cNvPr id="439" name="Google Shape;4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6" name="Google Shape;4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7000"/>
              </a:lnSpc>
              <a:spcBef>
                <a:spcPts val="0"/>
              </a:spcBef>
              <a:spcAft>
                <a:spcPts val="0"/>
              </a:spcAft>
              <a:buNone/>
            </a:pPr>
            <a:r>
              <a:rPr lang="en-US" sz="1530"/>
              <a:t>According to the U.S. Department of Education and the U.S. Department of Justice Office of Justice Programs, between 2001 and 2017, the percentage of students ages 12 to 18 who reported being afraid of an attack or harm at school decreased from 6 percent to 4 percent and the percentage who reported being afraid of an attack or harm away from school decreased from 5 percent to 3 percent.</a:t>
            </a:r>
            <a:endParaRPr/>
          </a:p>
          <a:p>
            <a:pPr marL="0" lvl="0" indent="0" algn="l" rtl="0">
              <a:lnSpc>
                <a:spcPct val="97000"/>
              </a:lnSpc>
              <a:spcBef>
                <a:spcPts val="800"/>
              </a:spcBef>
              <a:spcAft>
                <a:spcPts val="0"/>
              </a:spcAft>
              <a:buNone/>
            </a:pPr>
            <a:r>
              <a:rPr lang="en-US" sz="1530"/>
              <a:t>In 2017, about 6 percent of students ages 12 to 18 reported avoiding school activities or classes during the previous school year because they thought someone might attack or harm them.  In 2015, 5 percent of students reported avoiding activities or classes, staying home from school.  (Students who reported more than one type of avoidance of school activities or classes were counted only once in the total for avoiding activities or classes.  Students who reported avoiding multiple places in school were counted only once in the total for students avoiding one or more places.)</a:t>
            </a:r>
            <a:endParaRPr/>
          </a:p>
        </p:txBody>
      </p:sp>
      <p:sp>
        <p:nvSpPr>
          <p:cNvPr id="447" name="Google Shape;4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1500"/>
          </a:p>
          <a:p>
            <a:pPr marL="0" lvl="0" indent="0" algn="l" rtl="0">
              <a:lnSpc>
                <a:spcPct val="90000"/>
              </a:lnSpc>
              <a:spcBef>
                <a:spcPts val="0"/>
              </a:spcBef>
              <a:spcAft>
                <a:spcPts val="0"/>
              </a:spcAft>
              <a:buNone/>
            </a:pPr>
            <a:endParaRPr sz="1000"/>
          </a:p>
        </p:txBody>
      </p:sp>
      <p:sp>
        <p:nvSpPr>
          <p:cNvPr id="455" name="Google Shape;45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7" name="Google Shape;467;p18: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000"/>
              <a:t>Child abuse prevention and reporting		BP 5141.4</a:t>
            </a:r>
            <a:endParaRPr/>
          </a:p>
          <a:p>
            <a:pPr marL="0" lvl="0" indent="0" algn="l" rtl="0">
              <a:lnSpc>
                <a:spcPct val="80000"/>
              </a:lnSpc>
              <a:spcBef>
                <a:spcPts val="0"/>
              </a:spcBef>
              <a:spcAft>
                <a:spcPts val="0"/>
              </a:spcAft>
              <a:buNone/>
            </a:pPr>
            <a:r>
              <a:rPr lang="en-US" sz="1000"/>
              <a:t>Emergencies and disaster preparedness plan 	BP 3516</a:t>
            </a:r>
            <a:endParaRPr/>
          </a:p>
          <a:p>
            <a:pPr marL="0" lvl="0" indent="0" algn="l" rtl="0">
              <a:lnSpc>
                <a:spcPct val="80000"/>
              </a:lnSpc>
              <a:spcBef>
                <a:spcPts val="0"/>
              </a:spcBef>
              <a:spcAft>
                <a:spcPts val="0"/>
              </a:spcAft>
              <a:buNone/>
            </a:pPr>
            <a:r>
              <a:rPr lang="en-US" sz="1000"/>
              <a:t>Emergency drills 			BP 3516.1</a:t>
            </a:r>
            <a:endParaRPr/>
          </a:p>
          <a:p>
            <a:pPr marL="0" lvl="0" indent="0" algn="l" rtl="0">
              <a:lnSpc>
                <a:spcPct val="80000"/>
              </a:lnSpc>
              <a:spcBef>
                <a:spcPts val="0"/>
              </a:spcBef>
              <a:spcAft>
                <a:spcPts val="0"/>
              </a:spcAft>
              <a:buNone/>
            </a:pPr>
            <a:r>
              <a:rPr lang="en-US" sz="1000"/>
              <a:t>Earthquake emergency procedure system 		BP 3516.3</a:t>
            </a:r>
            <a:endParaRPr/>
          </a:p>
          <a:p>
            <a:pPr marL="0" lvl="0" indent="0" algn="l" rtl="0">
              <a:lnSpc>
                <a:spcPct val="80000"/>
              </a:lnSpc>
              <a:spcBef>
                <a:spcPts val="0"/>
              </a:spcBef>
              <a:spcAft>
                <a:spcPts val="0"/>
              </a:spcAft>
              <a:buNone/>
            </a:pPr>
            <a:r>
              <a:rPr lang="en-US" sz="1000"/>
              <a:t>Suspension and expulsion/due process 		BP 5144, 5144.1, 5144.2</a:t>
            </a:r>
            <a:endParaRPr/>
          </a:p>
          <a:p>
            <a:pPr marL="0" lvl="0" indent="0" algn="l" rtl="0">
              <a:lnSpc>
                <a:spcPct val="80000"/>
              </a:lnSpc>
              <a:spcBef>
                <a:spcPts val="0"/>
              </a:spcBef>
              <a:spcAft>
                <a:spcPts val="0"/>
              </a:spcAft>
              <a:buNone/>
            </a:pPr>
            <a:r>
              <a:rPr lang="en-US" sz="1000"/>
              <a:t>Teacher notification of dangerous students 		BP 4158.1</a:t>
            </a:r>
            <a:endParaRPr/>
          </a:p>
          <a:p>
            <a:pPr marL="0" lvl="0" indent="0" algn="l" rtl="0">
              <a:lnSpc>
                <a:spcPct val="80000"/>
              </a:lnSpc>
              <a:spcBef>
                <a:spcPts val="0"/>
              </a:spcBef>
              <a:spcAft>
                <a:spcPts val="0"/>
              </a:spcAft>
              <a:buNone/>
            </a:pPr>
            <a:r>
              <a:rPr lang="en-US" sz="1000"/>
              <a:t>Hate motivated behavior 			BP 5145.9</a:t>
            </a:r>
            <a:endParaRPr/>
          </a:p>
          <a:p>
            <a:pPr marL="0" lvl="0" indent="0" algn="l" rtl="0">
              <a:lnSpc>
                <a:spcPct val="80000"/>
              </a:lnSpc>
              <a:spcBef>
                <a:spcPts val="0"/>
              </a:spcBef>
              <a:spcAft>
                <a:spcPts val="0"/>
              </a:spcAft>
              <a:buNone/>
            </a:pPr>
            <a:r>
              <a:rPr lang="en-US" sz="1000"/>
              <a:t>Nondiscrimination/harassment, hate crimes 		AR 5145.3</a:t>
            </a:r>
            <a:endParaRPr/>
          </a:p>
          <a:p>
            <a:pPr marL="0" lvl="0" indent="0" algn="l" rtl="0">
              <a:lnSpc>
                <a:spcPct val="80000"/>
              </a:lnSpc>
              <a:spcBef>
                <a:spcPts val="0"/>
              </a:spcBef>
              <a:spcAft>
                <a:spcPts val="0"/>
              </a:spcAft>
              <a:buNone/>
            </a:pPr>
            <a:r>
              <a:rPr lang="en-US" sz="1000"/>
              <a:t>Sexual Harassment 			BP 5145.7</a:t>
            </a:r>
            <a:endParaRPr/>
          </a:p>
          <a:p>
            <a:pPr marL="0" lvl="0" indent="0" algn="l" rtl="0">
              <a:lnSpc>
                <a:spcPct val="80000"/>
              </a:lnSpc>
              <a:spcBef>
                <a:spcPts val="0"/>
              </a:spcBef>
              <a:spcAft>
                <a:spcPts val="0"/>
              </a:spcAft>
              <a:buNone/>
            </a:pPr>
            <a:r>
              <a:rPr lang="en-US" sz="1000"/>
              <a:t>Dress and grooming 			BP 5132</a:t>
            </a:r>
            <a:endParaRPr/>
          </a:p>
          <a:p>
            <a:pPr marL="0" lvl="0" indent="0" algn="l" rtl="0">
              <a:lnSpc>
                <a:spcPct val="80000"/>
              </a:lnSpc>
              <a:spcBef>
                <a:spcPts val="0"/>
              </a:spcBef>
              <a:spcAft>
                <a:spcPts val="0"/>
              </a:spcAft>
              <a:buNone/>
            </a:pPr>
            <a:r>
              <a:rPr lang="en-US" sz="1000"/>
              <a:t>Gangs				BP 5136</a:t>
            </a:r>
            <a:endParaRPr/>
          </a:p>
          <a:p>
            <a:pPr marL="0" lvl="0" indent="0" algn="l" rtl="0">
              <a:lnSpc>
                <a:spcPct val="80000"/>
              </a:lnSpc>
              <a:spcBef>
                <a:spcPts val="0"/>
              </a:spcBef>
              <a:spcAft>
                <a:spcPts val="0"/>
              </a:spcAft>
              <a:buNone/>
            </a:pPr>
            <a:r>
              <a:rPr lang="en-US" sz="1000"/>
              <a:t>Discipline				BP 5144</a:t>
            </a:r>
            <a:endParaRPr/>
          </a:p>
          <a:p>
            <a:pPr marL="0" lvl="0" indent="0" algn="l" rtl="0">
              <a:lnSpc>
                <a:spcPct val="80000"/>
              </a:lnSpc>
              <a:spcBef>
                <a:spcPts val="0"/>
              </a:spcBef>
              <a:spcAft>
                <a:spcPts val="0"/>
              </a:spcAft>
              <a:buNone/>
            </a:pPr>
            <a:r>
              <a:rPr lang="en-US" sz="1000"/>
              <a:t>Student disturbances 			BP 5131.4</a:t>
            </a:r>
            <a:endParaRPr/>
          </a:p>
          <a:p>
            <a:pPr marL="0" lvl="0" indent="0" algn="l" rtl="0">
              <a:lnSpc>
                <a:spcPct val="80000"/>
              </a:lnSpc>
              <a:spcBef>
                <a:spcPts val="0"/>
              </a:spcBef>
              <a:spcAft>
                <a:spcPts val="0"/>
              </a:spcAft>
              <a:buNone/>
            </a:pPr>
            <a:r>
              <a:rPr lang="en-US" sz="1000"/>
              <a:t>Tactical responses to criminal incidents plan		</a:t>
            </a:r>
            <a:r>
              <a:rPr lang="en-US" sz="1000" i="1"/>
              <a:t>EC </a:t>
            </a:r>
            <a:r>
              <a:rPr lang="en-US" sz="1000"/>
              <a:t>32281</a:t>
            </a:r>
            <a:endParaRPr/>
          </a:p>
          <a:p>
            <a:pPr marL="0" lvl="0" indent="0" algn="l" rtl="0">
              <a:lnSpc>
                <a:spcPct val="80000"/>
              </a:lnSpc>
              <a:spcBef>
                <a:spcPts val="0"/>
              </a:spcBef>
              <a:spcAft>
                <a:spcPts val="0"/>
              </a:spcAft>
              <a:buNone/>
            </a:pPr>
            <a:r>
              <a:rPr lang="en-US" sz="1000"/>
              <a:t>Tactical response, governing board discuss in closed session  </a:t>
            </a:r>
            <a:r>
              <a:rPr lang="en-US" sz="1000" i="1"/>
              <a:t>GC </a:t>
            </a:r>
            <a:r>
              <a:rPr lang="en-US" sz="1000"/>
              <a:t>54957</a:t>
            </a:r>
            <a:endParaRPr/>
          </a:p>
          <a:p>
            <a:pPr marL="0" lvl="0" indent="0" algn="l" rtl="0">
              <a:lnSpc>
                <a:spcPct val="80000"/>
              </a:lnSpc>
              <a:spcBef>
                <a:spcPts val="0"/>
              </a:spcBef>
              <a:spcAft>
                <a:spcPts val="0"/>
              </a:spcAft>
              <a:buNone/>
            </a:pPr>
            <a:r>
              <a:rPr lang="en-US" sz="1000"/>
              <a:t>Tactical response, documents that asses and plans confidentiality  </a:t>
            </a:r>
            <a:r>
              <a:rPr lang="en-US" sz="1000" i="1"/>
              <a:t>GC </a:t>
            </a:r>
            <a:r>
              <a:rPr lang="en-US" sz="1000"/>
              <a:t>6254(aa)</a:t>
            </a:r>
            <a:endParaRPr/>
          </a:p>
          <a:p>
            <a:pPr marL="0" lvl="0" indent="0" algn="l" rtl="0">
              <a:lnSpc>
                <a:spcPct val="80000"/>
              </a:lnSpc>
              <a:spcBef>
                <a:spcPts val="0"/>
              </a:spcBef>
              <a:spcAft>
                <a:spcPts val="0"/>
              </a:spcAft>
              <a:buNone/>
            </a:pPr>
            <a:r>
              <a:rPr lang="en-US" sz="1000"/>
              <a:t>Bullying			 	BP 5131.2</a:t>
            </a:r>
            <a:endParaRPr/>
          </a:p>
          <a:p>
            <a:pPr marL="0" lvl="0" indent="0" algn="l" rtl="0">
              <a:lnSpc>
                <a:spcPct val="80000"/>
              </a:lnSpc>
              <a:spcBef>
                <a:spcPts val="0"/>
              </a:spcBef>
              <a:spcAft>
                <a:spcPts val="0"/>
              </a:spcAft>
              <a:buNone/>
            </a:pPr>
            <a:r>
              <a:rPr lang="en-US" sz="1000"/>
              <a:t>Mental health professionals, counselors, SRO roles	</a:t>
            </a:r>
            <a:r>
              <a:rPr lang="en-US" sz="1000" i="1"/>
              <a:t>EC</a:t>
            </a:r>
            <a:r>
              <a:rPr lang="en-US" sz="1000"/>
              <a:t> 32282.1</a:t>
            </a:r>
            <a:endParaRPr/>
          </a:p>
          <a:p>
            <a:pPr marL="0" lvl="0" indent="0" algn="l" rtl="0">
              <a:lnSpc>
                <a:spcPct val="80000"/>
              </a:lnSpc>
              <a:spcBef>
                <a:spcPts val="0"/>
              </a:spcBef>
              <a:spcAft>
                <a:spcPts val="0"/>
              </a:spcAft>
              <a:buNone/>
            </a:pPr>
            <a:r>
              <a:rPr lang="en-US" sz="1000"/>
              <a:t>Toxic substance or pesticide release response procedures	</a:t>
            </a:r>
            <a:r>
              <a:rPr lang="en-US" sz="1000" i="1"/>
              <a:t>EC </a:t>
            </a:r>
            <a:r>
              <a:rPr lang="en-US" sz="1000"/>
              <a:t>32284</a:t>
            </a:r>
            <a:endParaRPr/>
          </a:p>
          <a:p>
            <a:pPr marL="0" lvl="0" indent="0" algn="l" rtl="0">
              <a:lnSpc>
                <a:spcPct val="80000"/>
              </a:lnSpc>
              <a:spcBef>
                <a:spcPts val="0"/>
              </a:spcBef>
              <a:spcAft>
                <a:spcPts val="0"/>
              </a:spcAft>
              <a:buNone/>
            </a:pPr>
            <a:r>
              <a:rPr lang="en-US" sz="1000"/>
              <a:t>Sex abuse, trafficking prevention		</a:t>
            </a:r>
            <a:r>
              <a:rPr lang="en-US" sz="1000" i="1"/>
              <a:t>EC</a:t>
            </a:r>
            <a:r>
              <a:rPr lang="en-US" sz="1000"/>
              <a:t> 49380</a:t>
            </a:r>
            <a:endParaRPr/>
          </a:p>
          <a:p>
            <a:pPr marL="0" lvl="0" indent="0" algn="l" rtl="0">
              <a:lnSpc>
                <a:spcPct val="80000"/>
              </a:lnSpc>
              <a:spcBef>
                <a:spcPts val="0"/>
              </a:spcBef>
              <a:spcAft>
                <a:spcPts val="0"/>
              </a:spcAft>
              <a:buNone/>
            </a:pPr>
            <a:endParaRPr sz="1000"/>
          </a:p>
          <a:p>
            <a:pPr marL="0" lvl="0" indent="0" algn="l" rtl="0">
              <a:lnSpc>
                <a:spcPct val="80000"/>
              </a:lnSpc>
              <a:spcBef>
                <a:spcPts val="0"/>
              </a:spcBef>
              <a:spcAft>
                <a:spcPts val="0"/>
              </a:spcAft>
              <a:buNone/>
            </a:pPr>
            <a:endParaRPr sz="1500"/>
          </a:p>
        </p:txBody>
      </p:sp>
      <p:sp>
        <p:nvSpPr>
          <p:cNvPr id="468" name="Google Shape;4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6" name="Google Shape;47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5" name="Google Shape;485;p20: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486" name="Google Shape;48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3" name="Google Shape;493;p21: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p:txBody>
      </p:sp>
      <p:sp>
        <p:nvSpPr>
          <p:cNvPr id="494" name="Google Shape;4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1" name="Google Shape;501;p22: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p:txBody>
      </p:sp>
      <p:sp>
        <p:nvSpPr>
          <p:cNvPr id="502" name="Google Shape;50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0" name="Google Shape;51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See handout</a:t>
            </a:r>
            <a:endParaRPr/>
          </a:p>
          <a:p>
            <a:pPr marL="0" lvl="0" indent="0" algn="l" rtl="0">
              <a:spcBef>
                <a:spcPts val="0"/>
              </a:spcBef>
              <a:spcAft>
                <a:spcPts val="0"/>
              </a:spcAft>
              <a:buNone/>
            </a:pPr>
            <a:r>
              <a:rPr lang="en-US" sz="2800"/>
              <a:t>ICS 100 &amp; NIMS 700</a:t>
            </a:r>
            <a:endParaRPr sz="1800"/>
          </a:p>
          <a:p>
            <a:pPr marL="0" lvl="0" indent="0" algn="l" rtl="0">
              <a:spcBef>
                <a:spcPts val="0"/>
              </a:spcBef>
              <a:spcAft>
                <a:spcPts val="0"/>
              </a:spcAft>
              <a:buNone/>
            </a:pPr>
            <a:endParaRPr/>
          </a:p>
        </p:txBody>
      </p:sp>
      <p:sp>
        <p:nvSpPr>
          <p:cNvPr id="511" name="Google Shape;51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8" name="Google Shape;51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California Governor’s Office of Emergency Services California Specialized Training Institute website: </a:t>
            </a:r>
            <a:r>
              <a:rPr lang="en-US" u="sng">
                <a:solidFill>
                  <a:srgbClr val="0000FF"/>
                </a:solidFill>
                <a:hlinkClick r:id="rId3">
                  <a:extLst>
                    <a:ext uri="{A12FA001-AC4F-418D-AE19-62706E023703}">
                      <ahyp:hlinkClr xmlns:ahyp="http://schemas.microsoft.com/office/drawing/2018/hyperlinkcolor" val="tx"/>
                    </a:ext>
                  </a:extLst>
                </a:hlinkClick>
              </a:rPr>
              <a:t>https://csti-ca.csod.com/catalog/CustomPage.aspx?id=20000553&amp;tab_page_id=20000553&amp;tab_id=20000590</a:t>
            </a:r>
            <a:endParaRPr/>
          </a:p>
          <a:p>
            <a:pPr marL="0" lvl="0" indent="0" algn="l" rtl="0">
              <a:spcBef>
                <a:spcPts val="0"/>
              </a:spcBef>
              <a:spcAft>
                <a:spcPts val="0"/>
              </a:spcAft>
              <a:buNone/>
            </a:pPr>
            <a:endParaRPr sz="1800"/>
          </a:p>
          <a:p>
            <a:pPr marL="0" lvl="0" indent="0" algn="l" rtl="0">
              <a:spcBef>
                <a:spcPts val="0"/>
              </a:spcBef>
              <a:spcAft>
                <a:spcPts val="0"/>
              </a:spcAft>
              <a:buNone/>
            </a:pPr>
            <a:r>
              <a:rPr lang="en-US"/>
              <a:t>The National Incident Management System, NIMS has a list of required courses for specific level of positions </a:t>
            </a:r>
            <a:r>
              <a:rPr lang="en-US" u="sng">
                <a:solidFill>
                  <a:srgbClr val="0000FF"/>
                </a:solidFill>
                <a:hlinkClick r:id="rId4">
                  <a:extLst>
                    <a:ext uri="{A12FA001-AC4F-418D-AE19-62706E023703}">
                      <ahyp:hlinkClr xmlns:ahyp="http://schemas.microsoft.com/office/drawing/2018/hyperlinkcolor" val="tx"/>
                    </a:ext>
                  </a:extLst>
                </a:hlinkClick>
              </a:rPr>
              <a:t>https://www.caloes.ca.gov/PlanningPreparednessSite/Documents/02%20NIMS%20Cal%20OES%20Compliant%20Training%20Reference%20Chart%206-12.pdf</a:t>
            </a:r>
            <a:endParaRPr sz="1800"/>
          </a:p>
          <a:p>
            <a:pPr marL="0" lvl="0" indent="0" algn="l" rtl="0">
              <a:spcBef>
                <a:spcPts val="0"/>
              </a:spcBef>
              <a:spcAft>
                <a:spcPts val="0"/>
              </a:spcAft>
              <a:buNone/>
            </a:pPr>
            <a:endParaRPr/>
          </a:p>
        </p:txBody>
      </p:sp>
      <p:sp>
        <p:nvSpPr>
          <p:cNvPr id="519" name="Google Shape;51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4" name="Google Shape;5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a:t>32001 </a:t>
            </a:r>
            <a:r>
              <a:rPr lang="en-US" sz="1110">
                <a:solidFill>
                  <a:srgbClr val="000000"/>
                </a:solidFill>
              </a:rPr>
              <a:t>the fire alarm signal to be sounded not less than once every calendar month and </a:t>
            </a:r>
            <a:r>
              <a:rPr lang="en-US" sz="1110"/>
              <a:t>shall conduct a fire drill at least once every calendar month at the elementary level and at least four times every school year at the intermediate levels.</a:t>
            </a:r>
            <a:endParaRPr/>
          </a:p>
          <a:p>
            <a:pPr marL="0" lvl="0" indent="0" algn="l" rtl="0">
              <a:lnSpc>
                <a:spcPct val="80000"/>
              </a:lnSpc>
              <a:spcBef>
                <a:spcPts val="0"/>
              </a:spcBef>
              <a:spcAft>
                <a:spcPts val="0"/>
              </a:spcAft>
              <a:buNone/>
            </a:pPr>
            <a:r>
              <a:rPr lang="en-US" sz="1110"/>
              <a:t>A fire drill shall be held at the secondary level not less than twice every school year.</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en-US" sz="1110"/>
              <a:t>35297 (b) A drop procedure. As used in this article, “drop procedure” means an activity whereby each student and staff member takes cover under a table or desk, dropping to his or her knees, with the head protected by the arms, and the back to the windows. A drop procedure practice shall be held at least once each school quarter in elementary schools and at least once a semester in secondary schools.</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Clr>
                <a:srgbClr val="333333"/>
              </a:buClr>
              <a:buSzPts val="1110"/>
              <a:buFont typeface="Arial"/>
              <a:buNone/>
            </a:pPr>
            <a:r>
              <a:rPr lang="en-US" sz="1110" b="1">
                <a:solidFill>
                  <a:srgbClr val="333333"/>
                </a:solidFill>
                <a:latin typeface="Times New Roman"/>
                <a:ea typeface="Times New Roman"/>
                <a:cs typeface="Times New Roman"/>
                <a:sym typeface="Times New Roman"/>
              </a:rPr>
              <a:t>32001 Every public, private, or parochial school building having an occupant capacity of 50 or more pupils or students or more than one classroom shall be provided with a dependable and operative fire alarm system. Every person and public officer managing, controlling, or in charge of any public, private, or parochial school shall cause the fire alarm signal to be sounded upon the discovery of fire, unless the school is equipped with an automatic fire detection, and alarm system, which may include, but for the purposes of this section is not required to include, a sprinkler system, as described in Section 17074.52. </a:t>
            </a:r>
            <a:r>
              <a:rPr lang="en-US" sz="1110" b="1">
                <a:solidFill>
                  <a:srgbClr val="333333"/>
                </a:solidFill>
                <a:highlight>
                  <a:srgbClr val="FFFF00"/>
                </a:highlight>
                <a:latin typeface="Times New Roman"/>
                <a:ea typeface="Times New Roman"/>
                <a:cs typeface="Times New Roman"/>
                <a:sym typeface="Times New Roman"/>
              </a:rPr>
              <a:t>Every person and public officer managing, controlling, or in charge of any public, </a:t>
            </a:r>
            <a:r>
              <a:rPr lang="en-US" sz="1110" b="1">
                <a:solidFill>
                  <a:srgbClr val="333333"/>
                </a:solidFill>
                <a:latin typeface="Times New Roman"/>
                <a:ea typeface="Times New Roman"/>
                <a:cs typeface="Times New Roman"/>
                <a:sym typeface="Times New Roman"/>
              </a:rPr>
              <a:t>private, or parochial </a:t>
            </a:r>
            <a:r>
              <a:rPr lang="en-US" sz="1110" b="1">
                <a:solidFill>
                  <a:srgbClr val="333333"/>
                </a:solidFill>
                <a:highlight>
                  <a:srgbClr val="FFFF00"/>
                </a:highlight>
                <a:latin typeface="Times New Roman"/>
                <a:ea typeface="Times New Roman"/>
                <a:cs typeface="Times New Roman"/>
                <a:sym typeface="Times New Roman"/>
              </a:rPr>
              <a:t>school</a:t>
            </a:r>
            <a:r>
              <a:rPr lang="en-US" sz="1110" b="1">
                <a:solidFill>
                  <a:srgbClr val="333333"/>
                </a:solidFill>
                <a:latin typeface="Times New Roman"/>
                <a:ea typeface="Times New Roman"/>
                <a:cs typeface="Times New Roman"/>
                <a:sym typeface="Times New Roman"/>
              </a:rPr>
              <a:t>, other than a two-year community college, </a:t>
            </a:r>
            <a:r>
              <a:rPr lang="en-US" sz="1110" b="1">
                <a:solidFill>
                  <a:srgbClr val="333333"/>
                </a:solidFill>
                <a:highlight>
                  <a:srgbClr val="00FF00"/>
                </a:highlight>
                <a:latin typeface="Times New Roman"/>
                <a:ea typeface="Times New Roman"/>
                <a:cs typeface="Times New Roman"/>
                <a:sym typeface="Times New Roman"/>
              </a:rPr>
              <a:t>shall</a:t>
            </a:r>
            <a:r>
              <a:rPr lang="en-US" sz="1110" b="1">
                <a:solidFill>
                  <a:srgbClr val="333333"/>
                </a:solidFill>
                <a:highlight>
                  <a:srgbClr val="FFFF00"/>
                </a:highlight>
                <a:latin typeface="Times New Roman"/>
                <a:ea typeface="Times New Roman"/>
                <a:cs typeface="Times New Roman"/>
                <a:sym typeface="Times New Roman"/>
              </a:rPr>
              <a:t> cause the fire alarm signal to be sounded not less than once every calendar month </a:t>
            </a:r>
            <a:r>
              <a:rPr lang="en-US" sz="1110" b="1">
                <a:solidFill>
                  <a:srgbClr val="333333"/>
                </a:solidFill>
                <a:latin typeface="Times New Roman"/>
                <a:ea typeface="Times New Roman"/>
                <a:cs typeface="Times New Roman"/>
                <a:sym typeface="Times New Roman"/>
              </a:rPr>
              <a:t>and </a:t>
            </a:r>
            <a:r>
              <a:rPr lang="en-US" sz="1110" b="1">
                <a:solidFill>
                  <a:srgbClr val="333333"/>
                </a:solidFill>
                <a:highlight>
                  <a:srgbClr val="00FFFF"/>
                </a:highlight>
                <a:latin typeface="Times New Roman"/>
                <a:ea typeface="Times New Roman"/>
                <a:cs typeface="Times New Roman"/>
                <a:sym typeface="Times New Roman"/>
              </a:rPr>
              <a:t>shall conduct a fire drill at least once every calendar month at the elementary level and at least four times every school year at the intermediate levels.</a:t>
            </a:r>
            <a:endParaRPr sz="1110" b="1">
              <a:highlight>
                <a:srgbClr val="00FFFF"/>
              </a:highlight>
              <a:latin typeface="Times New Roman"/>
              <a:ea typeface="Times New Roman"/>
              <a:cs typeface="Times New Roman"/>
              <a:sym typeface="Times New Roman"/>
            </a:endParaRPr>
          </a:p>
          <a:p>
            <a:pPr marL="0" lvl="0" indent="0" algn="l" rtl="0">
              <a:lnSpc>
                <a:spcPct val="80000"/>
              </a:lnSpc>
              <a:spcBef>
                <a:spcPts val="0"/>
              </a:spcBef>
              <a:spcAft>
                <a:spcPts val="0"/>
              </a:spcAft>
              <a:buClr>
                <a:srgbClr val="333333"/>
              </a:buClr>
              <a:buSzPts val="1110"/>
              <a:buFont typeface="Arial"/>
              <a:buNone/>
            </a:pPr>
            <a:r>
              <a:rPr lang="en-US" sz="1110" b="1">
                <a:solidFill>
                  <a:srgbClr val="333333"/>
                </a:solidFill>
                <a:highlight>
                  <a:srgbClr val="00FFFF"/>
                </a:highlight>
                <a:latin typeface="Times New Roman"/>
                <a:ea typeface="Times New Roman"/>
                <a:cs typeface="Times New Roman"/>
                <a:sym typeface="Times New Roman"/>
              </a:rPr>
              <a:t>A fire drill shall be held at the secondary level not less than twice every school year.</a:t>
            </a:r>
            <a:endParaRPr sz="1110" b="1">
              <a:highlight>
                <a:srgbClr val="00FFFF"/>
              </a:highlight>
              <a:latin typeface="Times New Roman"/>
              <a:ea typeface="Times New Roman"/>
              <a:cs typeface="Times New Roman"/>
              <a:sym typeface="Times New Roman"/>
            </a:endParaRPr>
          </a:p>
          <a:p>
            <a:pPr marL="0" lvl="0" indent="0" algn="l" rtl="0">
              <a:lnSpc>
                <a:spcPct val="80000"/>
              </a:lnSpc>
              <a:spcBef>
                <a:spcPts val="0"/>
              </a:spcBef>
              <a:spcAft>
                <a:spcPts val="0"/>
              </a:spcAft>
              <a:buNone/>
            </a:pPr>
            <a:endParaRPr sz="1110"/>
          </a:p>
        </p:txBody>
      </p:sp>
      <p:sp>
        <p:nvSpPr>
          <p:cNvPr id="535" name="Google Shape;53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3" name="Google Shape;54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1"/>
              <a:t>EC</a:t>
            </a:r>
            <a:r>
              <a:rPr lang="en-US" sz="1800" b="1"/>
              <a:t> 32282D, 49079, </a:t>
            </a:r>
            <a:r>
              <a:rPr lang="en-US" sz="1800" b="1" i="1"/>
              <a:t>Welfare and Institution Code</a:t>
            </a:r>
            <a:r>
              <a:rPr lang="en-US" sz="1800" b="1"/>
              <a:t> (</a:t>
            </a:r>
            <a:r>
              <a:rPr lang="en-US" sz="1800" b="1" i="1"/>
              <a:t>W&amp;I</a:t>
            </a:r>
            <a:r>
              <a:rPr lang="en-US" sz="1800" b="1"/>
              <a:t>) 827(b))</a:t>
            </a:r>
            <a:endParaRPr/>
          </a:p>
          <a:p>
            <a:pPr marL="0" lvl="0" indent="0" algn="l" rtl="0">
              <a:spcBef>
                <a:spcPts val="0"/>
              </a:spcBef>
              <a:spcAft>
                <a:spcPts val="0"/>
              </a:spcAft>
              <a:buNone/>
            </a:pPr>
            <a:r>
              <a:rPr lang="en-US" sz="1800"/>
              <a:t>49079 (a) A school district shall inform the teacher of each pupil who has engaged in, or is reasonably suspected to have engaged in, any of the acts described in any of the subdivisions, except subdivision (h), of Section 48900 or in Section 48900.2, 48900.3, 48900.4, or 48900.7 that the pupil engaged in, or is reasonably suspected to have engaged in, those acts. The district shall provide the information to the teacher based upon any records that the district maintains in its ordinary course of business, or receives from a law enforcement agency, regarding a pupil described in this section.</a:t>
            </a:r>
            <a:endParaRPr/>
          </a:p>
          <a:p>
            <a:pPr marL="0" lvl="0" indent="0" algn="l" rtl="0">
              <a:spcBef>
                <a:spcPts val="0"/>
              </a:spcBef>
              <a:spcAft>
                <a:spcPts val="0"/>
              </a:spcAft>
              <a:buNone/>
            </a:pPr>
            <a:endParaRPr sz="1800"/>
          </a:p>
          <a:p>
            <a:pPr marL="0" lvl="0" indent="0" algn="l" rtl="0">
              <a:spcBef>
                <a:spcPts val="0"/>
              </a:spcBef>
              <a:spcAft>
                <a:spcPts val="0"/>
              </a:spcAft>
              <a:buNone/>
            </a:pPr>
            <a:endParaRPr/>
          </a:p>
        </p:txBody>
      </p:sp>
      <p:sp>
        <p:nvSpPr>
          <p:cNvPr id="544" name="Google Shape;54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1" name="Google Shape;55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0" name="Google Shape;56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9" name="Google Shape;56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8" name="Google Shape;5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t>Examples of successful lawsuits include:</a:t>
            </a:r>
            <a:endParaRPr/>
          </a:p>
          <a:p>
            <a:pPr marL="342900" lvl="0" indent="-342900" algn="l" rtl="0">
              <a:lnSpc>
                <a:spcPct val="107000"/>
              </a:lnSpc>
              <a:spcBef>
                <a:spcPts val="800"/>
              </a:spcBef>
              <a:spcAft>
                <a:spcPts val="0"/>
              </a:spcAft>
              <a:buClr>
                <a:schemeClr val="dk1"/>
              </a:buClr>
              <a:buSzPts val="1800"/>
              <a:buFont typeface="Noto Sans Symbols"/>
              <a:buChar char="∙"/>
            </a:pPr>
            <a:r>
              <a:rPr lang="en-US" sz="1800"/>
              <a:t>Walsh v. Tehachapi Unified School District in 2014, $750,000 settlement </a:t>
            </a:r>
            <a:endParaRPr/>
          </a:p>
          <a:p>
            <a:pPr marL="342900" lvl="0" indent="-342900" algn="l" rtl="0">
              <a:lnSpc>
                <a:spcPct val="107000"/>
              </a:lnSpc>
              <a:spcBef>
                <a:spcPts val="0"/>
              </a:spcBef>
              <a:spcAft>
                <a:spcPts val="0"/>
              </a:spcAft>
              <a:buClr>
                <a:schemeClr val="dk1"/>
              </a:buClr>
              <a:buSzPts val="1800"/>
              <a:buFont typeface="Noto Sans Symbols"/>
              <a:buChar char="∙"/>
            </a:pPr>
            <a:r>
              <a:rPr lang="en-US" sz="1800"/>
              <a:t>Shimizu v. Folsom Cordova Unified Sch. District in 2014, $1,000,000 settlement</a:t>
            </a:r>
            <a:endParaRPr/>
          </a:p>
          <a:p>
            <a:pPr marL="342900" lvl="0" indent="-342900" algn="l" rtl="0">
              <a:lnSpc>
                <a:spcPct val="107000"/>
              </a:lnSpc>
              <a:spcBef>
                <a:spcPts val="0"/>
              </a:spcBef>
              <a:spcAft>
                <a:spcPts val="0"/>
              </a:spcAft>
              <a:buClr>
                <a:schemeClr val="dk1"/>
              </a:buClr>
              <a:buSzPts val="1800"/>
              <a:buFont typeface="Noto Sans Symbols"/>
              <a:buChar char="∙"/>
            </a:pPr>
            <a:r>
              <a:rPr lang="en-US" sz="1800"/>
              <a:t>Doe v. Roe School District in 2012, $1,350,000 settlement.</a:t>
            </a:r>
            <a:endParaRPr/>
          </a:p>
          <a:p>
            <a:pPr marL="0" lvl="0" indent="0" algn="l" rtl="0">
              <a:spcBef>
                <a:spcPts val="800"/>
              </a:spcBef>
              <a:spcAft>
                <a:spcPts val="0"/>
              </a:spcAft>
              <a:buNone/>
            </a:pPr>
            <a:r>
              <a:rPr lang="en-US" sz="1800"/>
              <a:t>According to California Assembly Bill 34 (2019), approximately 28 percent of pupils in grades 6 through 12, have experienced bullying and 70 percent have witnessed bullying.  While nearly 14 percent of pupils have experienced cyberbullying, 55 percent of LGBTQ pupils have reported being cyberbullied. </a:t>
            </a:r>
            <a:endParaRPr/>
          </a:p>
        </p:txBody>
      </p:sp>
      <p:sp>
        <p:nvSpPr>
          <p:cNvPr id="579" name="Google Shape;57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6" name="Google Shape;58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t>20 percent of students in kindergarten through twelfth grade suffer from a mental health issue that affects their relationships at school, home, and in the community. Many of these students do not seek assistance; they suffer silently, become alienated, and may contemplate suicide. </a:t>
            </a:r>
            <a:endParaRPr/>
          </a:p>
        </p:txBody>
      </p:sp>
      <p:sp>
        <p:nvSpPr>
          <p:cNvPr id="587" name="Google Shape;58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5" name="Google Shape;59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530"/>
              <a:t>Governing boards that have schools with grades 6 to 12 must identify methods of informing parents/guardians of pupils in those grades of human trafficking prevention resources.</a:t>
            </a:r>
            <a:endParaRPr/>
          </a:p>
          <a:p>
            <a:pPr marL="0" lvl="0" indent="0" algn="l" rtl="0">
              <a:lnSpc>
                <a:spcPct val="90000"/>
              </a:lnSpc>
              <a:spcBef>
                <a:spcPts val="0"/>
              </a:spcBef>
              <a:spcAft>
                <a:spcPts val="0"/>
              </a:spcAft>
              <a:buNone/>
            </a:pPr>
            <a:endParaRPr sz="1530"/>
          </a:p>
          <a:p>
            <a:pPr marL="0" lvl="0" indent="0" algn="l" rtl="0">
              <a:lnSpc>
                <a:spcPct val="90000"/>
              </a:lnSpc>
              <a:spcBef>
                <a:spcPts val="0"/>
              </a:spcBef>
              <a:spcAft>
                <a:spcPts val="0"/>
              </a:spcAft>
              <a:buNone/>
            </a:pPr>
            <a:r>
              <a:rPr lang="en-US" sz="1530"/>
              <a:t>Sex trafficking is defined by the amended </a:t>
            </a:r>
            <a:r>
              <a:rPr lang="en-US" sz="1530" u="sng">
                <a:solidFill>
                  <a:srgbClr val="0000FF"/>
                </a:solidFill>
                <a:hlinkClick r:id="rId3">
                  <a:extLst>
                    <a:ext uri="{A12FA001-AC4F-418D-AE19-62706E023703}">
                      <ahyp:hlinkClr xmlns:ahyp="http://schemas.microsoft.com/office/drawing/2018/hyperlinkcolor" val="tx"/>
                    </a:ext>
                  </a:extLst>
                </a:hlinkClick>
              </a:rPr>
              <a:t>Trafficking Victims Protection Act of 2000</a:t>
            </a:r>
            <a:r>
              <a:rPr lang="en-US" sz="1530" u="sng">
                <a:solidFill>
                  <a:srgbClr val="0000FF"/>
                </a:solidFill>
              </a:rPr>
              <a:t> </a:t>
            </a:r>
            <a:r>
              <a:rPr lang="en-US" sz="1530"/>
              <a:t>as “The recruitment, harboring, transportation, provision, obtaining, patronizing, or soliciting of a person for the purpose of a commercial sex act.”  Sex trafficking occurs when an individual is exploited with force, fraud, or coercion of perceived sense of protection, isolation, shaming, and debt, to make them perform commercial sexual activity.  Any commercial sexual activity with a minor, even without force, fraud, or coercion, is considered trafficking.  </a:t>
            </a:r>
            <a:r>
              <a:rPr lang="en-US" sz="1530" u="sng">
                <a:solidFill>
                  <a:srgbClr val="0000FF"/>
                </a:solidFill>
                <a:hlinkClick r:id="rId4">
                  <a:extLst>
                    <a:ext uri="{A12FA001-AC4F-418D-AE19-62706E023703}">
                      <ahyp:hlinkClr xmlns:ahyp="http://schemas.microsoft.com/office/drawing/2018/hyperlinkcolor" val="tx"/>
                    </a:ext>
                  </a:extLst>
                </a:hlinkClick>
              </a:rPr>
              <a:t>Consequences</a:t>
            </a:r>
            <a:r>
              <a:rPr lang="en-US" sz="1530" u="sng">
                <a:solidFill>
                  <a:srgbClr val="0000FF"/>
                </a:solidFill>
              </a:rPr>
              <a:t> </a:t>
            </a:r>
            <a:r>
              <a:rPr lang="en-US" sz="1530"/>
              <a:t>of sexual violence, including sex trafficking, can be immediate and long term, including physical and relationship problems, psychological concerns, and chronic health outcomes.</a:t>
            </a:r>
            <a:endParaRPr/>
          </a:p>
          <a:p>
            <a:pPr marL="0" lvl="0" indent="0" algn="l" rtl="0">
              <a:lnSpc>
                <a:spcPct val="90000"/>
              </a:lnSpc>
              <a:spcBef>
                <a:spcPts val="0"/>
              </a:spcBef>
              <a:spcAft>
                <a:spcPts val="0"/>
              </a:spcAft>
              <a:buNone/>
            </a:pPr>
            <a:endParaRPr sz="1020"/>
          </a:p>
        </p:txBody>
      </p:sp>
      <p:sp>
        <p:nvSpPr>
          <p:cNvPr id="596" name="Google Shape;59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3" name="Google Shape;60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2" name="Google Shape;6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1" name="Google Shape;621;p36: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622" name="Google Shape;62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9" name="Google Shape;629;p37: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rmAutofit/>
          </a:bodyPr>
          <a:lstStyle/>
          <a:p>
            <a:pPr marL="0" lvl="0" indent="0" algn="l" rtl="0">
              <a:lnSpc>
                <a:spcPct val="97000"/>
              </a:lnSpc>
              <a:spcBef>
                <a:spcPts val="0"/>
              </a:spcBef>
              <a:spcAft>
                <a:spcPts val="0"/>
              </a:spcAft>
              <a:buNone/>
            </a:pPr>
            <a:r>
              <a:rPr lang="en-US" sz="2590" b="1"/>
              <a:t>Design includes walls that reduce sight lines for active shooters in hallways/classrooms</a:t>
            </a:r>
            <a:endParaRPr/>
          </a:p>
          <a:p>
            <a:pPr marL="0" lvl="0" indent="0" algn="l" rtl="0">
              <a:lnSpc>
                <a:spcPct val="97000"/>
              </a:lnSpc>
              <a:spcBef>
                <a:spcPts val="0"/>
              </a:spcBef>
              <a:spcAft>
                <a:spcPts val="0"/>
              </a:spcAft>
              <a:buNone/>
            </a:pPr>
            <a:r>
              <a:rPr lang="en-US" sz="2590" b="1"/>
              <a:t>Provide adequate lighting and eliminate dark hiding places</a:t>
            </a:r>
            <a:endParaRPr/>
          </a:p>
          <a:p>
            <a:pPr marL="0" lvl="0" indent="0" algn="l" rtl="0">
              <a:lnSpc>
                <a:spcPct val="97000"/>
              </a:lnSpc>
              <a:spcBef>
                <a:spcPts val="0"/>
              </a:spcBef>
              <a:spcAft>
                <a:spcPts val="0"/>
              </a:spcAft>
              <a:buNone/>
            </a:pPr>
            <a:r>
              <a:rPr lang="en-US" sz="2590" b="1"/>
              <a:t>Closing campus and locking entrance doors during school day</a:t>
            </a:r>
            <a:endParaRPr/>
          </a:p>
          <a:p>
            <a:pPr marL="0" lvl="0" indent="0" algn="l" rtl="0">
              <a:lnSpc>
                <a:spcPct val="97000"/>
              </a:lnSpc>
              <a:spcBef>
                <a:spcPts val="0"/>
              </a:spcBef>
              <a:spcAft>
                <a:spcPts val="0"/>
              </a:spcAft>
              <a:buNone/>
            </a:pPr>
            <a:r>
              <a:rPr lang="en-US" sz="2590" b="1"/>
              <a:t>Camera with audio allows staff to communicate with visitors, delivery personnel</a:t>
            </a:r>
            <a:endParaRPr sz="2590"/>
          </a:p>
          <a:p>
            <a:pPr marL="0" lvl="0" indent="0" algn="l" rtl="0">
              <a:lnSpc>
                <a:spcPct val="90000"/>
              </a:lnSpc>
              <a:spcBef>
                <a:spcPts val="800"/>
              </a:spcBef>
              <a:spcAft>
                <a:spcPts val="0"/>
              </a:spcAft>
              <a:buNone/>
            </a:pPr>
            <a:endParaRPr sz="2590"/>
          </a:p>
        </p:txBody>
      </p:sp>
      <p:sp>
        <p:nvSpPr>
          <p:cNvPr id="630" name="Google Shape;63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7" name="Google Shape;637;p38: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638" name="Google Shape;63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6" name="Google Shape;64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5" name="Google Shape;655;p40: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p:txBody>
      </p:sp>
      <p:sp>
        <p:nvSpPr>
          <p:cNvPr id="656" name="Google Shape;65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4" name="Google Shape;664;p41: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665" name="Google Shape;66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3" name="Google Shape;673;p42: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p:txBody>
      </p:sp>
      <p:sp>
        <p:nvSpPr>
          <p:cNvPr id="674" name="Google Shape;67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2" name="Google Shape;682;p43: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683" name="Google Shape;6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DOJ = California Department of Justice</a:t>
            </a:r>
            <a:endParaRPr/>
          </a:p>
          <a:p>
            <a:pPr marL="0" lvl="0" indent="0" algn="l" rtl="0">
              <a:spcBef>
                <a:spcPts val="0"/>
              </a:spcBef>
              <a:spcAft>
                <a:spcPts val="0"/>
              </a:spcAft>
              <a:buNone/>
            </a:pPr>
            <a:r>
              <a:rPr lang="en-US"/>
              <a:t>OES = California Governor’s Office of Emergency Services</a:t>
            </a:r>
            <a:endParaRPr/>
          </a:p>
          <a:p>
            <a:pPr marL="0" lvl="0" indent="0" algn="l" rtl="0">
              <a:spcBef>
                <a:spcPts val="0"/>
              </a:spcBef>
              <a:spcAft>
                <a:spcPts val="0"/>
              </a:spcAft>
              <a:buNone/>
            </a:pPr>
            <a:endParaRPr/>
          </a:p>
          <a:p>
            <a:pPr marL="0" lvl="0" indent="0" algn="l" rtl="0">
              <a:spcBef>
                <a:spcPts val="0"/>
              </a:spcBef>
              <a:spcAft>
                <a:spcPts val="0"/>
              </a:spcAft>
              <a:buNone/>
            </a:pPr>
            <a:r>
              <a:rPr lang="en-US"/>
              <a:t>The updated edition addresses pandemic response, tactical response, mental health intervention, and methods to improve school climate and physical safety</a:t>
            </a:r>
            <a:endParaRPr/>
          </a:p>
          <a:p>
            <a:pPr marL="0" lvl="0" indent="0" algn="l" rtl="0">
              <a:spcBef>
                <a:spcPts val="0"/>
              </a:spcBef>
              <a:spcAft>
                <a:spcPts val="0"/>
              </a:spcAft>
              <a:buNone/>
            </a:pPr>
            <a:endParaRPr/>
          </a:p>
          <a:p>
            <a:pPr marL="0" lvl="0" indent="0" algn="l" rtl="0">
              <a:spcBef>
                <a:spcPts val="0"/>
              </a:spcBef>
              <a:spcAft>
                <a:spcPts val="0"/>
              </a:spcAft>
              <a:buNone/>
            </a:pPr>
            <a:r>
              <a:rPr lang="en-US"/>
              <a:t>The guide explains how to ensure compliance with CSSP regulations, and provides templates and resources.</a:t>
            </a:r>
            <a:endParaRPr/>
          </a:p>
        </p:txBody>
      </p:sp>
      <p:sp>
        <p:nvSpPr>
          <p:cNvPr id="357" name="Google Shape;3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51: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Emergency Response Plans</a:t>
            </a:r>
            <a:endParaRPr/>
          </a:p>
          <a:p>
            <a:pPr marL="0" lvl="0" indent="0" algn="l" rtl="0">
              <a:spcBef>
                <a:spcPts val="0"/>
              </a:spcBef>
              <a:spcAft>
                <a:spcPts val="0"/>
              </a:spcAft>
              <a:buNone/>
            </a:pPr>
            <a:r>
              <a:rPr lang="en-US"/>
              <a:t>Safe Schools Plans (requirements revised BP0450 Sept. 2016)</a:t>
            </a:r>
            <a:endParaRPr/>
          </a:p>
          <a:p>
            <a:pPr marL="457200" lvl="1" indent="0" algn="l" rtl="0">
              <a:spcBef>
                <a:spcPts val="0"/>
              </a:spcBef>
              <a:spcAft>
                <a:spcPts val="0"/>
              </a:spcAft>
              <a:buNone/>
            </a:pPr>
            <a:r>
              <a:rPr lang="en-US"/>
              <a:t>Including active shooter/intruder, evacuation, etc.</a:t>
            </a:r>
            <a:endParaRPr/>
          </a:p>
          <a:p>
            <a:pPr marL="0" lvl="0" indent="0" algn="l" rtl="0">
              <a:spcBef>
                <a:spcPts val="0"/>
              </a:spcBef>
              <a:spcAft>
                <a:spcPts val="0"/>
              </a:spcAft>
              <a:buNone/>
            </a:pPr>
            <a:r>
              <a:rPr lang="en-US"/>
              <a:t>District Safety/Emergency Response Plan w/NIMS structure</a:t>
            </a:r>
            <a:endParaRPr/>
          </a:p>
          <a:p>
            <a:pPr marL="457200" lvl="1" indent="0" algn="l" rtl="0">
              <a:spcBef>
                <a:spcPts val="0"/>
              </a:spcBef>
              <a:spcAft>
                <a:spcPts val="0"/>
              </a:spcAft>
              <a:buNone/>
            </a:pPr>
            <a:r>
              <a:rPr lang="en-US"/>
              <a:t>Departmental responsibilities outlined</a:t>
            </a:r>
            <a:endParaRPr/>
          </a:p>
          <a:p>
            <a:pPr marL="0" lvl="0" indent="0" algn="l" rtl="0">
              <a:spcBef>
                <a:spcPts val="0"/>
              </a:spcBef>
              <a:spcAft>
                <a:spcPts val="0"/>
              </a:spcAft>
              <a:buNone/>
            </a:pPr>
            <a:r>
              <a:rPr lang="en-US"/>
              <a:t>Emergency Communication Protocols</a:t>
            </a:r>
            <a:endParaRPr/>
          </a:p>
          <a:p>
            <a:pPr marL="457200" lvl="1" indent="0" algn="l" rtl="0">
              <a:spcBef>
                <a:spcPts val="0"/>
              </a:spcBef>
              <a:spcAft>
                <a:spcPts val="0"/>
              </a:spcAft>
              <a:buNone/>
            </a:pPr>
            <a:r>
              <a:rPr lang="en-US"/>
              <a:t>District 911 Communication Flow-chart (all 911 calls routed to Pupil Services)</a:t>
            </a:r>
            <a:endParaRPr/>
          </a:p>
          <a:p>
            <a:pPr marL="457200" lvl="1" indent="0" algn="l" rtl="0">
              <a:spcBef>
                <a:spcPts val="0"/>
              </a:spcBef>
              <a:spcAft>
                <a:spcPts val="0"/>
              </a:spcAft>
              <a:buNone/>
            </a:pPr>
            <a:r>
              <a:rPr lang="en-US"/>
              <a:t>RPD Contact information</a:t>
            </a:r>
            <a:endParaRPr/>
          </a:p>
          <a:p>
            <a:pPr marL="0" lvl="0" indent="0" algn="l" rtl="0">
              <a:spcBef>
                <a:spcPts val="0"/>
              </a:spcBef>
              <a:spcAft>
                <a:spcPts val="0"/>
              </a:spcAft>
              <a:buNone/>
            </a:pPr>
            <a:endParaRPr b="1"/>
          </a:p>
          <a:p>
            <a:pPr marL="0" lvl="0" indent="0" algn="l" rtl="0">
              <a:spcBef>
                <a:spcPts val="0"/>
              </a:spcBef>
              <a:spcAft>
                <a:spcPts val="0"/>
              </a:spcAft>
              <a:buNone/>
            </a:pPr>
            <a:r>
              <a:rPr lang="en-US" b="1"/>
              <a:t>Updated Board Policy &amp; Rules/Regulations</a:t>
            </a:r>
            <a:endParaRPr b="1"/>
          </a:p>
          <a:p>
            <a:pPr marL="0" marR="0" lvl="0" indent="0" algn="l" rtl="0">
              <a:lnSpc>
                <a:spcPct val="100000"/>
              </a:lnSpc>
              <a:spcBef>
                <a:spcPts val="0"/>
              </a:spcBef>
              <a:spcAft>
                <a:spcPts val="0"/>
              </a:spcAft>
              <a:buClr>
                <a:schemeClr val="dk1"/>
              </a:buClr>
              <a:buSzPts val="1200"/>
              <a:buFont typeface="Calibri"/>
              <a:buNone/>
            </a:pPr>
            <a:r>
              <a:rPr lang="en-US"/>
              <a:t>Revised June 2017 BP1250 Visitors/Outsiders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Agreements/MOUs with Police, Sheriff, &amp; Fire Departments</a:t>
            </a:r>
            <a:endParaRPr/>
          </a:p>
          <a:p>
            <a:pPr marL="0" lvl="0" indent="0" algn="l" rtl="0">
              <a:spcBef>
                <a:spcPts val="0"/>
              </a:spcBef>
              <a:spcAft>
                <a:spcPts val="0"/>
              </a:spcAft>
              <a:buNone/>
            </a:pPr>
            <a:r>
              <a:rPr lang="en-US"/>
              <a:t>SRO &amp; School Emergency Response Priority Agreements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Campus Security Staffing</a:t>
            </a:r>
            <a:endParaRPr/>
          </a:p>
          <a:p>
            <a:pPr marL="0" lvl="0" indent="0" algn="l" rtl="0">
              <a:spcBef>
                <a:spcPts val="0"/>
              </a:spcBef>
              <a:spcAft>
                <a:spcPts val="0"/>
              </a:spcAft>
              <a:buNone/>
            </a:pPr>
            <a:r>
              <a:rPr lang="en-US"/>
              <a:t>SROs &amp; Campus Supervisors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Emergency Response Protocol with Mandated Annual Training &amp; Drills</a:t>
            </a:r>
            <a:endParaRPr/>
          </a:p>
          <a:p>
            <a:pPr marL="0" lvl="0" indent="0" algn="l" rtl="0">
              <a:spcBef>
                <a:spcPts val="0"/>
              </a:spcBef>
              <a:spcAft>
                <a:spcPts val="0"/>
              </a:spcAft>
              <a:buNone/>
            </a:pPr>
            <a:r>
              <a:rPr lang="en-US"/>
              <a:t>Active Shooter Training/Drills – annual requirements (A.L.I.C.E. &amp; SRO trainings)</a:t>
            </a:r>
            <a:endParaRPr/>
          </a:p>
          <a:p>
            <a:pPr marL="0" lvl="0" indent="0" algn="l" rtl="0">
              <a:spcBef>
                <a:spcPts val="0"/>
              </a:spcBef>
              <a:spcAft>
                <a:spcPts val="0"/>
              </a:spcAft>
              <a:buNone/>
            </a:pPr>
            <a:r>
              <a:rPr lang="en-US"/>
              <a:t>All staff and students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754" name="Google Shape;75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School site safety Structures</a:t>
            </a:r>
            <a:endParaRPr/>
          </a:p>
          <a:p>
            <a:pPr marL="457200" lvl="1" indent="0" algn="l" rtl="0">
              <a:spcBef>
                <a:spcPts val="0"/>
              </a:spcBef>
              <a:spcAft>
                <a:spcPts val="0"/>
              </a:spcAft>
              <a:buNone/>
            </a:pPr>
            <a:r>
              <a:rPr lang="en-US"/>
              <a:t>Single point of entrance (all external gates &amp; doors locked)</a:t>
            </a:r>
            <a:endParaRPr/>
          </a:p>
          <a:p>
            <a:pPr marL="457200" lvl="1" indent="0" algn="l" rtl="0">
              <a:spcBef>
                <a:spcPts val="0"/>
              </a:spcBef>
              <a:spcAft>
                <a:spcPts val="0"/>
              </a:spcAft>
              <a:buNone/>
            </a:pPr>
            <a:r>
              <a:rPr lang="en-US"/>
              <a:t>Classroom doors locked with lock-blocks installed</a:t>
            </a:r>
            <a:endParaRPr/>
          </a:p>
          <a:p>
            <a:pPr marL="457200" lvl="1" indent="0" algn="l" rtl="0">
              <a:spcBef>
                <a:spcPts val="0"/>
              </a:spcBef>
              <a:spcAft>
                <a:spcPts val="0"/>
              </a:spcAft>
              <a:buNone/>
            </a:pPr>
            <a:r>
              <a:rPr lang="en-US"/>
              <a:t>Controlled and supervised points of student egress/regress</a:t>
            </a:r>
            <a:endParaRPr/>
          </a:p>
          <a:p>
            <a:pPr marL="457200" lvl="1" indent="0" algn="l" rtl="0">
              <a:spcBef>
                <a:spcPts val="0"/>
              </a:spcBef>
              <a:spcAft>
                <a:spcPts val="0"/>
              </a:spcAft>
              <a:buNone/>
            </a:pPr>
            <a:r>
              <a:rPr lang="en-US"/>
              <a:t>District radio &amp; cell phone communications</a:t>
            </a:r>
            <a:endParaRPr/>
          </a:p>
          <a:p>
            <a:pPr marL="457200" lvl="1" indent="0" algn="l" rtl="0">
              <a:spcBef>
                <a:spcPts val="0"/>
              </a:spcBef>
              <a:spcAft>
                <a:spcPts val="0"/>
              </a:spcAft>
              <a:buNone/>
            </a:pPr>
            <a:r>
              <a:rPr lang="en-US"/>
              <a:t>SIS cloud based, evacuation box with emergency contacts</a:t>
            </a:r>
            <a:endParaRPr/>
          </a:p>
          <a:p>
            <a:pPr marL="457200" lvl="1" indent="0" algn="l" rtl="0">
              <a:spcBef>
                <a:spcPts val="0"/>
              </a:spcBef>
              <a:spcAft>
                <a:spcPts val="0"/>
              </a:spcAft>
              <a:buNone/>
            </a:pPr>
            <a:endParaRPr/>
          </a:p>
          <a:p>
            <a:pPr marL="0" lvl="0" indent="0" algn="l" rtl="0">
              <a:spcBef>
                <a:spcPts val="0"/>
              </a:spcBef>
              <a:spcAft>
                <a:spcPts val="0"/>
              </a:spcAft>
              <a:buNone/>
            </a:pPr>
            <a:r>
              <a:rPr lang="en-US" b="1"/>
              <a:t>Relationships with RPD, RSD, and RFD</a:t>
            </a:r>
            <a:endParaRPr/>
          </a:p>
          <a:p>
            <a:pPr marL="457200" lvl="1" indent="0" algn="l" rtl="0">
              <a:spcBef>
                <a:spcPts val="0"/>
              </a:spcBef>
              <a:spcAft>
                <a:spcPts val="0"/>
              </a:spcAft>
              <a:buNone/>
            </a:pPr>
            <a:r>
              <a:rPr lang="en-US"/>
              <a:t>Quarterly Pupil Services meetings with SROs and RPD leadership</a:t>
            </a:r>
            <a:endParaRPr/>
          </a:p>
          <a:p>
            <a:pPr marL="457200" lvl="1" indent="0" algn="l" rtl="0">
              <a:spcBef>
                <a:spcPts val="0"/>
              </a:spcBef>
              <a:spcAft>
                <a:spcPts val="0"/>
              </a:spcAft>
              <a:buNone/>
            </a:pPr>
            <a:endParaRPr/>
          </a:p>
          <a:p>
            <a:pPr marL="0" lvl="0" indent="0" algn="l" rtl="0">
              <a:spcBef>
                <a:spcPts val="0"/>
              </a:spcBef>
              <a:spcAft>
                <a:spcPts val="0"/>
              </a:spcAft>
              <a:buNone/>
            </a:pPr>
            <a:r>
              <a:rPr lang="en-US" b="1"/>
              <a:t>District Crisis Response team in place</a:t>
            </a:r>
            <a:endParaRPr/>
          </a:p>
          <a:p>
            <a:pPr marL="0" lvl="0" indent="0" algn="l" rtl="0">
              <a:spcBef>
                <a:spcPts val="0"/>
              </a:spcBef>
              <a:spcAft>
                <a:spcPts val="0"/>
              </a:spcAft>
              <a:buNone/>
            </a:pPr>
            <a:endParaRPr b="1"/>
          </a:p>
          <a:p>
            <a:pPr marL="0" lvl="0" indent="0" algn="l" rtl="0">
              <a:spcBef>
                <a:spcPts val="0"/>
              </a:spcBef>
              <a:spcAft>
                <a:spcPts val="0"/>
              </a:spcAft>
              <a:buNone/>
            </a:pPr>
            <a:r>
              <a:rPr lang="en-US" b="1"/>
              <a:t>Strong District inter-departmental communication &amp; collaboration</a:t>
            </a:r>
            <a:endParaRPr/>
          </a:p>
          <a:p>
            <a:pPr marL="0" lvl="0" indent="0" algn="l" rtl="0">
              <a:spcBef>
                <a:spcPts val="0"/>
              </a:spcBef>
              <a:spcAft>
                <a:spcPts val="0"/>
              </a:spcAft>
              <a:buNone/>
            </a:pPr>
            <a:endParaRPr b="1"/>
          </a:p>
          <a:p>
            <a:pPr marL="0" lvl="0" indent="0" algn="l" rtl="0">
              <a:spcBef>
                <a:spcPts val="0"/>
              </a:spcBef>
              <a:spcAft>
                <a:spcPts val="0"/>
              </a:spcAft>
              <a:buNone/>
            </a:pPr>
            <a:r>
              <a:rPr lang="en-US" b="1"/>
              <a:t>Riverside Police Department</a:t>
            </a:r>
            <a:endParaRPr/>
          </a:p>
          <a:p>
            <a:pPr marL="0" lvl="0" indent="0" algn="l" rtl="0">
              <a:spcBef>
                <a:spcPts val="0"/>
              </a:spcBef>
              <a:spcAft>
                <a:spcPts val="0"/>
              </a:spcAft>
              <a:buNone/>
            </a:pPr>
            <a:r>
              <a:rPr lang="en-US" b="1"/>
              <a:t>              </a:t>
            </a:r>
            <a:r>
              <a:rPr lang="en-US"/>
              <a:t>Internal preparation: training, procedures, expectations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University of Redlands &amp; UCR</a:t>
            </a:r>
            <a:endParaRPr/>
          </a:p>
          <a:p>
            <a:pPr marL="0" lvl="0" indent="0" algn="l" rtl="0">
              <a:spcBef>
                <a:spcPts val="0"/>
              </a:spcBef>
              <a:spcAft>
                <a:spcPts val="0"/>
              </a:spcAft>
              <a:buNone/>
            </a:pPr>
            <a:r>
              <a:rPr lang="en-US"/>
              <a:t>              Preparation, training, &amp; procedures</a:t>
            </a:r>
            <a:endParaRPr/>
          </a:p>
          <a:p>
            <a:pPr marL="0" lvl="0" indent="0" algn="l" rtl="0">
              <a:spcBef>
                <a:spcPts val="0"/>
              </a:spcBef>
              <a:spcAft>
                <a:spcPts val="0"/>
              </a:spcAft>
              <a:buNone/>
            </a:pPr>
            <a:endParaRPr/>
          </a:p>
        </p:txBody>
      </p:sp>
      <p:sp>
        <p:nvSpPr>
          <p:cNvPr id="762" name="Google Shape;76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Uniform Command Structure Established: District &amp; RPD perspectives</a:t>
            </a:r>
            <a:endParaRPr/>
          </a:p>
          <a:p>
            <a:pPr marL="457200" lvl="1" indent="0" algn="l" rtl="0">
              <a:spcBef>
                <a:spcPts val="0"/>
              </a:spcBef>
              <a:spcAft>
                <a:spcPts val="0"/>
              </a:spcAft>
              <a:buNone/>
            </a:pPr>
            <a:r>
              <a:rPr lang="en-US"/>
              <a:t>RPD takes the lead</a:t>
            </a:r>
            <a:endParaRPr/>
          </a:p>
          <a:p>
            <a:pPr marL="457200" lvl="1" indent="0" algn="l" rtl="0">
              <a:spcBef>
                <a:spcPts val="0"/>
              </a:spcBef>
              <a:spcAft>
                <a:spcPts val="0"/>
              </a:spcAft>
              <a:buNone/>
            </a:pPr>
            <a:r>
              <a:rPr lang="en-US"/>
              <a:t>District Incident Commander: Tim Walker</a:t>
            </a:r>
            <a:endParaRPr/>
          </a:p>
          <a:p>
            <a:pPr marL="457200" lvl="1" indent="0" algn="l" rtl="0">
              <a:spcBef>
                <a:spcPts val="0"/>
              </a:spcBef>
              <a:spcAft>
                <a:spcPts val="0"/>
              </a:spcAft>
              <a:buNone/>
            </a:pPr>
            <a:r>
              <a:rPr lang="en-US"/>
              <a:t>District Liaison: Gary McGuire</a:t>
            </a:r>
            <a:endParaRPr/>
          </a:p>
          <a:p>
            <a:pPr marL="457200" lvl="1" indent="0" algn="l" rtl="0">
              <a:spcBef>
                <a:spcPts val="0"/>
              </a:spcBef>
              <a:spcAft>
                <a:spcPts val="0"/>
              </a:spcAft>
              <a:buNone/>
            </a:pPr>
            <a:r>
              <a:rPr lang="en-US"/>
              <a:t>Communication: RPD &amp; District PIOs</a:t>
            </a:r>
            <a:endParaRPr/>
          </a:p>
          <a:p>
            <a:pPr marL="457200" lvl="1" indent="0" algn="l" rtl="0">
              <a:spcBef>
                <a:spcPts val="0"/>
              </a:spcBef>
              <a:spcAft>
                <a:spcPts val="0"/>
              </a:spcAft>
              <a:buNone/>
            </a:pPr>
            <a:endParaRPr/>
          </a:p>
          <a:p>
            <a:pPr marL="0" lvl="0" indent="0" algn="l" rtl="0">
              <a:spcBef>
                <a:spcPts val="0"/>
              </a:spcBef>
              <a:spcAft>
                <a:spcPts val="0"/>
              </a:spcAft>
              <a:buNone/>
            </a:pPr>
            <a:r>
              <a:rPr lang="en-US" b="1"/>
              <a:t>Campus Secured &amp; Student/Staff Safety Verified</a:t>
            </a:r>
            <a:endParaRPr/>
          </a:p>
          <a:p>
            <a:pPr marL="457200" lvl="1" indent="0" algn="l" rtl="0">
              <a:spcBef>
                <a:spcPts val="0"/>
              </a:spcBef>
              <a:spcAft>
                <a:spcPts val="0"/>
              </a:spcAft>
              <a:buNone/>
            </a:pPr>
            <a:r>
              <a:rPr lang="en-US"/>
              <a:t>Incident Command location set up</a:t>
            </a:r>
            <a:endParaRPr/>
          </a:p>
          <a:p>
            <a:pPr marL="457200" lvl="1" indent="0" algn="l" rtl="0">
              <a:spcBef>
                <a:spcPts val="0"/>
              </a:spcBef>
              <a:spcAft>
                <a:spcPts val="0"/>
              </a:spcAft>
              <a:buNone/>
            </a:pPr>
            <a:r>
              <a:rPr lang="en-US"/>
              <a:t>Containment of suspect and hostage in the barricaded classroom</a:t>
            </a:r>
            <a:endParaRPr/>
          </a:p>
          <a:p>
            <a:pPr marL="457200" lvl="1" indent="0" algn="l" rtl="0">
              <a:spcBef>
                <a:spcPts val="0"/>
              </a:spcBef>
              <a:spcAft>
                <a:spcPts val="0"/>
              </a:spcAft>
              <a:buNone/>
            </a:pPr>
            <a:r>
              <a:rPr lang="en-US"/>
              <a:t>Controlled evacuation of students to nearby park</a:t>
            </a:r>
            <a:endParaRPr/>
          </a:p>
          <a:p>
            <a:pPr marL="457200" lvl="1" indent="0" algn="l" rtl="0">
              <a:spcBef>
                <a:spcPts val="0"/>
              </a:spcBef>
              <a:spcAft>
                <a:spcPts val="0"/>
              </a:spcAft>
              <a:buNone/>
            </a:pPr>
            <a:r>
              <a:rPr lang="en-US"/>
              <a:t>Neighborhood perimeter set-up to keep media &amp; non-incident individuals out</a:t>
            </a:r>
            <a:endParaRPr/>
          </a:p>
          <a:p>
            <a:pPr marL="457200" lvl="1" indent="0" algn="l" rtl="0">
              <a:spcBef>
                <a:spcPts val="0"/>
              </a:spcBef>
              <a:spcAft>
                <a:spcPts val="0"/>
              </a:spcAft>
              <a:buNone/>
            </a:pPr>
            <a:endParaRPr/>
          </a:p>
          <a:p>
            <a:pPr marL="0" lvl="0" indent="0" algn="l" rtl="0">
              <a:spcBef>
                <a:spcPts val="0"/>
              </a:spcBef>
              <a:spcAft>
                <a:spcPts val="0"/>
              </a:spcAft>
              <a:buNone/>
            </a:pPr>
            <a:r>
              <a:rPr lang="en-US" b="1"/>
              <a:t>Information flow</a:t>
            </a:r>
            <a:endParaRPr/>
          </a:p>
          <a:p>
            <a:pPr marL="457200" lvl="1" indent="0" algn="l" rtl="0">
              <a:spcBef>
                <a:spcPts val="0"/>
              </a:spcBef>
              <a:spcAft>
                <a:spcPts val="0"/>
              </a:spcAft>
              <a:buNone/>
            </a:pPr>
            <a:r>
              <a:rPr lang="en-US"/>
              <a:t>Direct Dial &amp; Social Media communication with parents/community</a:t>
            </a:r>
            <a:endParaRPr/>
          </a:p>
          <a:p>
            <a:pPr marL="457200" lvl="1" indent="0" algn="l" rtl="0">
              <a:spcBef>
                <a:spcPts val="0"/>
              </a:spcBef>
              <a:spcAft>
                <a:spcPts val="0"/>
              </a:spcAft>
              <a:buNone/>
            </a:pPr>
            <a:r>
              <a:rPr lang="en-US"/>
              <a:t>Coordinated press releases</a:t>
            </a:r>
            <a:endParaRPr/>
          </a:p>
          <a:p>
            <a:pPr marL="457200" lvl="1" indent="0" algn="l" rtl="0">
              <a:spcBef>
                <a:spcPts val="0"/>
              </a:spcBef>
              <a:spcAft>
                <a:spcPts val="0"/>
              </a:spcAft>
              <a:buNone/>
            </a:pPr>
            <a:endParaRPr/>
          </a:p>
          <a:p>
            <a:pPr marL="0" lvl="0" indent="0" algn="l" rtl="0">
              <a:spcBef>
                <a:spcPts val="0"/>
              </a:spcBef>
              <a:spcAft>
                <a:spcPts val="0"/>
              </a:spcAft>
              <a:buNone/>
            </a:pPr>
            <a:r>
              <a:rPr lang="en-US" b="1"/>
              <a:t>Campus &amp; Evacuation Logistics</a:t>
            </a:r>
            <a:endParaRPr/>
          </a:p>
          <a:p>
            <a:pPr marL="457200" lvl="1" indent="0" algn="l" rtl="0">
              <a:spcBef>
                <a:spcPts val="0"/>
              </a:spcBef>
              <a:spcAft>
                <a:spcPts val="0"/>
              </a:spcAft>
              <a:buNone/>
            </a:pPr>
            <a:r>
              <a:rPr lang="en-US"/>
              <a:t>Building &amp; classroom access points (school map, blueprints, floor plans)</a:t>
            </a:r>
            <a:endParaRPr/>
          </a:p>
          <a:p>
            <a:pPr marL="457200" lvl="1" indent="0" algn="l" rtl="0">
              <a:spcBef>
                <a:spcPts val="0"/>
              </a:spcBef>
              <a:spcAft>
                <a:spcPts val="0"/>
              </a:spcAft>
              <a:buNone/>
            </a:pPr>
            <a:r>
              <a:rPr lang="en-US"/>
              <a:t>Door access/keys</a:t>
            </a:r>
            <a:endParaRPr/>
          </a:p>
          <a:p>
            <a:pPr marL="457200" lvl="1" indent="0" algn="l" rtl="0">
              <a:spcBef>
                <a:spcPts val="0"/>
              </a:spcBef>
              <a:spcAft>
                <a:spcPts val="0"/>
              </a:spcAft>
              <a:buNone/>
            </a:pPr>
            <a:r>
              <a:rPr lang="en-US"/>
              <a:t>Control of communication lines (radio, internet, phones)</a:t>
            </a:r>
            <a:endParaRPr/>
          </a:p>
          <a:p>
            <a:pPr marL="457200" lvl="1" indent="0" algn="l" rtl="0">
              <a:spcBef>
                <a:spcPts val="0"/>
              </a:spcBef>
              <a:spcAft>
                <a:spcPts val="0"/>
              </a:spcAft>
              <a:buNone/>
            </a:pPr>
            <a:r>
              <a:rPr lang="en-US"/>
              <a:t>Access to wifi for 1</a:t>
            </a:r>
            <a:r>
              <a:rPr lang="en-US" baseline="30000"/>
              <a:t>st</a:t>
            </a:r>
            <a:r>
              <a:rPr lang="en-US"/>
              <a:t> responders</a:t>
            </a:r>
            <a:endParaRPr/>
          </a:p>
          <a:p>
            <a:pPr marL="457200" lvl="1" indent="0" algn="l" rtl="0">
              <a:spcBef>
                <a:spcPts val="0"/>
              </a:spcBef>
              <a:spcAft>
                <a:spcPts val="0"/>
              </a:spcAft>
              <a:buNone/>
            </a:pPr>
            <a:r>
              <a:rPr lang="en-US"/>
              <a:t>Ongoing communication with Pupil Services Team from District Command</a:t>
            </a:r>
            <a:endParaRPr/>
          </a:p>
          <a:p>
            <a:pPr marL="457200" lvl="1" indent="0" algn="l" rtl="0">
              <a:spcBef>
                <a:spcPts val="0"/>
              </a:spcBef>
              <a:spcAft>
                <a:spcPts val="0"/>
              </a:spcAft>
              <a:buNone/>
            </a:pPr>
            <a:r>
              <a:rPr lang="en-US"/>
              <a:t>Pupil Services team coordinates all activity at evacuation site</a:t>
            </a:r>
            <a:endParaRPr/>
          </a:p>
          <a:p>
            <a:pPr marL="457200" lvl="1" indent="0" algn="l" rtl="0">
              <a:spcBef>
                <a:spcPts val="0"/>
              </a:spcBef>
              <a:spcAft>
                <a:spcPts val="0"/>
              </a:spcAft>
              <a:buNone/>
            </a:pPr>
            <a:endParaRPr/>
          </a:p>
          <a:p>
            <a:pPr marL="0" lvl="0" indent="0" algn="l" rtl="0">
              <a:spcBef>
                <a:spcPts val="0"/>
              </a:spcBef>
              <a:spcAft>
                <a:spcPts val="0"/>
              </a:spcAft>
              <a:buNone/>
            </a:pPr>
            <a:r>
              <a:rPr lang="en-US" b="1"/>
              <a:t>Food &amp; Water for Command team &amp; emergency personnel on campus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Evacuation Transportation</a:t>
            </a:r>
            <a:endParaRPr/>
          </a:p>
          <a:p>
            <a:pPr marL="0" lvl="0" indent="0" algn="l" rtl="0">
              <a:spcBef>
                <a:spcPts val="0"/>
              </a:spcBef>
              <a:spcAft>
                <a:spcPts val="0"/>
              </a:spcAft>
              <a:buNone/>
            </a:pPr>
            <a:endParaRPr/>
          </a:p>
          <a:p>
            <a:pPr marL="0" lvl="0" indent="0" algn="l" rtl="0">
              <a:spcBef>
                <a:spcPts val="0"/>
              </a:spcBef>
              <a:spcAft>
                <a:spcPts val="0"/>
              </a:spcAft>
              <a:buNone/>
            </a:pPr>
            <a:r>
              <a:rPr lang="en-US" b="1"/>
              <a:t>Evacuation/Re-unification location &amp; Student Safety/Well-Being Logistics</a:t>
            </a:r>
            <a:endParaRPr b="1"/>
          </a:p>
          <a:p>
            <a:pPr marL="457200" lvl="1" indent="0" algn="l" rtl="0">
              <a:spcBef>
                <a:spcPts val="0"/>
              </a:spcBef>
              <a:spcAft>
                <a:spcPts val="0"/>
              </a:spcAft>
              <a:buNone/>
            </a:pPr>
            <a:r>
              <a:rPr lang="en-US"/>
              <a:t>Food, water, porta-potties, easy-ups</a:t>
            </a:r>
            <a:endParaRPr/>
          </a:p>
          <a:p>
            <a:pPr marL="457200" lvl="1" indent="0" algn="l" rtl="0">
              <a:spcBef>
                <a:spcPts val="0"/>
              </a:spcBef>
              <a:spcAft>
                <a:spcPts val="0"/>
              </a:spcAft>
              <a:buNone/>
            </a:pPr>
            <a:r>
              <a:rPr lang="en-US"/>
              <a:t>District administrative &amp; support staff – supervision, re-unification</a:t>
            </a:r>
            <a:endParaRPr/>
          </a:p>
          <a:p>
            <a:pPr marL="457200" lvl="1" indent="0" algn="l" rtl="0">
              <a:spcBef>
                <a:spcPts val="0"/>
              </a:spcBef>
              <a:spcAft>
                <a:spcPts val="0"/>
              </a:spcAft>
              <a:buNone/>
            </a:pPr>
            <a:r>
              <a:rPr lang="en-US"/>
              <a:t>Counseling staff on site to support students &amp; staff</a:t>
            </a:r>
            <a:endParaRPr/>
          </a:p>
          <a:p>
            <a:pPr marL="457200" lvl="1" indent="0" algn="l" rtl="0">
              <a:spcBef>
                <a:spcPts val="0"/>
              </a:spcBef>
              <a:spcAft>
                <a:spcPts val="0"/>
              </a:spcAft>
              <a:buNone/>
            </a:pPr>
            <a:r>
              <a:rPr lang="en-US"/>
              <a:t>Data hot spots, phone rechargers, extra radios and/or radio batteries</a:t>
            </a:r>
            <a:endParaRPr/>
          </a:p>
          <a:p>
            <a:pPr marL="457200" lvl="1" indent="0" algn="l" rtl="0">
              <a:spcBef>
                <a:spcPts val="0"/>
              </a:spcBef>
              <a:spcAft>
                <a:spcPts val="0"/>
              </a:spcAft>
              <a:buNone/>
            </a:pPr>
            <a:r>
              <a:rPr lang="en-US"/>
              <a:t>Police &amp; Sheriff assist with containment of evacuation location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70" name="Google Shape;77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54:notes"/>
          <p:cNvSpPr txBox="1">
            <a:spLocks noGrp="1"/>
          </p:cNvSpPr>
          <p:nvPr>
            <p:ph type="body" idx="1"/>
          </p:nvPr>
        </p:nvSpPr>
        <p:spPr>
          <a:xfrm>
            <a:off x="685800" y="4400549"/>
            <a:ext cx="5486400" cy="44804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Post-Incident Mapping &amp; Planning for School Closure &amp; Re-opening</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Community meeting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Press releases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Student/staff personal property pick-up/cars etc</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School closed for rest of week to clean up site/classroom closed rest of year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HR - counseling for staff at site and those involved directly with incident response</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available for @month after for district staff</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Applying to CDE for waiver of daily instructional minutes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Extra-campus supervisor provided for remainder of year</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Re-opening: PD presence &amp; feeder school welcoming students</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CV teddy bears for students</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Pupil Services staff presence at re-opening and several days after that</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SAP counselor presence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Communication with/support of student and family of the hostage taker</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Parent/community meetings following incident</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After action review*</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Positives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Deltas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Next time</a:t>
            </a:r>
            <a:endParaRPr/>
          </a:p>
          <a:p>
            <a:pPr marL="0" lvl="0" indent="0" algn="l" rtl="0">
              <a:spcBef>
                <a:spcPts val="0"/>
              </a:spcBef>
              <a:spcAft>
                <a:spcPts val="0"/>
              </a:spcAft>
              <a:buNone/>
            </a:pPr>
            <a:r>
              <a:rPr lang="en-US"/>
              <a:t>School Safety Assessments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Visitor Management System – RAPTOR: screening &amp; alerts</a:t>
            </a:r>
            <a:endParaRPr/>
          </a:p>
          <a:p>
            <a:pPr marL="0" lvl="0" indent="0" algn="l" rtl="0">
              <a:spcBef>
                <a:spcPts val="0"/>
              </a:spcBef>
              <a:spcAft>
                <a:spcPts val="0"/>
              </a:spcAft>
              <a:buNone/>
            </a:pPr>
            <a:r>
              <a:rPr lang="en-US"/>
              <a:t>Review of campus access – doors, locks, gates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779" name="Google Shape;77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TOP TEN TAKEAWAYS FROM CASTLE VIEW</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From After Action Review</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Accounting for all students, before releasing any students to parents;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Radios communications might not work in all locations, be prepared to use cell phones if needed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Picture IDs for all Staff/Identification of some kind when staff at evacuation site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Attendance rosters printed once a month and put with Emergency cards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Police Department support at park</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Teachers following intruder/active shooter procedures key</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Predetermined potential evacuation sites in place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Extra master key for emergency responders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Coordination/procedures to keep students together by class and grade for reunification purposes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Mobile evacuation supplies</a:t>
            </a:r>
            <a:endParaRPr/>
          </a:p>
          <a:p>
            <a:pPr marL="0" lvl="0" indent="0" algn="l" rtl="0">
              <a:spcBef>
                <a:spcPts val="0"/>
              </a:spcBef>
              <a:spcAft>
                <a:spcPts val="0"/>
              </a:spcAft>
              <a:buNone/>
            </a:pPr>
            <a:endParaRPr/>
          </a:p>
        </p:txBody>
      </p:sp>
      <p:sp>
        <p:nvSpPr>
          <p:cNvPr id="788" name="Google Shape;78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Hello.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Thank you Vincente and thank you LACOE for all of your work to continue to host this excellent annual event.</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 I’d like to extend an enthusiastic and warm invitation to you all to join CASCWA if you are not yet a member.  We ARE here for YOU!</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As noted on the 2nd slide — We have many supports for school districts in general and for our CWA friends in particular.  CASCWA was a life saver for me throughout my years in Student Services…particularly my first year when I was first learning my new role.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Please feel free to reach out to me if you have questions–my information is on the third slide for your convenience.</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Thank you!</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DOJ = California Department of Justice</a:t>
            </a:r>
            <a:endParaRPr/>
          </a:p>
          <a:p>
            <a:pPr marL="0" lvl="0" indent="0" algn="l" rtl="0">
              <a:spcBef>
                <a:spcPts val="0"/>
              </a:spcBef>
              <a:spcAft>
                <a:spcPts val="0"/>
              </a:spcAft>
              <a:buNone/>
            </a:pPr>
            <a:r>
              <a:rPr lang="en-US"/>
              <a:t>OES = California Governor’s Office of Emergency Services</a:t>
            </a:r>
            <a:endParaRPr/>
          </a:p>
          <a:p>
            <a:pPr marL="0" lvl="0" indent="0" algn="l" rtl="0">
              <a:spcBef>
                <a:spcPts val="0"/>
              </a:spcBef>
              <a:spcAft>
                <a:spcPts val="0"/>
              </a:spcAft>
              <a:buNone/>
            </a:pPr>
            <a:endParaRPr/>
          </a:p>
          <a:p>
            <a:pPr marL="0" lvl="0" indent="0" algn="l" rtl="0">
              <a:spcBef>
                <a:spcPts val="0"/>
              </a:spcBef>
              <a:spcAft>
                <a:spcPts val="0"/>
              </a:spcAft>
              <a:buNone/>
            </a:pPr>
            <a:r>
              <a:rPr lang="en-US"/>
              <a:t>The updated edition addresses pandemic response, tactical response, mental health intervention, and methods to improve school climate and physical safety</a:t>
            </a:r>
            <a:endParaRPr/>
          </a:p>
          <a:p>
            <a:pPr marL="0" lvl="0" indent="0" algn="l" rtl="0">
              <a:spcBef>
                <a:spcPts val="0"/>
              </a:spcBef>
              <a:spcAft>
                <a:spcPts val="0"/>
              </a:spcAft>
              <a:buNone/>
            </a:pPr>
            <a:endParaRPr/>
          </a:p>
          <a:p>
            <a:pPr marL="0" lvl="0" indent="0" algn="l" rtl="0">
              <a:spcBef>
                <a:spcPts val="0"/>
              </a:spcBef>
              <a:spcAft>
                <a:spcPts val="0"/>
              </a:spcAft>
              <a:buNone/>
            </a:pPr>
            <a:r>
              <a:rPr lang="en-US"/>
              <a:t>The guide explains how to ensure compliance with CSSP regulations, and provides templates and resources.</a:t>
            </a:r>
            <a:endParaRPr/>
          </a:p>
        </p:txBody>
      </p:sp>
      <p:sp>
        <p:nvSpPr>
          <p:cNvPr id="846" name="Google Shape;84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DOJ = California Department of Justice</a:t>
            </a:r>
            <a:endParaRPr/>
          </a:p>
          <a:p>
            <a:pPr marL="0" lvl="0" indent="0" algn="l" rtl="0">
              <a:spcBef>
                <a:spcPts val="0"/>
              </a:spcBef>
              <a:spcAft>
                <a:spcPts val="0"/>
              </a:spcAft>
              <a:buNone/>
            </a:pPr>
            <a:r>
              <a:rPr lang="en-US"/>
              <a:t>OES = California Governor’s Office of Emergency Services</a:t>
            </a:r>
            <a:endParaRPr/>
          </a:p>
          <a:p>
            <a:pPr marL="0" lvl="0" indent="0" algn="l" rtl="0">
              <a:spcBef>
                <a:spcPts val="0"/>
              </a:spcBef>
              <a:spcAft>
                <a:spcPts val="0"/>
              </a:spcAft>
              <a:buNone/>
            </a:pPr>
            <a:endParaRPr/>
          </a:p>
          <a:p>
            <a:pPr marL="0" lvl="0" indent="0" algn="l" rtl="0">
              <a:spcBef>
                <a:spcPts val="0"/>
              </a:spcBef>
              <a:spcAft>
                <a:spcPts val="0"/>
              </a:spcAft>
              <a:buNone/>
            </a:pPr>
            <a:r>
              <a:rPr lang="en-US"/>
              <a:t>The updated edition addresses pandemic response, tactical response, mental health intervention, and methods to improve school climate and physical safety</a:t>
            </a:r>
            <a:endParaRPr/>
          </a:p>
          <a:p>
            <a:pPr marL="0" lvl="0" indent="0" algn="l" rtl="0">
              <a:spcBef>
                <a:spcPts val="0"/>
              </a:spcBef>
              <a:spcAft>
                <a:spcPts val="0"/>
              </a:spcAft>
              <a:buNone/>
            </a:pPr>
            <a:endParaRPr/>
          </a:p>
          <a:p>
            <a:pPr marL="0" lvl="0" indent="0" algn="l" rtl="0">
              <a:spcBef>
                <a:spcPts val="0"/>
              </a:spcBef>
              <a:spcAft>
                <a:spcPts val="0"/>
              </a:spcAft>
              <a:buNone/>
            </a:pPr>
            <a:r>
              <a:rPr lang="en-US"/>
              <a:t>The guide explains how to ensure compliance with CSSP regulations, and provides templates and resources.</a:t>
            </a:r>
            <a:endParaRPr/>
          </a:p>
        </p:txBody>
      </p:sp>
      <p:sp>
        <p:nvSpPr>
          <p:cNvPr id="854" name="Google Shape;85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0" name="Google Shape;3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8: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380" name="Google Shape;3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6" name="Google Shape;386;p9: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387" name="Google Shape;3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6"/>
        <p:cNvGrpSpPr/>
        <p:nvPr/>
      </p:nvGrpSpPr>
      <p:grpSpPr>
        <a:xfrm>
          <a:off x="0" y="0"/>
          <a:ext cx="0" cy="0"/>
          <a:chOff x="0" y="0"/>
          <a:chExt cx="0" cy="0"/>
        </a:xfrm>
      </p:grpSpPr>
      <p:sp>
        <p:nvSpPr>
          <p:cNvPr id="17" name="Google Shape;17;p67"/>
          <p:cNvSpPr/>
          <p:nvPr/>
        </p:nvSpPr>
        <p:spPr>
          <a:xfrm flipH="1">
            <a:off x="-1" y="4450188"/>
            <a:ext cx="12192000" cy="2407811"/>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a:solidFill>
                <a:schemeClr val="dk1"/>
              </a:solidFill>
              <a:latin typeface="Century Gothic"/>
              <a:ea typeface="Century Gothic"/>
              <a:cs typeface="Century Gothic"/>
              <a:sym typeface="Century Gothic"/>
            </a:endParaRPr>
          </a:p>
        </p:txBody>
      </p:sp>
      <p:sp>
        <p:nvSpPr>
          <p:cNvPr id="18" name="Google Shape;18;p67"/>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a:solidFill>
                <a:schemeClr val="dk1"/>
              </a:solidFill>
              <a:latin typeface="Century Gothic"/>
              <a:ea typeface="Century Gothic"/>
              <a:cs typeface="Century Gothic"/>
              <a:sym typeface="Century Gothic"/>
            </a:endParaRPr>
          </a:p>
        </p:txBody>
      </p:sp>
      <p:sp>
        <p:nvSpPr>
          <p:cNvPr id="19" name="Google Shape;19;p6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Century Gothic"/>
              <a:buNone/>
              <a:defRPr sz="80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7"/>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400"/>
              <a:buNone/>
              <a:defRPr sz="24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1" name="Google Shape;21;p6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am ">
  <p:cSld name="Team ">
    <p:bg>
      <p:bgPr>
        <a:solidFill>
          <a:schemeClr val="lt1"/>
        </a:solidFill>
        <a:effectLst/>
      </p:bgPr>
    </p:bg>
    <p:spTree>
      <p:nvGrpSpPr>
        <p:cNvPr id="1" name="Shape 93"/>
        <p:cNvGrpSpPr/>
        <p:nvPr/>
      </p:nvGrpSpPr>
      <p:grpSpPr>
        <a:xfrm>
          <a:off x="0" y="0"/>
          <a:ext cx="0" cy="0"/>
          <a:chOff x="0" y="0"/>
          <a:chExt cx="0" cy="0"/>
        </a:xfrm>
      </p:grpSpPr>
      <p:sp>
        <p:nvSpPr>
          <p:cNvPr id="94" name="Google Shape;94;p85"/>
          <p:cNvSpPr/>
          <p:nvPr/>
        </p:nvSpPr>
        <p:spPr>
          <a:xfrm>
            <a:off x="1" y="3429000"/>
            <a:ext cx="12192000" cy="3429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95" name="Google Shape;95;p85"/>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96" name="Google Shape;96;p8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8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8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85"/>
          <p:cNvSpPr>
            <a:spLocks noGrp="1"/>
          </p:cNvSpPr>
          <p:nvPr>
            <p:ph type="pic" idx="2"/>
          </p:nvPr>
        </p:nvSpPr>
        <p:spPr>
          <a:xfrm>
            <a:off x="1097279" y="1930861"/>
            <a:ext cx="2919413" cy="2919413"/>
          </a:xfrm>
          <a:prstGeom prst="rect">
            <a:avLst/>
          </a:prstGeom>
          <a:solidFill>
            <a:srgbClr val="EDEFF7"/>
          </a:solidFill>
          <a:ln>
            <a:noFill/>
          </a:ln>
        </p:spPr>
      </p:sp>
      <p:sp>
        <p:nvSpPr>
          <p:cNvPr id="100" name="Google Shape;100;p85"/>
          <p:cNvSpPr>
            <a:spLocks noGrp="1"/>
          </p:cNvSpPr>
          <p:nvPr>
            <p:ph type="pic" idx="3"/>
          </p:nvPr>
        </p:nvSpPr>
        <p:spPr>
          <a:xfrm>
            <a:off x="4659186" y="1930861"/>
            <a:ext cx="2919413" cy="2919413"/>
          </a:xfrm>
          <a:prstGeom prst="rect">
            <a:avLst/>
          </a:prstGeom>
          <a:solidFill>
            <a:srgbClr val="EDEFF7"/>
          </a:solidFill>
          <a:ln>
            <a:noFill/>
          </a:ln>
        </p:spPr>
      </p:sp>
      <p:sp>
        <p:nvSpPr>
          <p:cNvPr id="101" name="Google Shape;101;p85"/>
          <p:cNvSpPr>
            <a:spLocks noGrp="1"/>
          </p:cNvSpPr>
          <p:nvPr>
            <p:ph type="pic" idx="4"/>
          </p:nvPr>
        </p:nvSpPr>
        <p:spPr>
          <a:xfrm>
            <a:off x="8221093" y="1930861"/>
            <a:ext cx="2919413" cy="2919413"/>
          </a:xfrm>
          <a:prstGeom prst="rect">
            <a:avLst/>
          </a:prstGeom>
          <a:solidFill>
            <a:srgbClr val="EDEFF7"/>
          </a:solidFill>
          <a:ln>
            <a:noFill/>
          </a:ln>
        </p:spPr>
      </p:sp>
      <p:sp>
        <p:nvSpPr>
          <p:cNvPr id="102" name="Google Shape;102;p85"/>
          <p:cNvSpPr txBox="1">
            <a:spLocks noGrp="1"/>
          </p:cNvSpPr>
          <p:nvPr>
            <p:ph type="body" idx="1"/>
          </p:nvPr>
        </p:nvSpPr>
        <p:spPr>
          <a:xfrm>
            <a:off x="1097279" y="5257321"/>
            <a:ext cx="2919413" cy="58353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3" name="Google Shape;103;p85"/>
          <p:cNvSpPr txBox="1">
            <a:spLocks noGrp="1"/>
          </p:cNvSpPr>
          <p:nvPr>
            <p:ph type="body" idx="5"/>
          </p:nvPr>
        </p:nvSpPr>
        <p:spPr>
          <a:xfrm>
            <a:off x="4666773" y="5257321"/>
            <a:ext cx="2919413" cy="58353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4" name="Google Shape;104;p85"/>
          <p:cNvSpPr txBox="1">
            <a:spLocks noGrp="1"/>
          </p:cNvSpPr>
          <p:nvPr>
            <p:ph type="body" idx="6"/>
          </p:nvPr>
        </p:nvSpPr>
        <p:spPr>
          <a:xfrm>
            <a:off x="8236267" y="5257321"/>
            <a:ext cx="2919413" cy="58353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5" name="Google Shape;105;p85"/>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1"/>
        </a:solidFill>
        <a:effectLst/>
      </p:bgPr>
    </p:bg>
    <p:spTree>
      <p:nvGrpSpPr>
        <p:cNvPr id="1" name="Shape 106"/>
        <p:cNvGrpSpPr/>
        <p:nvPr/>
      </p:nvGrpSpPr>
      <p:grpSpPr>
        <a:xfrm>
          <a:off x="0" y="0"/>
          <a:ext cx="0" cy="0"/>
          <a:chOff x="0" y="0"/>
          <a:chExt cx="0" cy="0"/>
        </a:xfrm>
      </p:grpSpPr>
      <p:sp>
        <p:nvSpPr>
          <p:cNvPr id="107" name="Google Shape;107;p8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8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8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lt1"/>
        </a:solidFill>
        <a:effectLst/>
      </p:bgPr>
    </p:bg>
    <p:spTree>
      <p:nvGrpSpPr>
        <p:cNvPr id="1" name="Shape 110"/>
        <p:cNvGrpSpPr/>
        <p:nvPr/>
      </p:nvGrpSpPr>
      <p:grpSpPr>
        <a:xfrm>
          <a:off x="0" y="0"/>
          <a:ext cx="0" cy="0"/>
          <a:chOff x="0" y="0"/>
          <a:chExt cx="0" cy="0"/>
        </a:xfrm>
      </p:grpSpPr>
      <p:sp>
        <p:nvSpPr>
          <p:cNvPr id="111" name="Google Shape;111;p87"/>
          <p:cNvSpPr/>
          <p:nvPr/>
        </p:nvSpPr>
        <p:spPr>
          <a:xfrm>
            <a:off x="10993582" y="0"/>
            <a:ext cx="1198418"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112" name="Google Shape;112;p87"/>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113" name="Google Shape;113;p87"/>
          <p:cNvSpPr/>
          <p:nvPr/>
        </p:nvSpPr>
        <p:spPr>
          <a:xfrm>
            <a:off x="634999" y="3927894"/>
            <a:ext cx="10922000" cy="2326856"/>
          </a:xfrm>
          <a:prstGeom prst="rect">
            <a:avLst/>
          </a:prstGeom>
          <a:solidFill>
            <a:srgbClr val="F6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7"/>
          <p:cNvSpPr>
            <a:spLocks noGrp="1"/>
          </p:cNvSpPr>
          <p:nvPr>
            <p:ph type="pic" idx="2"/>
          </p:nvPr>
        </p:nvSpPr>
        <p:spPr>
          <a:xfrm>
            <a:off x="635001" y="603250"/>
            <a:ext cx="10921998" cy="3294019"/>
          </a:xfrm>
          <a:prstGeom prst="rect">
            <a:avLst/>
          </a:prstGeom>
          <a:solidFill>
            <a:schemeClr val="lt1"/>
          </a:solidFill>
          <a:ln>
            <a:noFill/>
          </a:ln>
        </p:spPr>
      </p:sp>
      <p:sp>
        <p:nvSpPr>
          <p:cNvPr id="115" name="Google Shape;115;p87"/>
          <p:cNvSpPr txBox="1">
            <a:spLocks noGrp="1"/>
          </p:cNvSpPr>
          <p:nvPr>
            <p:ph type="title"/>
          </p:nvPr>
        </p:nvSpPr>
        <p:spPr>
          <a:xfrm>
            <a:off x="1097279" y="4298078"/>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1"/>
              </a:buClr>
              <a:buSzPts val="3600"/>
              <a:buFont typeface="Century Gothic"/>
              <a:buNone/>
              <a:defRPr sz="3600"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87"/>
          <p:cNvSpPr txBox="1">
            <a:spLocks noGrp="1"/>
          </p:cNvSpPr>
          <p:nvPr>
            <p:ph type="body" idx="1"/>
          </p:nvPr>
        </p:nvSpPr>
        <p:spPr>
          <a:xfrm>
            <a:off x="1097279" y="5213716"/>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00000"/>
              </a:lnSpc>
              <a:spcBef>
                <a:spcPts val="0"/>
              </a:spcBef>
              <a:spcAft>
                <a:spcPts val="0"/>
              </a:spcAft>
              <a:buSzPts val="1800"/>
              <a:buNone/>
              <a:defRPr sz="1800">
                <a:solidFill>
                  <a:schemeClr val="dk1"/>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17" name="Google Shape;117;p8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8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8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7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8" name="Google Shape;128;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7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7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7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p7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4" name="Google Shape;134;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7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7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7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p107"/>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5" name="Google Shape;145;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p10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0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0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9"/>
        <p:cNvGrpSpPr/>
        <p:nvPr/>
      </p:nvGrpSpPr>
      <p:grpSpPr>
        <a:xfrm>
          <a:off x="0" y="0"/>
          <a:ext cx="0" cy="0"/>
          <a:chOff x="0" y="0"/>
          <a:chExt cx="0" cy="0"/>
        </a:xfrm>
      </p:grpSpPr>
      <p:sp>
        <p:nvSpPr>
          <p:cNvPr id="150" name="Google Shape;150;p108"/>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1" name="Google Shape;151;p10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2" name="Google Shape;152;p10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0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0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10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7" name="Google Shape;157;p10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10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0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10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0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0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0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11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6" name="Google Shape;166;p1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lt1"/>
        </a:solidFill>
        <a:effectLst/>
      </p:bgPr>
    </p:bg>
    <p:spTree>
      <p:nvGrpSpPr>
        <p:cNvPr id="1" name="Shape 24"/>
        <p:cNvGrpSpPr/>
        <p:nvPr/>
      </p:nvGrpSpPr>
      <p:grpSpPr>
        <a:xfrm>
          <a:off x="0" y="0"/>
          <a:ext cx="0" cy="0"/>
          <a:chOff x="0" y="0"/>
          <a:chExt cx="0" cy="0"/>
        </a:xfrm>
      </p:grpSpPr>
      <p:sp>
        <p:nvSpPr>
          <p:cNvPr id="25" name="Google Shape;25;p6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68"/>
          <p:cNvSpPr/>
          <p:nvPr/>
        </p:nvSpPr>
        <p:spPr>
          <a:xfrm>
            <a:off x="3351057" y="0"/>
            <a:ext cx="8840943"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29" name="Google Shape;29;p68"/>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30" name="Google Shape;30;p68"/>
          <p:cNvSpPr txBox="1">
            <a:spLocks noGrp="1"/>
          </p:cNvSpPr>
          <p:nvPr>
            <p:ph type="title"/>
          </p:nvPr>
        </p:nvSpPr>
        <p:spPr>
          <a:xfrm>
            <a:off x="635000" y="3135207"/>
            <a:ext cx="4886854" cy="58758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8"/>
          <p:cNvSpPr txBox="1">
            <a:spLocks noGrp="1"/>
          </p:cNvSpPr>
          <p:nvPr>
            <p:ph type="body" idx="1"/>
          </p:nvPr>
        </p:nvSpPr>
        <p:spPr>
          <a:xfrm>
            <a:off x="5575829" y="633875"/>
            <a:ext cx="5981171" cy="5590250"/>
          </a:xfrm>
          <a:prstGeom prst="rect">
            <a:avLst/>
          </a:prstGeom>
          <a:noFill/>
          <a:ln>
            <a:noFill/>
          </a:ln>
        </p:spPr>
        <p:txBody>
          <a:bodyPr spcFirstLastPara="1" wrap="square" lIns="0" tIns="45700" rIns="0" bIns="45700" anchor="ctr" anchorCtr="0">
            <a:normAutofit/>
          </a:bodyPr>
          <a:lstStyle>
            <a:lvl1pPr marL="457200" lvl="0" indent="-330200" algn="l">
              <a:lnSpc>
                <a:spcPct val="100000"/>
              </a:lnSpc>
              <a:spcBef>
                <a:spcPts val="1200"/>
              </a:spcBef>
              <a:spcAft>
                <a:spcPts val="0"/>
              </a:spcAft>
              <a:buClr>
                <a:schemeClr val="dk1"/>
              </a:buClr>
              <a:buSzPts val="1600"/>
              <a:buFont typeface="Century Gothic"/>
              <a:buAutoNum type="arabicPeriod"/>
              <a:defRPr sz="1600">
                <a:solidFill>
                  <a:schemeClr val="dk1"/>
                </a:solidFill>
              </a:defRPr>
            </a:lvl1pPr>
            <a:lvl2pPr marL="914400" lvl="1" indent="-317500" algn="l">
              <a:lnSpc>
                <a:spcPct val="100000"/>
              </a:lnSpc>
              <a:spcBef>
                <a:spcPts val="200"/>
              </a:spcBef>
              <a:spcAft>
                <a:spcPts val="0"/>
              </a:spcAft>
              <a:buClr>
                <a:schemeClr val="dk1"/>
              </a:buClr>
              <a:buSzPts val="1400"/>
              <a:buFont typeface="Century Gothic"/>
              <a:buAutoNum type="arabicPeriod"/>
              <a:defRPr sz="1400">
                <a:solidFill>
                  <a:schemeClr val="dk1"/>
                </a:solidFill>
              </a:defRPr>
            </a:lvl2pPr>
            <a:lvl3pPr marL="1371600" lvl="2" indent="-298450" algn="l">
              <a:lnSpc>
                <a:spcPct val="100000"/>
              </a:lnSpc>
              <a:spcBef>
                <a:spcPts val="400"/>
              </a:spcBef>
              <a:spcAft>
                <a:spcPts val="0"/>
              </a:spcAft>
              <a:buClr>
                <a:schemeClr val="dk1"/>
              </a:buClr>
              <a:buSzPts val="1100"/>
              <a:buFont typeface="Century Gothic"/>
              <a:buAutoNum type="arabicPeriod"/>
              <a:defRPr sz="1100">
                <a:solidFill>
                  <a:schemeClr val="dk1"/>
                </a:solidFill>
              </a:defRPr>
            </a:lvl3pPr>
            <a:lvl4pPr marL="1828800" lvl="3" indent="-298450" algn="l">
              <a:lnSpc>
                <a:spcPct val="100000"/>
              </a:lnSpc>
              <a:spcBef>
                <a:spcPts val="400"/>
              </a:spcBef>
              <a:spcAft>
                <a:spcPts val="0"/>
              </a:spcAft>
              <a:buClr>
                <a:schemeClr val="dk1"/>
              </a:buClr>
              <a:buSzPts val="1100"/>
              <a:buFont typeface="Century Gothic"/>
              <a:buAutoNum type="arabicPeriod"/>
              <a:defRPr sz="1100">
                <a:solidFill>
                  <a:schemeClr val="dk1"/>
                </a:solidFill>
              </a:defRPr>
            </a:lvl4pPr>
            <a:lvl5pPr marL="2286000" lvl="4" indent="-298450" algn="l">
              <a:lnSpc>
                <a:spcPct val="100000"/>
              </a:lnSpc>
              <a:spcBef>
                <a:spcPts val="400"/>
              </a:spcBef>
              <a:spcAft>
                <a:spcPts val="0"/>
              </a:spcAft>
              <a:buClr>
                <a:schemeClr val="dk1"/>
              </a:buClr>
              <a:buSzPts val="1100"/>
              <a:buFont typeface="Century Gothic"/>
              <a:buAutoNum type="arabicPeriod"/>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9"/>
        <p:cNvGrpSpPr/>
        <p:nvPr/>
      </p:nvGrpSpPr>
      <p:grpSpPr>
        <a:xfrm>
          <a:off x="0" y="0"/>
          <a:ext cx="0" cy="0"/>
          <a:chOff x="0" y="0"/>
          <a:chExt cx="0" cy="0"/>
        </a:xfrm>
      </p:grpSpPr>
      <p:sp>
        <p:nvSpPr>
          <p:cNvPr id="170" name="Google Shape;170;p1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1" name="Google Shape;171;p11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2" name="Google Shape;172;p1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3" name="Google Shape;173;p1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6"/>
        <p:cNvGrpSpPr/>
        <p:nvPr/>
      </p:nvGrpSpPr>
      <p:grpSpPr>
        <a:xfrm>
          <a:off x="0" y="0"/>
          <a:ext cx="0" cy="0"/>
          <a:chOff x="0" y="0"/>
          <a:chExt cx="0" cy="0"/>
        </a:xfrm>
      </p:grpSpPr>
      <p:sp>
        <p:nvSpPr>
          <p:cNvPr id="177" name="Google Shape;177;p1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8" name="Google Shape;178;p112"/>
          <p:cNvSpPr>
            <a:spLocks noGrp="1"/>
          </p:cNvSpPr>
          <p:nvPr>
            <p:ph type="pic" idx="2"/>
          </p:nvPr>
        </p:nvSpPr>
        <p:spPr>
          <a:xfrm>
            <a:off x="5183188" y="987427"/>
            <a:ext cx="6172200" cy="4873625"/>
          </a:xfrm>
          <a:prstGeom prst="rect">
            <a:avLst/>
          </a:prstGeom>
          <a:noFill/>
          <a:ln>
            <a:noFill/>
          </a:ln>
        </p:spPr>
      </p:sp>
      <p:sp>
        <p:nvSpPr>
          <p:cNvPr id="179" name="Google Shape;179;p1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0" name="Google Shape;180;p1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1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1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11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5" name="Google Shape;185;p1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1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11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1" name="Google Shape;191;p11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Google Shape;202;p7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7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4" name="Google Shape;204;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7"/>
        <p:cNvGrpSpPr/>
        <p:nvPr/>
      </p:nvGrpSpPr>
      <p:grpSpPr>
        <a:xfrm>
          <a:off x="0" y="0"/>
          <a:ext cx="0" cy="0"/>
          <a:chOff x="0" y="0"/>
          <a:chExt cx="0" cy="0"/>
        </a:xfrm>
      </p:grpSpPr>
      <p:sp>
        <p:nvSpPr>
          <p:cNvPr id="208" name="Google Shape;208;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3"/>
        <p:cNvGrpSpPr/>
        <p:nvPr/>
      </p:nvGrpSpPr>
      <p:grpSpPr>
        <a:xfrm>
          <a:off x="0" y="0"/>
          <a:ext cx="0" cy="0"/>
          <a:chOff x="0" y="0"/>
          <a:chExt cx="0" cy="0"/>
        </a:xfrm>
      </p:grpSpPr>
      <p:sp>
        <p:nvSpPr>
          <p:cNvPr id="214" name="Google Shape;214;p9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9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6" name="Google Shape;216;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9"/>
        <p:cNvGrpSpPr/>
        <p:nvPr/>
      </p:nvGrpSpPr>
      <p:grpSpPr>
        <a:xfrm>
          <a:off x="0" y="0"/>
          <a:ext cx="0" cy="0"/>
          <a:chOff x="0" y="0"/>
          <a:chExt cx="0" cy="0"/>
        </a:xfrm>
      </p:grpSpPr>
      <p:sp>
        <p:nvSpPr>
          <p:cNvPr id="220" name="Google Shape;220;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9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9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6"/>
        <p:cNvGrpSpPr/>
        <p:nvPr/>
      </p:nvGrpSpPr>
      <p:grpSpPr>
        <a:xfrm>
          <a:off x="0" y="0"/>
          <a:ext cx="0" cy="0"/>
          <a:chOff x="0" y="0"/>
          <a:chExt cx="0" cy="0"/>
        </a:xfrm>
      </p:grpSpPr>
      <p:sp>
        <p:nvSpPr>
          <p:cNvPr id="227" name="Google Shape;227;p10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0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9" name="Google Shape;229;p10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10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1" name="Google Shape;231;p10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5"/>
        <p:cNvGrpSpPr/>
        <p:nvPr/>
      </p:nvGrpSpPr>
      <p:grpSpPr>
        <a:xfrm>
          <a:off x="0" y="0"/>
          <a:ext cx="0" cy="0"/>
          <a:chOff x="0" y="0"/>
          <a:chExt cx="0" cy="0"/>
        </a:xfrm>
      </p:grpSpPr>
      <p:sp>
        <p:nvSpPr>
          <p:cNvPr id="236" name="Google Shape;236;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32"/>
        <p:cNvGrpSpPr/>
        <p:nvPr/>
      </p:nvGrpSpPr>
      <p:grpSpPr>
        <a:xfrm>
          <a:off x="0" y="0"/>
          <a:ext cx="0" cy="0"/>
          <a:chOff x="0" y="0"/>
          <a:chExt cx="0" cy="0"/>
        </a:xfrm>
      </p:grpSpPr>
      <p:sp>
        <p:nvSpPr>
          <p:cNvPr id="33" name="Google Shape;33;p69"/>
          <p:cNvSpPr/>
          <p:nvPr/>
        </p:nvSpPr>
        <p:spPr>
          <a:xfrm flipH="1">
            <a:off x="0" y="0"/>
            <a:ext cx="3351057"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34" name="Google Shape;34;p69"/>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35" name="Google Shape;35;p6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55600" algn="l">
              <a:lnSpc>
                <a:spcPct val="100000"/>
              </a:lnSpc>
              <a:spcBef>
                <a:spcPts val="1200"/>
              </a:spcBef>
              <a:spcAft>
                <a:spcPts val="0"/>
              </a:spcAft>
              <a:buSzPts val="2000"/>
              <a:buChar char=" "/>
              <a:defRPr>
                <a:solidFill>
                  <a:schemeClr val="dk1"/>
                </a:solidFill>
              </a:defRPr>
            </a:lvl1pPr>
            <a:lvl2pPr marL="914400" lvl="1" indent="-342900" algn="l">
              <a:lnSpc>
                <a:spcPct val="100000"/>
              </a:lnSpc>
              <a:spcBef>
                <a:spcPts val="200"/>
              </a:spcBef>
              <a:spcAft>
                <a:spcPts val="0"/>
              </a:spcAft>
              <a:buClr>
                <a:schemeClr val="dk1"/>
              </a:buClr>
              <a:buSzPts val="1800"/>
              <a:buChar char="◦"/>
              <a:defRPr>
                <a:solidFill>
                  <a:schemeClr val="dk1"/>
                </a:solidFill>
              </a:defRPr>
            </a:lvl2pPr>
            <a:lvl3pPr marL="1371600" lvl="2" indent="-317500" algn="l">
              <a:lnSpc>
                <a:spcPct val="100000"/>
              </a:lnSpc>
              <a:spcBef>
                <a:spcPts val="400"/>
              </a:spcBef>
              <a:spcAft>
                <a:spcPts val="0"/>
              </a:spcAft>
              <a:buClr>
                <a:schemeClr val="dk1"/>
              </a:buClr>
              <a:buSzPts val="1400"/>
              <a:buChar char="◦"/>
              <a:defRPr>
                <a:solidFill>
                  <a:schemeClr val="dk1"/>
                </a:solidFill>
              </a:defRPr>
            </a:lvl3pPr>
            <a:lvl4pPr marL="1828800" lvl="3" indent="-317500" algn="l">
              <a:lnSpc>
                <a:spcPct val="100000"/>
              </a:lnSpc>
              <a:spcBef>
                <a:spcPts val="400"/>
              </a:spcBef>
              <a:spcAft>
                <a:spcPts val="0"/>
              </a:spcAft>
              <a:buClr>
                <a:schemeClr val="dk1"/>
              </a:buClr>
              <a:buSzPts val="1400"/>
              <a:buChar char="◦"/>
              <a:defRPr>
                <a:solidFill>
                  <a:schemeClr val="dk1"/>
                </a:solidFill>
              </a:defRPr>
            </a:lvl4pPr>
            <a:lvl5pPr marL="2286000" lvl="4" indent="-317500" algn="l">
              <a:lnSpc>
                <a:spcPct val="100000"/>
              </a:lnSpc>
              <a:spcBef>
                <a:spcPts val="400"/>
              </a:spcBef>
              <a:spcAft>
                <a:spcPts val="0"/>
              </a:spcAft>
              <a:buClr>
                <a:schemeClr val="dk1"/>
              </a:buClr>
              <a:buSzPts val="1400"/>
              <a:buChar char="◦"/>
              <a:defRPr>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6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p69"/>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0"/>
        <p:cNvGrpSpPr/>
        <p:nvPr/>
      </p:nvGrpSpPr>
      <p:grpSpPr>
        <a:xfrm>
          <a:off x="0" y="0"/>
          <a:ext cx="0" cy="0"/>
          <a:chOff x="0" y="0"/>
          <a:chExt cx="0" cy="0"/>
        </a:xfrm>
      </p:grpSpPr>
      <p:sp>
        <p:nvSpPr>
          <p:cNvPr id="241" name="Google Shape;241;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4"/>
        <p:cNvGrpSpPr/>
        <p:nvPr/>
      </p:nvGrpSpPr>
      <p:grpSpPr>
        <a:xfrm>
          <a:off x="0" y="0"/>
          <a:ext cx="0" cy="0"/>
          <a:chOff x="0" y="0"/>
          <a:chExt cx="0" cy="0"/>
        </a:xfrm>
      </p:grpSpPr>
      <p:sp>
        <p:nvSpPr>
          <p:cNvPr id="245" name="Google Shape;245;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10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7" name="Google Shape;247;p10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8" name="Google Shape;248;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1"/>
        <p:cNvGrpSpPr/>
        <p:nvPr/>
      </p:nvGrpSpPr>
      <p:grpSpPr>
        <a:xfrm>
          <a:off x="0" y="0"/>
          <a:ext cx="0" cy="0"/>
          <a:chOff x="0" y="0"/>
          <a:chExt cx="0" cy="0"/>
        </a:xfrm>
      </p:grpSpPr>
      <p:sp>
        <p:nvSpPr>
          <p:cNvPr id="252" name="Google Shape;252;p10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104"/>
          <p:cNvSpPr>
            <a:spLocks noGrp="1"/>
          </p:cNvSpPr>
          <p:nvPr>
            <p:ph type="pic" idx="2"/>
          </p:nvPr>
        </p:nvSpPr>
        <p:spPr>
          <a:xfrm>
            <a:off x="5183188" y="987425"/>
            <a:ext cx="6172200" cy="4873625"/>
          </a:xfrm>
          <a:prstGeom prst="rect">
            <a:avLst/>
          </a:prstGeom>
          <a:noFill/>
          <a:ln>
            <a:noFill/>
          </a:ln>
        </p:spPr>
      </p:sp>
      <p:sp>
        <p:nvSpPr>
          <p:cNvPr id="254" name="Google Shape;254;p10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5" name="Google Shape;255;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8"/>
        <p:cNvGrpSpPr/>
        <p:nvPr/>
      </p:nvGrpSpPr>
      <p:grpSpPr>
        <a:xfrm>
          <a:off x="0" y="0"/>
          <a:ext cx="0" cy="0"/>
          <a:chOff x="0" y="0"/>
          <a:chExt cx="0" cy="0"/>
        </a:xfrm>
      </p:grpSpPr>
      <p:sp>
        <p:nvSpPr>
          <p:cNvPr id="259" name="Google Shape;259;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10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4"/>
        <p:cNvGrpSpPr/>
        <p:nvPr/>
      </p:nvGrpSpPr>
      <p:grpSpPr>
        <a:xfrm>
          <a:off x="0" y="0"/>
          <a:ext cx="0" cy="0"/>
          <a:chOff x="0" y="0"/>
          <a:chExt cx="0" cy="0"/>
        </a:xfrm>
      </p:grpSpPr>
      <p:sp>
        <p:nvSpPr>
          <p:cNvPr id="265" name="Google Shape;265;p10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10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4"/>
        <p:cNvGrpSpPr/>
        <p:nvPr/>
      </p:nvGrpSpPr>
      <p:grpSpPr>
        <a:xfrm>
          <a:off x="0" y="0"/>
          <a:ext cx="0" cy="0"/>
          <a:chOff x="0" y="0"/>
          <a:chExt cx="0" cy="0"/>
        </a:xfrm>
      </p:grpSpPr>
      <p:sp>
        <p:nvSpPr>
          <p:cNvPr id="275" name="Google Shape;275;p8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6" name="Google Shape;276;p8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7"/>
        <p:cNvGrpSpPr/>
        <p:nvPr/>
      </p:nvGrpSpPr>
      <p:grpSpPr>
        <a:xfrm>
          <a:off x="0" y="0"/>
          <a:ext cx="0" cy="0"/>
          <a:chOff x="0" y="0"/>
          <a:chExt cx="0" cy="0"/>
        </a:xfrm>
      </p:grpSpPr>
      <p:sp>
        <p:nvSpPr>
          <p:cNvPr id="278" name="Google Shape;278;p88"/>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279" name="Google Shape;279;p88"/>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280" name="Google Shape;280;p8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1"/>
        <p:cNvGrpSpPr/>
        <p:nvPr/>
      </p:nvGrpSpPr>
      <p:grpSpPr>
        <a:xfrm>
          <a:off x="0" y="0"/>
          <a:ext cx="0" cy="0"/>
          <a:chOff x="0" y="0"/>
          <a:chExt cx="0" cy="0"/>
        </a:xfrm>
      </p:grpSpPr>
      <p:sp>
        <p:nvSpPr>
          <p:cNvPr id="282" name="Google Shape;282;p89"/>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83" name="Google Shape;283;p8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4"/>
        <p:cNvGrpSpPr/>
        <p:nvPr/>
      </p:nvGrpSpPr>
      <p:grpSpPr>
        <a:xfrm>
          <a:off x="0" y="0"/>
          <a:ext cx="0" cy="0"/>
          <a:chOff x="0" y="0"/>
          <a:chExt cx="0" cy="0"/>
        </a:xfrm>
      </p:grpSpPr>
      <p:sp>
        <p:nvSpPr>
          <p:cNvPr id="285" name="Google Shape;285;p9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6" name="Google Shape;286;p9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7" name="Google Shape;287;p9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8"/>
        <p:cNvGrpSpPr/>
        <p:nvPr/>
      </p:nvGrpSpPr>
      <p:grpSpPr>
        <a:xfrm>
          <a:off x="0" y="0"/>
          <a:ext cx="0" cy="0"/>
          <a:chOff x="0" y="0"/>
          <a:chExt cx="0" cy="0"/>
        </a:xfrm>
      </p:grpSpPr>
      <p:sp>
        <p:nvSpPr>
          <p:cNvPr id="289" name="Google Shape;289;p9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0" name="Google Shape;290;p91"/>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91" name="Google Shape;291;p91"/>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92" name="Google Shape;292;p9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40"/>
        <p:cNvGrpSpPr/>
        <p:nvPr/>
      </p:nvGrpSpPr>
      <p:grpSpPr>
        <a:xfrm>
          <a:off x="0" y="0"/>
          <a:ext cx="0" cy="0"/>
          <a:chOff x="0" y="0"/>
          <a:chExt cx="0" cy="0"/>
        </a:xfrm>
      </p:grpSpPr>
      <p:sp>
        <p:nvSpPr>
          <p:cNvPr id="41" name="Google Shape;41;p7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70"/>
          <p:cNvSpPr/>
          <p:nvPr/>
        </p:nvSpPr>
        <p:spPr>
          <a:xfrm>
            <a:off x="1" y="1714500"/>
            <a:ext cx="12192000" cy="3429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45" name="Google Shape;45;p70"/>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46" name="Google Shape;46;p70"/>
          <p:cNvSpPr txBox="1">
            <a:spLocks noGrp="1"/>
          </p:cNvSpPr>
          <p:nvPr>
            <p:ph type="title"/>
          </p:nvPr>
        </p:nvSpPr>
        <p:spPr>
          <a:xfrm>
            <a:off x="5443870" y="942871"/>
            <a:ext cx="5711810" cy="5875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0"/>
          <p:cNvSpPr txBox="1">
            <a:spLocks noGrp="1"/>
          </p:cNvSpPr>
          <p:nvPr>
            <p:ph type="body" idx="1"/>
          </p:nvPr>
        </p:nvSpPr>
        <p:spPr>
          <a:xfrm>
            <a:off x="5443870" y="1973589"/>
            <a:ext cx="5711810" cy="3941540"/>
          </a:xfrm>
          <a:prstGeom prst="rect">
            <a:avLst/>
          </a:prstGeom>
          <a:noFill/>
          <a:ln>
            <a:noFill/>
          </a:ln>
        </p:spPr>
        <p:txBody>
          <a:bodyPr spcFirstLastPara="1" wrap="square" lIns="0" tIns="45700" rIns="0" bIns="45700" anchor="t" anchorCtr="0">
            <a:normAutofit/>
          </a:bodyPr>
          <a:lstStyle>
            <a:lvl1pPr marL="457200" lvl="0" indent="-330200" algn="l">
              <a:lnSpc>
                <a:spcPct val="100000"/>
              </a:lnSpc>
              <a:spcBef>
                <a:spcPts val="1200"/>
              </a:spcBef>
              <a:spcAft>
                <a:spcPts val="0"/>
              </a:spcAft>
              <a:buClr>
                <a:schemeClr val="dk1"/>
              </a:buClr>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Font typeface="Arial"/>
              <a:buChar char="•"/>
              <a:defRPr sz="1400">
                <a:solidFill>
                  <a:schemeClr val="dk1"/>
                </a:solidFill>
              </a:defRPr>
            </a:lvl2pPr>
            <a:lvl3pPr marL="1371600" lvl="2" indent="-298450" algn="l">
              <a:lnSpc>
                <a:spcPct val="100000"/>
              </a:lnSpc>
              <a:spcBef>
                <a:spcPts val="400"/>
              </a:spcBef>
              <a:spcAft>
                <a:spcPts val="0"/>
              </a:spcAft>
              <a:buClr>
                <a:schemeClr val="dk1"/>
              </a:buClr>
              <a:buSzPts val="1100"/>
              <a:buFont typeface="Arial"/>
              <a:buChar char="•"/>
              <a:defRPr sz="1100">
                <a:solidFill>
                  <a:schemeClr val="dk1"/>
                </a:solidFill>
              </a:defRPr>
            </a:lvl3pPr>
            <a:lvl4pPr marL="1828800" lvl="3" indent="-298450" algn="l">
              <a:lnSpc>
                <a:spcPct val="100000"/>
              </a:lnSpc>
              <a:spcBef>
                <a:spcPts val="400"/>
              </a:spcBef>
              <a:spcAft>
                <a:spcPts val="0"/>
              </a:spcAft>
              <a:buClr>
                <a:schemeClr val="dk1"/>
              </a:buClr>
              <a:buSzPts val="1100"/>
              <a:buFont typeface="Arial"/>
              <a:buChar char="•"/>
              <a:defRPr sz="1100">
                <a:solidFill>
                  <a:schemeClr val="dk1"/>
                </a:solidFill>
              </a:defRPr>
            </a:lvl4pPr>
            <a:lvl5pPr marL="2286000" lvl="4" indent="-298450" algn="l">
              <a:lnSpc>
                <a:spcPct val="100000"/>
              </a:lnSpc>
              <a:spcBef>
                <a:spcPts val="400"/>
              </a:spcBef>
              <a:spcAft>
                <a:spcPts val="0"/>
              </a:spcAft>
              <a:buClr>
                <a:schemeClr val="dk1"/>
              </a:buClr>
              <a:buSzPts val="1100"/>
              <a:buFont typeface="Arial"/>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70"/>
          <p:cNvSpPr txBox="1">
            <a:spLocks noGrp="1"/>
          </p:cNvSpPr>
          <p:nvPr>
            <p:ph type="body" idx="2"/>
          </p:nvPr>
        </p:nvSpPr>
        <p:spPr>
          <a:xfrm>
            <a:off x="605170" y="621039"/>
            <a:ext cx="4589130" cy="5603086"/>
          </a:xfrm>
          <a:prstGeom prst="rect">
            <a:avLst/>
          </a:prstGeom>
          <a:solidFill>
            <a:srgbClr val="EDEFF7"/>
          </a:solidFill>
          <a:ln>
            <a:noFill/>
          </a:ln>
        </p:spPr>
        <p:txBody>
          <a:bodyPr spcFirstLastPara="1" wrap="square" lIns="0" tIns="45700" rIns="0" bIns="45700" anchor="t" anchorCtr="0">
            <a:normAutofit/>
          </a:bodyPr>
          <a:lstStyle>
            <a:lvl1pPr marL="457200" lvl="0" indent="-330200" algn="l">
              <a:lnSpc>
                <a:spcPct val="100000"/>
              </a:lnSpc>
              <a:spcBef>
                <a:spcPts val="1200"/>
              </a:spcBef>
              <a:spcAft>
                <a:spcPts val="0"/>
              </a:spcAft>
              <a:buClr>
                <a:schemeClr val="dk1"/>
              </a:buClr>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Font typeface="Arial"/>
              <a:buChar char="•"/>
              <a:defRPr sz="1400">
                <a:solidFill>
                  <a:schemeClr val="dk1"/>
                </a:solidFill>
              </a:defRPr>
            </a:lvl2pPr>
            <a:lvl3pPr marL="1371600" lvl="2" indent="-298450" algn="l">
              <a:lnSpc>
                <a:spcPct val="100000"/>
              </a:lnSpc>
              <a:spcBef>
                <a:spcPts val="400"/>
              </a:spcBef>
              <a:spcAft>
                <a:spcPts val="0"/>
              </a:spcAft>
              <a:buClr>
                <a:schemeClr val="dk1"/>
              </a:buClr>
              <a:buSzPts val="1100"/>
              <a:buFont typeface="Arial"/>
              <a:buChar char="•"/>
              <a:defRPr sz="1100">
                <a:solidFill>
                  <a:schemeClr val="dk1"/>
                </a:solidFill>
              </a:defRPr>
            </a:lvl3pPr>
            <a:lvl4pPr marL="1828800" lvl="3" indent="-298450" algn="l">
              <a:lnSpc>
                <a:spcPct val="100000"/>
              </a:lnSpc>
              <a:spcBef>
                <a:spcPts val="400"/>
              </a:spcBef>
              <a:spcAft>
                <a:spcPts val="0"/>
              </a:spcAft>
              <a:buClr>
                <a:schemeClr val="dk1"/>
              </a:buClr>
              <a:buSzPts val="1100"/>
              <a:buFont typeface="Arial"/>
              <a:buChar char="•"/>
              <a:defRPr sz="1100">
                <a:solidFill>
                  <a:schemeClr val="dk1"/>
                </a:solidFill>
              </a:defRPr>
            </a:lvl4pPr>
            <a:lvl5pPr marL="2286000" lvl="4" indent="-298450" algn="l">
              <a:lnSpc>
                <a:spcPct val="100000"/>
              </a:lnSpc>
              <a:spcBef>
                <a:spcPts val="400"/>
              </a:spcBef>
              <a:spcAft>
                <a:spcPts val="0"/>
              </a:spcAft>
              <a:buClr>
                <a:schemeClr val="dk1"/>
              </a:buClr>
              <a:buSzPts val="1100"/>
              <a:buFont typeface="Arial"/>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3"/>
        <p:cNvGrpSpPr/>
        <p:nvPr/>
      </p:nvGrpSpPr>
      <p:grpSpPr>
        <a:xfrm>
          <a:off x="0" y="0"/>
          <a:ext cx="0" cy="0"/>
          <a:chOff x="0" y="0"/>
          <a:chExt cx="0" cy="0"/>
        </a:xfrm>
      </p:grpSpPr>
      <p:sp>
        <p:nvSpPr>
          <p:cNvPr id="294" name="Google Shape;294;p9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5" name="Google Shape;295;p9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6"/>
        <p:cNvGrpSpPr/>
        <p:nvPr/>
      </p:nvGrpSpPr>
      <p:grpSpPr>
        <a:xfrm>
          <a:off x="0" y="0"/>
          <a:ext cx="0" cy="0"/>
          <a:chOff x="0" y="0"/>
          <a:chExt cx="0" cy="0"/>
        </a:xfrm>
      </p:grpSpPr>
      <p:sp>
        <p:nvSpPr>
          <p:cNvPr id="297" name="Google Shape;297;p93"/>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98" name="Google Shape;298;p93"/>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99" name="Google Shape;299;p9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0"/>
        <p:cNvGrpSpPr/>
        <p:nvPr/>
      </p:nvGrpSpPr>
      <p:grpSpPr>
        <a:xfrm>
          <a:off x="0" y="0"/>
          <a:ext cx="0" cy="0"/>
          <a:chOff x="0" y="0"/>
          <a:chExt cx="0" cy="0"/>
        </a:xfrm>
      </p:grpSpPr>
      <p:sp>
        <p:nvSpPr>
          <p:cNvPr id="301" name="Google Shape;301;p94"/>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02" name="Google Shape;302;p9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3"/>
        <p:cNvGrpSpPr/>
        <p:nvPr/>
      </p:nvGrpSpPr>
      <p:grpSpPr>
        <a:xfrm>
          <a:off x="0" y="0"/>
          <a:ext cx="0" cy="0"/>
          <a:chOff x="0" y="0"/>
          <a:chExt cx="0" cy="0"/>
        </a:xfrm>
      </p:grpSpPr>
      <p:sp>
        <p:nvSpPr>
          <p:cNvPr id="304" name="Google Shape;304;p95"/>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 name="Google Shape;305;p9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06" name="Google Shape;306;p9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07" name="Google Shape;307;p95"/>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0"/>
              </a:spcBef>
              <a:spcAft>
                <a:spcPts val="0"/>
              </a:spcAft>
              <a:buClr>
                <a:schemeClr val="dk1"/>
              </a:buClr>
              <a:buSzPts val="1400"/>
              <a:buChar char="■"/>
              <a:defRPr>
                <a:solidFill>
                  <a:schemeClr val="dk1"/>
                </a:solidFill>
              </a:defRPr>
            </a:lvl3pPr>
            <a:lvl4pPr marL="1828800" lvl="3" indent="-317500" algn="l">
              <a:lnSpc>
                <a:spcPct val="115000"/>
              </a:lnSpc>
              <a:spcBef>
                <a:spcPts val="0"/>
              </a:spcBef>
              <a:spcAft>
                <a:spcPts val="0"/>
              </a:spcAft>
              <a:buClr>
                <a:schemeClr val="dk1"/>
              </a:buClr>
              <a:buSzPts val="1400"/>
              <a:buChar char="●"/>
              <a:defRPr>
                <a:solidFill>
                  <a:schemeClr val="dk1"/>
                </a:solidFill>
              </a:defRPr>
            </a:lvl4pPr>
            <a:lvl5pPr marL="2286000" lvl="4" indent="-317500" algn="l">
              <a:lnSpc>
                <a:spcPct val="115000"/>
              </a:lnSpc>
              <a:spcBef>
                <a:spcPts val="0"/>
              </a:spcBef>
              <a:spcAft>
                <a:spcPts val="0"/>
              </a:spcAft>
              <a:buClr>
                <a:schemeClr val="dk1"/>
              </a:buClr>
              <a:buSzPts val="1400"/>
              <a:buChar char="○"/>
              <a:defRPr>
                <a:solidFill>
                  <a:schemeClr val="dk1"/>
                </a:solidFill>
              </a:defRPr>
            </a:lvl5pPr>
            <a:lvl6pPr marL="2743200" lvl="5" indent="-317500" algn="l">
              <a:lnSpc>
                <a:spcPct val="115000"/>
              </a:lnSpc>
              <a:spcBef>
                <a:spcPts val="0"/>
              </a:spcBef>
              <a:spcAft>
                <a:spcPts val="0"/>
              </a:spcAft>
              <a:buClr>
                <a:schemeClr val="dk1"/>
              </a:buClr>
              <a:buSzPts val="1400"/>
              <a:buChar char="■"/>
              <a:defRPr>
                <a:solidFill>
                  <a:schemeClr val="dk1"/>
                </a:solidFill>
              </a:defRPr>
            </a:lvl6pPr>
            <a:lvl7pPr marL="3200400" lvl="6" indent="-317500" algn="l">
              <a:lnSpc>
                <a:spcPct val="115000"/>
              </a:lnSpc>
              <a:spcBef>
                <a:spcPts val="0"/>
              </a:spcBef>
              <a:spcAft>
                <a:spcPts val="0"/>
              </a:spcAft>
              <a:buClr>
                <a:schemeClr val="dk1"/>
              </a:buClr>
              <a:buSzPts val="1400"/>
              <a:buChar char="●"/>
              <a:defRPr>
                <a:solidFill>
                  <a:schemeClr val="dk1"/>
                </a:solidFill>
              </a:defRPr>
            </a:lvl7pPr>
            <a:lvl8pPr marL="3657600" lvl="7" indent="-317500" algn="l">
              <a:lnSpc>
                <a:spcPct val="115000"/>
              </a:lnSpc>
              <a:spcBef>
                <a:spcPts val="0"/>
              </a:spcBef>
              <a:spcAft>
                <a:spcPts val="0"/>
              </a:spcAft>
              <a:buClr>
                <a:schemeClr val="dk1"/>
              </a:buClr>
              <a:buSzPts val="1400"/>
              <a:buChar char="○"/>
              <a:defRPr>
                <a:solidFill>
                  <a:schemeClr val="dk1"/>
                </a:solidFill>
              </a:defRPr>
            </a:lvl8pPr>
            <a:lvl9pPr marL="4114800" lvl="8" indent="-317500" algn="l">
              <a:lnSpc>
                <a:spcPct val="115000"/>
              </a:lnSpc>
              <a:spcBef>
                <a:spcPts val="0"/>
              </a:spcBef>
              <a:spcAft>
                <a:spcPts val="0"/>
              </a:spcAft>
              <a:buClr>
                <a:schemeClr val="dk1"/>
              </a:buClr>
              <a:buSzPts val="1400"/>
              <a:buChar char="■"/>
              <a:defRPr>
                <a:solidFill>
                  <a:schemeClr val="dk1"/>
                </a:solidFill>
              </a:defRPr>
            </a:lvl9pPr>
          </a:lstStyle>
          <a:p>
            <a:endParaRPr/>
          </a:p>
        </p:txBody>
      </p:sp>
      <p:sp>
        <p:nvSpPr>
          <p:cNvPr id="308" name="Google Shape;308;p9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sp>
        <p:nvSpPr>
          <p:cNvPr id="310" name="Google Shape;310;p96"/>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311" name="Google Shape;311;p96"/>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12" name="Google Shape;312;p9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3"/>
        <p:cNvGrpSpPr/>
        <p:nvPr/>
      </p:nvGrpSpPr>
      <p:grpSpPr>
        <a:xfrm>
          <a:off x="0" y="0"/>
          <a:ext cx="0" cy="0"/>
          <a:chOff x="0" y="0"/>
          <a:chExt cx="0" cy="0"/>
        </a:xfrm>
      </p:grpSpPr>
      <p:sp>
        <p:nvSpPr>
          <p:cNvPr id="314" name="Google Shape;314;p9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rgbClr val="000000"/>
              </a:buClr>
              <a:buSzPts val="1333"/>
              <a:buFont typeface="Arial"/>
              <a:buNone/>
              <a:defRPr sz="1333">
                <a:solidFill>
                  <a:srgbClr val="ADADAD"/>
                </a:solidFill>
                <a:latin typeface="Arial"/>
                <a:ea typeface="Arial"/>
                <a:cs typeface="Arial"/>
                <a:sym typeface="Arial"/>
              </a:defRPr>
            </a:lvl1pPr>
            <a:lvl2pPr marL="0" marR="0" lvl="1" indent="0" algn="r">
              <a:buClr>
                <a:srgbClr val="000000"/>
              </a:buClr>
              <a:buSzPts val="1333"/>
              <a:buFont typeface="Arial"/>
              <a:buNone/>
              <a:defRPr sz="1333">
                <a:solidFill>
                  <a:srgbClr val="ADADAD"/>
                </a:solidFill>
                <a:latin typeface="Arial"/>
                <a:ea typeface="Arial"/>
                <a:cs typeface="Arial"/>
                <a:sym typeface="Arial"/>
              </a:defRPr>
            </a:lvl2pPr>
            <a:lvl3pPr marL="0" marR="0" lvl="2" indent="0" algn="r">
              <a:buClr>
                <a:srgbClr val="000000"/>
              </a:buClr>
              <a:buSzPts val="1333"/>
              <a:buFont typeface="Arial"/>
              <a:buNone/>
              <a:defRPr sz="1333">
                <a:solidFill>
                  <a:srgbClr val="ADADAD"/>
                </a:solidFill>
                <a:latin typeface="Arial"/>
                <a:ea typeface="Arial"/>
                <a:cs typeface="Arial"/>
                <a:sym typeface="Arial"/>
              </a:defRPr>
            </a:lvl3pPr>
            <a:lvl4pPr marL="0" marR="0" lvl="3" indent="0" algn="r">
              <a:buClr>
                <a:srgbClr val="000000"/>
              </a:buClr>
              <a:buSzPts val="1333"/>
              <a:buFont typeface="Arial"/>
              <a:buNone/>
              <a:defRPr sz="1333">
                <a:solidFill>
                  <a:srgbClr val="ADADAD"/>
                </a:solidFill>
                <a:latin typeface="Arial"/>
                <a:ea typeface="Arial"/>
                <a:cs typeface="Arial"/>
                <a:sym typeface="Arial"/>
              </a:defRPr>
            </a:lvl4pPr>
            <a:lvl5pPr marL="0" marR="0" lvl="4" indent="0" algn="r">
              <a:buClr>
                <a:srgbClr val="000000"/>
              </a:buClr>
              <a:buSzPts val="1333"/>
              <a:buFont typeface="Arial"/>
              <a:buNone/>
              <a:defRPr sz="1333">
                <a:solidFill>
                  <a:srgbClr val="ADADAD"/>
                </a:solidFill>
                <a:latin typeface="Arial"/>
                <a:ea typeface="Arial"/>
                <a:cs typeface="Arial"/>
                <a:sym typeface="Arial"/>
              </a:defRPr>
            </a:lvl5pPr>
            <a:lvl6pPr marL="0" marR="0" lvl="5" indent="0" algn="r">
              <a:buClr>
                <a:srgbClr val="000000"/>
              </a:buClr>
              <a:buSzPts val="1333"/>
              <a:buFont typeface="Arial"/>
              <a:buNone/>
              <a:defRPr sz="1333">
                <a:solidFill>
                  <a:srgbClr val="ADADAD"/>
                </a:solidFill>
                <a:latin typeface="Arial"/>
                <a:ea typeface="Arial"/>
                <a:cs typeface="Arial"/>
                <a:sym typeface="Arial"/>
              </a:defRPr>
            </a:lvl6pPr>
            <a:lvl7pPr marL="0" marR="0" lvl="6" indent="0" algn="r">
              <a:buClr>
                <a:srgbClr val="000000"/>
              </a:buClr>
              <a:buSzPts val="1333"/>
              <a:buFont typeface="Arial"/>
              <a:buNone/>
              <a:defRPr sz="1333">
                <a:solidFill>
                  <a:srgbClr val="ADADAD"/>
                </a:solidFill>
                <a:latin typeface="Arial"/>
                <a:ea typeface="Arial"/>
                <a:cs typeface="Arial"/>
                <a:sym typeface="Arial"/>
              </a:defRPr>
            </a:lvl7pPr>
            <a:lvl8pPr marL="0" marR="0" lvl="7" indent="0" algn="r">
              <a:buClr>
                <a:srgbClr val="000000"/>
              </a:buClr>
              <a:buSzPts val="1333"/>
              <a:buFont typeface="Arial"/>
              <a:buNone/>
              <a:defRPr sz="1333">
                <a:solidFill>
                  <a:srgbClr val="ADADAD"/>
                </a:solidFill>
                <a:latin typeface="Arial"/>
                <a:ea typeface="Arial"/>
                <a:cs typeface="Arial"/>
                <a:sym typeface="Arial"/>
              </a:defRPr>
            </a:lvl8pPr>
            <a:lvl9pPr marL="0" marR="0" lvl="8" indent="0" algn="r">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49"/>
        <p:cNvGrpSpPr/>
        <p:nvPr/>
      </p:nvGrpSpPr>
      <p:grpSpPr>
        <a:xfrm>
          <a:off x="0" y="0"/>
          <a:ext cx="0" cy="0"/>
          <a:chOff x="0" y="0"/>
          <a:chExt cx="0" cy="0"/>
        </a:xfrm>
      </p:grpSpPr>
      <p:sp>
        <p:nvSpPr>
          <p:cNvPr id="50" name="Google Shape;50;p71"/>
          <p:cNvSpPr/>
          <p:nvPr/>
        </p:nvSpPr>
        <p:spPr>
          <a:xfrm flipH="1">
            <a:off x="0" y="0"/>
            <a:ext cx="3351057"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51" name="Google Shape;51;p71"/>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52" name="Google Shape;52;p7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71"/>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and Image">
  <p:cSld name="Content and Image">
    <p:bg>
      <p:bgPr>
        <a:solidFill>
          <a:schemeClr val="lt1"/>
        </a:solidFill>
        <a:effectLst/>
      </p:bgPr>
    </p:bg>
    <p:spTree>
      <p:nvGrpSpPr>
        <p:cNvPr id="1" name="Shape 56"/>
        <p:cNvGrpSpPr/>
        <p:nvPr/>
      </p:nvGrpSpPr>
      <p:grpSpPr>
        <a:xfrm>
          <a:off x="0" y="0"/>
          <a:ext cx="0" cy="0"/>
          <a:chOff x="0" y="0"/>
          <a:chExt cx="0" cy="0"/>
        </a:xfrm>
      </p:grpSpPr>
      <p:sp>
        <p:nvSpPr>
          <p:cNvPr id="57" name="Google Shape;57;p7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76"/>
          <p:cNvSpPr/>
          <p:nvPr/>
        </p:nvSpPr>
        <p:spPr>
          <a:xfrm flipH="1">
            <a:off x="0" y="0"/>
            <a:ext cx="1195754"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61" name="Google Shape;61;p76"/>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62" name="Google Shape;62;p76"/>
          <p:cNvSpPr>
            <a:spLocks noGrp="1"/>
          </p:cNvSpPr>
          <p:nvPr>
            <p:ph type="pic" idx="2"/>
          </p:nvPr>
        </p:nvSpPr>
        <p:spPr>
          <a:xfrm>
            <a:off x="5924550" y="633875"/>
            <a:ext cx="5632450" cy="5591175"/>
          </a:xfrm>
          <a:prstGeom prst="rect">
            <a:avLst/>
          </a:prstGeom>
          <a:solidFill>
            <a:schemeClr val="dk2"/>
          </a:solidFill>
          <a:ln>
            <a:noFill/>
          </a:ln>
        </p:spPr>
      </p:sp>
      <p:sp>
        <p:nvSpPr>
          <p:cNvPr id="63" name="Google Shape;63;p76"/>
          <p:cNvSpPr txBox="1">
            <a:spLocks noGrp="1"/>
          </p:cNvSpPr>
          <p:nvPr>
            <p:ph type="title"/>
          </p:nvPr>
        </p:nvSpPr>
        <p:spPr>
          <a:xfrm>
            <a:off x="1195754" y="942870"/>
            <a:ext cx="4157296" cy="12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6"/>
          <p:cNvSpPr txBox="1">
            <a:spLocks noGrp="1"/>
          </p:cNvSpPr>
          <p:nvPr>
            <p:ph type="body" idx="1"/>
          </p:nvPr>
        </p:nvSpPr>
        <p:spPr>
          <a:xfrm>
            <a:off x="1195754" y="2281657"/>
            <a:ext cx="4157296" cy="3633471"/>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200"/>
              </a:spcBef>
              <a:spcAft>
                <a:spcPts val="0"/>
              </a:spcAft>
              <a:buClr>
                <a:schemeClr val="dk1"/>
              </a:buClr>
              <a:buSzPts val="1600"/>
              <a:buNone/>
              <a:defRPr sz="1600">
                <a:solidFill>
                  <a:schemeClr val="dk1"/>
                </a:solidFill>
              </a:defRPr>
            </a:lvl1pPr>
            <a:lvl2pPr marL="914400" lvl="1" indent="-228600" algn="l">
              <a:lnSpc>
                <a:spcPct val="100000"/>
              </a:lnSpc>
              <a:spcBef>
                <a:spcPts val="200"/>
              </a:spcBef>
              <a:spcAft>
                <a:spcPts val="0"/>
              </a:spcAft>
              <a:buClr>
                <a:schemeClr val="dk1"/>
              </a:buClr>
              <a:buSzPts val="1400"/>
              <a:buFont typeface="Arial"/>
              <a:buNone/>
              <a:defRPr sz="1400">
                <a:solidFill>
                  <a:schemeClr val="dk1"/>
                </a:solidFill>
              </a:defRPr>
            </a:lvl2pPr>
            <a:lvl3pPr marL="1371600" lvl="2" indent="-228600" algn="l">
              <a:lnSpc>
                <a:spcPct val="100000"/>
              </a:lnSpc>
              <a:spcBef>
                <a:spcPts val="400"/>
              </a:spcBef>
              <a:spcAft>
                <a:spcPts val="0"/>
              </a:spcAft>
              <a:buClr>
                <a:schemeClr val="dk1"/>
              </a:buClr>
              <a:buSzPts val="1100"/>
              <a:buFont typeface="Arial"/>
              <a:buNone/>
              <a:defRPr sz="1100">
                <a:solidFill>
                  <a:schemeClr val="dk1"/>
                </a:solidFill>
              </a:defRPr>
            </a:lvl3pPr>
            <a:lvl4pPr marL="1828800" lvl="3" indent="-228600" algn="l">
              <a:lnSpc>
                <a:spcPct val="100000"/>
              </a:lnSpc>
              <a:spcBef>
                <a:spcPts val="400"/>
              </a:spcBef>
              <a:spcAft>
                <a:spcPts val="0"/>
              </a:spcAft>
              <a:buClr>
                <a:schemeClr val="dk1"/>
              </a:buClr>
              <a:buSzPts val="1100"/>
              <a:buFont typeface="Arial"/>
              <a:buNone/>
              <a:defRPr sz="1100">
                <a:solidFill>
                  <a:schemeClr val="dk1"/>
                </a:solidFill>
              </a:defRPr>
            </a:lvl4pPr>
            <a:lvl5pPr marL="2286000" lvl="4" indent="-228600" algn="l">
              <a:lnSpc>
                <a:spcPct val="100000"/>
              </a:lnSpc>
              <a:spcBef>
                <a:spcPts val="400"/>
              </a:spcBef>
              <a:spcAft>
                <a:spcPts val="0"/>
              </a:spcAft>
              <a:buClr>
                <a:schemeClr val="dk1"/>
              </a:buClr>
              <a:buSzPts val="1100"/>
              <a:buFont typeface="Arial"/>
              <a:buNone/>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chemeClr val="lt1"/>
        </a:solidFill>
        <a:effectLst/>
      </p:bgPr>
    </p:bg>
    <p:spTree>
      <p:nvGrpSpPr>
        <p:cNvPr id="1" name="Shape 65"/>
        <p:cNvGrpSpPr/>
        <p:nvPr/>
      </p:nvGrpSpPr>
      <p:grpSpPr>
        <a:xfrm>
          <a:off x="0" y="0"/>
          <a:ext cx="0" cy="0"/>
          <a:chOff x="0" y="0"/>
          <a:chExt cx="0" cy="0"/>
        </a:xfrm>
      </p:grpSpPr>
      <p:sp>
        <p:nvSpPr>
          <p:cNvPr id="66" name="Google Shape;66;p8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82"/>
          <p:cNvSpPr/>
          <p:nvPr/>
        </p:nvSpPr>
        <p:spPr>
          <a:xfrm flipH="1">
            <a:off x="0" y="0"/>
            <a:ext cx="12192000"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70" name="Google Shape;70;p82"/>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cxnSp>
        <p:nvCxnSpPr>
          <p:cNvPr id="71" name="Google Shape;71;p82"/>
          <p:cNvCxnSpPr/>
          <p:nvPr/>
        </p:nvCxnSpPr>
        <p:spPr>
          <a:xfrm>
            <a:off x="6818393" y="999565"/>
            <a:ext cx="0" cy="4858871"/>
          </a:xfrm>
          <a:prstGeom prst="straightConnector1">
            <a:avLst/>
          </a:prstGeom>
          <a:noFill/>
          <a:ln w="12700" cap="flat" cmpd="sng">
            <a:solidFill>
              <a:schemeClr val="dk1"/>
            </a:solidFill>
            <a:prstDash val="solid"/>
            <a:round/>
            <a:headEnd type="none" w="sm" len="sm"/>
            <a:tailEnd type="none" w="sm" len="sm"/>
          </a:ln>
        </p:spPr>
      </p:cxnSp>
      <p:sp>
        <p:nvSpPr>
          <p:cNvPr id="72" name="Google Shape;72;p82"/>
          <p:cNvSpPr txBox="1">
            <a:spLocks noGrp="1"/>
          </p:cNvSpPr>
          <p:nvPr>
            <p:ph type="title"/>
          </p:nvPr>
        </p:nvSpPr>
        <p:spPr>
          <a:xfrm>
            <a:off x="635000" y="3135207"/>
            <a:ext cx="5460992" cy="587584"/>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3F3F3F"/>
              </a:buClr>
              <a:buSzPts val="4800"/>
              <a:buFont typeface="Century Gothic"/>
              <a:buNone/>
              <a:defRPr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2"/>
          <p:cNvSpPr txBox="1">
            <a:spLocks noGrp="1"/>
          </p:cNvSpPr>
          <p:nvPr>
            <p:ph type="body" idx="1"/>
          </p:nvPr>
        </p:nvSpPr>
        <p:spPr>
          <a:xfrm>
            <a:off x="7540794" y="831286"/>
            <a:ext cx="4016206" cy="5195425"/>
          </a:xfrm>
          <a:prstGeom prst="rect">
            <a:avLst/>
          </a:prstGeom>
          <a:noFill/>
          <a:ln>
            <a:noFill/>
          </a:ln>
        </p:spPr>
        <p:txBody>
          <a:bodyPr spcFirstLastPara="1" wrap="square" lIns="0" tIns="45700" rIns="0" bIns="45700" anchor="ctr" anchorCtr="0">
            <a:normAutofit/>
          </a:bodyPr>
          <a:lstStyle>
            <a:lvl1pPr marL="457200" lvl="0" indent="-330200" algn="l">
              <a:lnSpc>
                <a:spcPct val="100000"/>
              </a:lnSpc>
              <a:spcBef>
                <a:spcPts val="1200"/>
              </a:spcBef>
              <a:spcAft>
                <a:spcPts val="0"/>
              </a:spcAft>
              <a:buClr>
                <a:schemeClr val="dk1"/>
              </a:buClr>
              <a:buSzPts val="1600"/>
              <a:buFont typeface="Century Gothic"/>
              <a:buAutoNum type="arabicPeriod"/>
              <a:defRPr sz="1600">
                <a:solidFill>
                  <a:schemeClr val="dk1"/>
                </a:solidFill>
              </a:defRPr>
            </a:lvl1pPr>
            <a:lvl2pPr marL="914400" lvl="1" indent="-317500" algn="l">
              <a:lnSpc>
                <a:spcPct val="100000"/>
              </a:lnSpc>
              <a:spcBef>
                <a:spcPts val="200"/>
              </a:spcBef>
              <a:spcAft>
                <a:spcPts val="0"/>
              </a:spcAft>
              <a:buClr>
                <a:schemeClr val="dk1"/>
              </a:buClr>
              <a:buSzPts val="1400"/>
              <a:buFont typeface="Century Gothic"/>
              <a:buAutoNum type="arabicPeriod"/>
              <a:defRPr sz="1400"/>
            </a:lvl2pPr>
            <a:lvl3pPr marL="1371600" lvl="2" indent="-298450" algn="l">
              <a:lnSpc>
                <a:spcPct val="100000"/>
              </a:lnSpc>
              <a:spcBef>
                <a:spcPts val="400"/>
              </a:spcBef>
              <a:spcAft>
                <a:spcPts val="0"/>
              </a:spcAft>
              <a:buClr>
                <a:schemeClr val="dk1"/>
              </a:buClr>
              <a:buSzPts val="1100"/>
              <a:buFont typeface="Century Gothic"/>
              <a:buAutoNum type="arabicPeriod"/>
              <a:defRPr sz="1100"/>
            </a:lvl3pPr>
            <a:lvl4pPr marL="1828800" lvl="3" indent="-298450" algn="l">
              <a:lnSpc>
                <a:spcPct val="100000"/>
              </a:lnSpc>
              <a:spcBef>
                <a:spcPts val="400"/>
              </a:spcBef>
              <a:spcAft>
                <a:spcPts val="0"/>
              </a:spcAft>
              <a:buClr>
                <a:schemeClr val="dk1"/>
              </a:buClr>
              <a:buSzPts val="1100"/>
              <a:buFont typeface="Century Gothic"/>
              <a:buAutoNum type="arabicPeriod"/>
              <a:defRPr sz="1100"/>
            </a:lvl4pPr>
            <a:lvl5pPr marL="2286000" lvl="4" indent="-298450" algn="l">
              <a:lnSpc>
                <a:spcPct val="100000"/>
              </a:lnSpc>
              <a:spcBef>
                <a:spcPts val="400"/>
              </a:spcBef>
              <a:spcAft>
                <a:spcPts val="0"/>
              </a:spcAft>
              <a:buClr>
                <a:schemeClr val="dk1"/>
              </a:buClr>
              <a:buSzPts val="1100"/>
              <a:buFont typeface="Century Gothic"/>
              <a:buAutoNum type="arabicPeriod"/>
              <a:defRPr sz="11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74"/>
        <p:cNvGrpSpPr/>
        <p:nvPr/>
      </p:nvGrpSpPr>
      <p:grpSpPr>
        <a:xfrm>
          <a:off x="0" y="0"/>
          <a:ext cx="0" cy="0"/>
          <a:chOff x="0" y="0"/>
          <a:chExt cx="0" cy="0"/>
        </a:xfrm>
      </p:grpSpPr>
      <p:sp>
        <p:nvSpPr>
          <p:cNvPr id="75" name="Google Shape;75;p83"/>
          <p:cNvSpPr/>
          <p:nvPr/>
        </p:nvSpPr>
        <p:spPr>
          <a:xfrm flipH="1">
            <a:off x="4217870" y="0"/>
            <a:ext cx="3599236" cy="6857999"/>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76" name="Google Shape;76;p83"/>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77" name="Google Shape;77;p8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Century Gothic"/>
              <a:buNone/>
              <a:defRPr sz="80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83"/>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400"/>
              <a:buNone/>
              <a:defRPr sz="24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79" name="Google Shape;79;p8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82"/>
        <p:cNvGrpSpPr/>
        <p:nvPr/>
      </p:nvGrpSpPr>
      <p:grpSpPr>
        <a:xfrm>
          <a:off x="0" y="0"/>
          <a:ext cx="0" cy="0"/>
          <a:chOff x="0" y="0"/>
          <a:chExt cx="0" cy="0"/>
        </a:xfrm>
      </p:grpSpPr>
      <p:sp>
        <p:nvSpPr>
          <p:cNvPr id="83" name="Google Shape;83;p84"/>
          <p:cNvSpPr/>
          <p:nvPr/>
        </p:nvSpPr>
        <p:spPr>
          <a:xfrm flipH="1">
            <a:off x="0" y="0"/>
            <a:ext cx="6096000"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84" name="Google Shape;84;p84"/>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85" name="Google Shape;85;p84"/>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6" name="Google Shape;86;p84"/>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30200" algn="l">
              <a:lnSpc>
                <a:spcPct val="100000"/>
              </a:lnSpc>
              <a:spcBef>
                <a:spcPts val="1200"/>
              </a:spcBef>
              <a:spcAft>
                <a:spcPts val="0"/>
              </a:spcAft>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Char char="◦"/>
              <a:defRPr sz="1400">
                <a:solidFill>
                  <a:schemeClr val="dk1"/>
                </a:solidFill>
              </a:defRPr>
            </a:lvl2pPr>
            <a:lvl3pPr marL="1371600" lvl="2" indent="-298450" algn="l">
              <a:lnSpc>
                <a:spcPct val="100000"/>
              </a:lnSpc>
              <a:spcBef>
                <a:spcPts val="400"/>
              </a:spcBef>
              <a:spcAft>
                <a:spcPts val="0"/>
              </a:spcAft>
              <a:buClr>
                <a:schemeClr val="dk1"/>
              </a:buClr>
              <a:buSzPts val="1100"/>
              <a:buChar char="◦"/>
              <a:defRPr sz="1100">
                <a:solidFill>
                  <a:schemeClr val="dk1"/>
                </a:solidFill>
              </a:defRPr>
            </a:lvl3pPr>
            <a:lvl4pPr marL="1828800" lvl="3" indent="-298450" algn="l">
              <a:lnSpc>
                <a:spcPct val="100000"/>
              </a:lnSpc>
              <a:spcBef>
                <a:spcPts val="400"/>
              </a:spcBef>
              <a:spcAft>
                <a:spcPts val="0"/>
              </a:spcAft>
              <a:buClr>
                <a:schemeClr val="dk1"/>
              </a:buClr>
              <a:buSzPts val="1100"/>
              <a:buChar char="◦"/>
              <a:defRPr sz="1100">
                <a:solidFill>
                  <a:schemeClr val="dk1"/>
                </a:solidFill>
              </a:defRPr>
            </a:lvl4pPr>
            <a:lvl5pPr marL="2286000" lvl="4" indent="-298450" algn="l">
              <a:lnSpc>
                <a:spcPct val="100000"/>
              </a:lnSpc>
              <a:spcBef>
                <a:spcPts val="400"/>
              </a:spcBef>
              <a:spcAft>
                <a:spcPts val="0"/>
              </a:spcAft>
              <a:buClr>
                <a:schemeClr val="dk1"/>
              </a:buClr>
              <a:buSzPts val="1100"/>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84"/>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8" name="Google Shape;88;p84"/>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30200" algn="l">
              <a:lnSpc>
                <a:spcPct val="100000"/>
              </a:lnSpc>
              <a:spcBef>
                <a:spcPts val="1200"/>
              </a:spcBef>
              <a:spcAft>
                <a:spcPts val="0"/>
              </a:spcAft>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Char char="◦"/>
              <a:defRPr sz="1400">
                <a:solidFill>
                  <a:schemeClr val="dk1"/>
                </a:solidFill>
              </a:defRPr>
            </a:lvl2pPr>
            <a:lvl3pPr marL="1371600" lvl="2" indent="-298450" algn="l">
              <a:lnSpc>
                <a:spcPct val="100000"/>
              </a:lnSpc>
              <a:spcBef>
                <a:spcPts val="400"/>
              </a:spcBef>
              <a:spcAft>
                <a:spcPts val="0"/>
              </a:spcAft>
              <a:buClr>
                <a:schemeClr val="dk1"/>
              </a:buClr>
              <a:buSzPts val="1100"/>
              <a:buChar char="◦"/>
              <a:defRPr sz="1100">
                <a:solidFill>
                  <a:schemeClr val="dk1"/>
                </a:solidFill>
              </a:defRPr>
            </a:lvl3pPr>
            <a:lvl4pPr marL="1828800" lvl="3" indent="-298450" algn="l">
              <a:lnSpc>
                <a:spcPct val="100000"/>
              </a:lnSpc>
              <a:spcBef>
                <a:spcPts val="400"/>
              </a:spcBef>
              <a:spcAft>
                <a:spcPts val="0"/>
              </a:spcAft>
              <a:buClr>
                <a:schemeClr val="dk1"/>
              </a:buClr>
              <a:buSzPts val="1100"/>
              <a:buChar char="◦"/>
              <a:defRPr sz="1100">
                <a:solidFill>
                  <a:schemeClr val="dk1"/>
                </a:solidFill>
              </a:defRPr>
            </a:lvl4pPr>
            <a:lvl5pPr marL="2286000" lvl="4" indent="-298450" algn="l">
              <a:lnSpc>
                <a:spcPct val="100000"/>
              </a:lnSpc>
              <a:spcBef>
                <a:spcPts val="400"/>
              </a:spcBef>
              <a:spcAft>
                <a:spcPts val="0"/>
              </a:spcAft>
              <a:buClr>
                <a:schemeClr val="dk1"/>
              </a:buClr>
              <a:buSzPts val="1100"/>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8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84"/>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6"/>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a:solidFill>
                <a:schemeClr val="dk1"/>
              </a:solidFill>
              <a:latin typeface="Century Gothic"/>
              <a:ea typeface="Century Gothic"/>
              <a:cs typeface="Century Gothic"/>
              <a:sym typeface="Century Gothic"/>
            </a:endParaRPr>
          </a:p>
        </p:txBody>
      </p:sp>
      <p:sp>
        <p:nvSpPr>
          <p:cNvPr id="11" name="Google Shape;11;p66"/>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2800"/>
              <a:buFont typeface="Century Gothic"/>
              <a:buNone/>
              <a:defRPr sz="28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55600" algn="l" rtl="0">
              <a:lnSpc>
                <a:spcPct val="10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9pPr>
          </a:lstStyle>
          <a:p>
            <a:endParaRPr/>
          </a:p>
        </p:txBody>
      </p:sp>
      <p:sp>
        <p:nvSpPr>
          <p:cNvPr id="13" name="Google Shape;13;p6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FFFFF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6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6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0" i="0" u="none" strike="noStrike" cap="none">
                <a:solidFill>
                  <a:srgbClr val="FFFFFF"/>
                </a:solidFill>
                <a:latin typeface="Century Gothic"/>
                <a:ea typeface="Century Gothic"/>
                <a:cs typeface="Century Gothic"/>
                <a:sym typeface="Century Gothic"/>
              </a:defRPr>
            </a:lvl1pPr>
            <a:lvl2pPr marL="0" marR="0" lvl="1" indent="0" algn="l" rtl="0">
              <a:spcBef>
                <a:spcPts val="0"/>
              </a:spcBef>
              <a:buNone/>
              <a:defRPr sz="1050" b="0" i="0" u="none" strike="noStrike" cap="none">
                <a:solidFill>
                  <a:srgbClr val="FFFFFF"/>
                </a:solidFill>
                <a:latin typeface="Century Gothic"/>
                <a:ea typeface="Century Gothic"/>
                <a:cs typeface="Century Gothic"/>
                <a:sym typeface="Century Gothic"/>
              </a:defRPr>
            </a:lvl2pPr>
            <a:lvl3pPr marL="0" marR="0" lvl="2" indent="0" algn="l" rtl="0">
              <a:spcBef>
                <a:spcPts val="0"/>
              </a:spcBef>
              <a:buNone/>
              <a:defRPr sz="1050" b="0" i="0" u="none" strike="noStrike" cap="none">
                <a:solidFill>
                  <a:srgbClr val="FFFFFF"/>
                </a:solidFill>
                <a:latin typeface="Century Gothic"/>
                <a:ea typeface="Century Gothic"/>
                <a:cs typeface="Century Gothic"/>
                <a:sym typeface="Century Gothic"/>
              </a:defRPr>
            </a:lvl3pPr>
            <a:lvl4pPr marL="0" marR="0" lvl="3" indent="0" algn="l" rtl="0">
              <a:spcBef>
                <a:spcPts val="0"/>
              </a:spcBef>
              <a:buNone/>
              <a:defRPr sz="1050" b="0" i="0" u="none" strike="noStrike" cap="none">
                <a:solidFill>
                  <a:srgbClr val="FFFFFF"/>
                </a:solidFill>
                <a:latin typeface="Century Gothic"/>
                <a:ea typeface="Century Gothic"/>
                <a:cs typeface="Century Gothic"/>
                <a:sym typeface="Century Gothic"/>
              </a:defRPr>
            </a:lvl4pPr>
            <a:lvl5pPr marL="0" marR="0" lvl="4" indent="0" algn="l" rtl="0">
              <a:spcBef>
                <a:spcPts val="0"/>
              </a:spcBef>
              <a:buNone/>
              <a:defRPr sz="1050" b="0" i="0" u="none" strike="noStrike" cap="none">
                <a:solidFill>
                  <a:srgbClr val="FFFFFF"/>
                </a:solidFill>
                <a:latin typeface="Century Gothic"/>
                <a:ea typeface="Century Gothic"/>
                <a:cs typeface="Century Gothic"/>
                <a:sym typeface="Century Gothic"/>
              </a:defRPr>
            </a:lvl5pPr>
            <a:lvl6pPr marL="0" marR="0" lvl="5" indent="0" algn="l" rtl="0">
              <a:spcBef>
                <a:spcPts val="0"/>
              </a:spcBef>
              <a:buNone/>
              <a:defRPr sz="1050" b="0" i="0" u="none" strike="noStrike" cap="none">
                <a:solidFill>
                  <a:srgbClr val="FFFFFF"/>
                </a:solidFill>
                <a:latin typeface="Century Gothic"/>
                <a:ea typeface="Century Gothic"/>
                <a:cs typeface="Century Gothic"/>
                <a:sym typeface="Century Gothic"/>
              </a:defRPr>
            </a:lvl6pPr>
            <a:lvl7pPr marL="0" marR="0" lvl="6" indent="0" algn="l" rtl="0">
              <a:spcBef>
                <a:spcPts val="0"/>
              </a:spcBef>
              <a:buNone/>
              <a:defRPr sz="1050" b="0" i="0" u="none" strike="noStrike" cap="none">
                <a:solidFill>
                  <a:srgbClr val="FFFFFF"/>
                </a:solidFill>
                <a:latin typeface="Century Gothic"/>
                <a:ea typeface="Century Gothic"/>
                <a:cs typeface="Century Gothic"/>
                <a:sym typeface="Century Gothic"/>
              </a:defRPr>
            </a:lvl7pPr>
            <a:lvl8pPr marL="0" marR="0" lvl="7" indent="0" algn="l" rtl="0">
              <a:spcBef>
                <a:spcPts val="0"/>
              </a:spcBef>
              <a:buNone/>
              <a:defRPr sz="1050" b="0" i="0" u="none" strike="noStrike" cap="none">
                <a:solidFill>
                  <a:srgbClr val="FFFFFF"/>
                </a:solidFill>
                <a:latin typeface="Century Gothic"/>
                <a:ea typeface="Century Gothic"/>
                <a:cs typeface="Century Gothic"/>
                <a:sym typeface="Century Gothic"/>
              </a:defRPr>
            </a:lvl8pPr>
            <a:lvl9pPr marL="0" marR="0" lvl="8" indent="0" algn="l" rtl="0">
              <a:spcBef>
                <a:spcPts val="0"/>
              </a:spcBef>
              <a:buNone/>
              <a:defRPr sz="105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7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2" name="Google Shape;122;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7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7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7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Calibri"/>
                <a:ea typeface="Calibri"/>
                <a:cs typeface="Calibri"/>
                <a:sym typeface="Calibri"/>
              </a:defRPr>
            </a:lvl1pPr>
            <a:lvl2pPr marL="0" marR="0" lvl="1" indent="0" algn="r" rtl="0">
              <a:spcBef>
                <a:spcPts val="0"/>
              </a:spcBef>
              <a:buNone/>
              <a:defRPr sz="1200">
                <a:solidFill>
                  <a:srgbClr val="898989"/>
                </a:solidFill>
                <a:latin typeface="Calibri"/>
                <a:ea typeface="Calibri"/>
                <a:cs typeface="Calibri"/>
                <a:sym typeface="Calibri"/>
              </a:defRPr>
            </a:lvl2pPr>
            <a:lvl3pPr marL="0" marR="0" lvl="2" indent="0" algn="r" rtl="0">
              <a:spcBef>
                <a:spcPts val="0"/>
              </a:spcBef>
              <a:buNone/>
              <a:defRPr sz="1200">
                <a:solidFill>
                  <a:srgbClr val="898989"/>
                </a:solidFill>
                <a:latin typeface="Calibri"/>
                <a:ea typeface="Calibri"/>
                <a:cs typeface="Calibri"/>
                <a:sym typeface="Calibri"/>
              </a:defRPr>
            </a:lvl3pPr>
            <a:lvl4pPr marL="0" marR="0" lvl="3" indent="0" algn="r" rtl="0">
              <a:spcBef>
                <a:spcPts val="0"/>
              </a:spcBef>
              <a:buNone/>
              <a:defRPr sz="1200">
                <a:solidFill>
                  <a:srgbClr val="898989"/>
                </a:solidFill>
                <a:latin typeface="Calibri"/>
                <a:ea typeface="Calibri"/>
                <a:cs typeface="Calibri"/>
                <a:sym typeface="Calibri"/>
              </a:defRPr>
            </a:lvl4pPr>
            <a:lvl5pPr marL="0" marR="0" lvl="4" indent="0" algn="r" rtl="0">
              <a:spcBef>
                <a:spcPts val="0"/>
              </a:spcBef>
              <a:buNone/>
              <a:defRPr sz="1200">
                <a:solidFill>
                  <a:srgbClr val="898989"/>
                </a:solidFill>
                <a:latin typeface="Calibri"/>
                <a:ea typeface="Calibri"/>
                <a:cs typeface="Calibri"/>
                <a:sym typeface="Calibri"/>
              </a:defRPr>
            </a:lvl5pPr>
            <a:lvl6pPr marL="0" marR="0" lvl="5" indent="0" algn="r" rtl="0">
              <a:spcBef>
                <a:spcPts val="0"/>
              </a:spcBef>
              <a:buNone/>
              <a:defRPr sz="1200">
                <a:solidFill>
                  <a:srgbClr val="898989"/>
                </a:solidFill>
                <a:latin typeface="Calibri"/>
                <a:ea typeface="Calibri"/>
                <a:cs typeface="Calibri"/>
                <a:sym typeface="Calibri"/>
              </a:defRPr>
            </a:lvl6pPr>
            <a:lvl7pPr marL="0" marR="0" lvl="6" indent="0" algn="r" rtl="0">
              <a:spcBef>
                <a:spcPts val="0"/>
              </a:spcBef>
              <a:buNone/>
              <a:defRPr sz="1200">
                <a:solidFill>
                  <a:srgbClr val="898989"/>
                </a:solidFill>
                <a:latin typeface="Calibri"/>
                <a:ea typeface="Calibri"/>
                <a:cs typeface="Calibri"/>
                <a:sym typeface="Calibri"/>
              </a:defRPr>
            </a:lvl7pPr>
            <a:lvl8pPr marL="0" marR="0" lvl="7" indent="0" algn="r" rtl="0">
              <a:spcBef>
                <a:spcPts val="0"/>
              </a:spcBef>
              <a:buNone/>
              <a:defRPr sz="1200">
                <a:solidFill>
                  <a:srgbClr val="898989"/>
                </a:solidFill>
                <a:latin typeface="Calibri"/>
                <a:ea typeface="Calibri"/>
                <a:cs typeface="Calibri"/>
                <a:sym typeface="Calibri"/>
              </a:defRPr>
            </a:lvl8pPr>
            <a:lvl9pPr marL="0" marR="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7" name="Google Shape;197;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 name="Google Shape;198;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8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2" name="Google Shape;272;p8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9pPr>
          </a:lstStyle>
          <a:p>
            <a:endParaRPr/>
          </a:p>
        </p:txBody>
      </p:sp>
      <p:sp>
        <p:nvSpPr>
          <p:cNvPr id="273" name="Google Shape;273;p8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rgbClr val="000000"/>
              </a:buClr>
              <a:buSzPts val="1333"/>
              <a:buFont typeface="Arial"/>
              <a:buNone/>
              <a:defRPr sz="1333">
                <a:solidFill>
                  <a:srgbClr val="ADADAD"/>
                </a:solidFill>
                <a:latin typeface="Arial"/>
                <a:ea typeface="Arial"/>
                <a:cs typeface="Arial"/>
                <a:sym typeface="Arial"/>
              </a:defRPr>
            </a:lvl1pPr>
            <a:lvl2pPr marL="0" marR="0" lvl="1" indent="0" algn="r" rtl="0">
              <a:buClr>
                <a:srgbClr val="000000"/>
              </a:buClr>
              <a:buSzPts val="1333"/>
              <a:buFont typeface="Arial"/>
              <a:buNone/>
              <a:defRPr sz="1333">
                <a:solidFill>
                  <a:srgbClr val="ADADAD"/>
                </a:solidFill>
                <a:latin typeface="Arial"/>
                <a:ea typeface="Arial"/>
                <a:cs typeface="Arial"/>
                <a:sym typeface="Arial"/>
              </a:defRPr>
            </a:lvl2pPr>
            <a:lvl3pPr marL="0" marR="0" lvl="2" indent="0" algn="r" rtl="0">
              <a:buClr>
                <a:srgbClr val="000000"/>
              </a:buClr>
              <a:buSzPts val="1333"/>
              <a:buFont typeface="Arial"/>
              <a:buNone/>
              <a:defRPr sz="1333">
                <a:solidFill>
                  <a:srgbClr val="ADADAD"/>
                </a:solidFill>
                <a:latin typeface="Arial"/>
                <a:ea typeface="Arial"/>
                <a:cs typeface="Arial"/>
                <a:sym typeface="Arial"/>
              </a:defRPr>
            </a:lvl3pPr>
            <a:lvl4pPr marL="0" marR="0" lvl="3" indent="0" algn="r" rtl="0">
              <a:buClr>
                <a:srgbClr val="000000"/>
              </a:buClr>
              <a:buSzPts val="1333"/>
              <a:buFont typeface="Arial"/>
              <a:buNone/>
              <a:defRPr sz="1333">
                <a:solidFill>
                  <a:srgbClr val="ADADAD"/>
                </a:solidFill>
                <a:latin typeface="Arial"/>
                <a:ea typeface="Arial"/>
                <a:cs typeface="Arial"/>
                <a:sym typeface="Arial"/>
              </a:defRPr>
            </a:lvl4pPr>
            <a:lvl5pPr marL="0" marR="0" lvl="4" indent="0" algn="r" rtl="0">
              <a:buClr>
                <a:srgbClr val="000000"/>
              </a:buClr>
              <a:buSzPts val="1333"/>
              <a:buFont typeface="Arial"/>
              <a:buNone/>
              <a:defRPr sz="1333">
                <a:solidFill>
                  <a:srgbClr val="ADADAD"/>
                </a:solidFill>
                <a:latin typeface="Arial"/>
                <a:ea typeface="Arial"/>
                <a:cs typeface="Arial"/>
                <a:sym typeface="Arial"/>
              </a:defRPr>
            </a:lvl5pPr>
            <a:lvl6pPr marL="0" marR="0" lvl="5" indent="0" algn="r" rtl="0">
              <a:buClr>
                <a:srgbClr val="000000"/>
              </a:buClr>
              <a:buSzPts val="1333"/>
              <a:buFont typeface="Arial"/>
              <a:buNone/>
              <a:defRPr sz="1333">
                <a:solidFill>
                  <a:srgbClr val="ADADAD"/>
                </a:solidFill>
                <a:latin typeface="Arial"/>
                <a:ea typeface="Arial"/>
                <a:cs typeface="Arial"/>
                <a:sym typeface="Arial"/>
              </a:defRPr>
            </a:lvl6pPr>
            <a:lvl7pPr marL="0" marR="0" lvl="6" indent="0" algn="r" rtl="0">
              <a:buClr>
                <a:srgbClr val="000000"/>
              </a:buClr>
              <a:buSzPts val="1333"/>
              <a:buFont typeface="Arial"/>
              <a:buNone/>
              <a:defRPr sz="1333">
                <a:solidFill>
                  <a:srgbClr val="ADADAD"/>
                </a:solidFill>
                <a:latin typeface="Arial"/>
                <a:ea typeface="Arial"/>
                <a:cs typeface="Arial"/>
                <a:sym typeface="Arial"/>
              </a:defRPr>
            </a:lvl7pPr>
            <a:lvl8pPr marL="0" marR="0" lvl="7" indent="0" algn="r" rtl="0">
              <a:buClr>
                <a:srgbClr val="000000"/>
              </a:buClr>
              <a:buSzPts val="1333"/>
              <a:buFont typeface="Arial"/>
              <a:buNone/>
              <a:defRPr sz="1333">
                <a:solidFill>
                  <a:srgbClr val="ADADAD"/>
                </a:solidFill>
                <a:latin typeface="Arial"/>
                <a:ea typeface="Arial"/>
                <a:cs typeface="Arial"/>
                <a:sym typeface="Arial"/>
              </a:defRPr>
            </a:lvl8pPr>
            <a:lvl9pPr marL="0" marR="0" lvl="8" indent="0" algn="r" rtl="0">
              <a:buClr>
                <a:srgbClr val="000000"/>
              </a:buClr>
              <a:buSzPts val="1333"/>
              <a:buFont typeface="Arial"/>
              <a:buNone/>
              <a:defRPr sz="1333">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xuMJnE7TUGQ"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drive/folders/1CTLqGx__i5Z7s9wsYlNFoW8JTmJY-Imi?usp=sha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sti-ca.csod.com/catalog/CustomPage.aspx?id=20000553&amp;tab_page_id=20000553&amp;tab_id=20000590"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www.caloes.ca.gov/PlanningPreparednessSite/Documents/02%20NIMS%20Cal%20OES%20Compliant%20Training%20Reference%20Chart%206-12.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eady.gov/be-informed"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www.rems.ed.gov/docs/SchoolEmergencySuppliesLis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CTLqGx__i5Z7s9wsYlNFoW8JTmJY-Imi?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ca.gov/ls/ss/se/bullyres.asp"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ms.ed.gov/docs/CDC_CPTEDSchoolAssessment.pdf"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hyperlink" Target="mailto:toms@campussafetygroup.com" TargetMode="External"/><Relationship Id="rId4" Type="http://schemas.openxmlformats.org/officeDocument/2006/relationships/hyperlink" Target="http://www.campussafetygroup.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8.xml"/><Relationship Id="rId1" Type="http://schemas.openxmlformats.org/officeDocument/2006/relationships/slideLayout" Target="../slideLayouts/slideLayout25.xml"/><Relationship Id="rId5" Type="http://schemas.openxmlformats.org/officeDocument/2006/relationships/image" Target="../media/image38.jp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hyperlink" Target="https://youtu.be/gArq7ddWmWk?si=gOFoMO_ESkJS092n" TargetMode="External"/><Relationship Id="rId2" Type="http://schemas.openxmlformats.org/officeDocument/2006/relationships/notesSlide" Target="../notesSlides/notesSlide49.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hyperlink" Target="mailto:Iniquez_Elizabeth@lacoe.ed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3.xml"/><Relationship Id="rId1" Type="http://schemas.openxmlformats.org/officeDocument/2006/relationships/slideLayout" Target="../slideLayouts/slideLayout25.xml"/><Relationship Id="rId4" Type="http://schemas.openxmlformats.org/officeDocument/2006/relationships/image" Target="../media/image43.jp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5.xml"/><Relationship Id="rId4" Type="http://schemas.openxmlformats.org/officeDocument/2006/relationships/image" Target="../media/image45.jpg"/></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8" Type="http://schemas.openxmlformats.org/officeDocument/2006/relationships/hyperlink" Target="https://docs.google.com/document/d/1Ta3pW-YmBl5HGpYtCYVa_mYQ5KihsZ1t/edit?usp=drive_link&amp;ouid=105084022894254533007&amp;rtpof=true&amp;sd=true" TargetMode="External"/><Relationship Id="rId3" Type="http://schemas.openxmlformats.org/officeDocument/2006/relationships/hyperlink" Target="https://docs.google.com/document/d/1v9Fes27U01BoMvn1T0NvA8nTp9mY4xnf/edit?usp=drive_link&amp;ouid=105084022894254533007&amp;rtpof=true&amp;sd=true" TargetMode="External"/><Relationship Id="rId7" Type="http://schemas.openxmlformats.org/officeDocument/2006/relationships/hyperlink" Target="https://drive.google.com/file/d/1-mLIhBSi1mDYzs33BG_P1B0Fx9D0323p/view?usp=drive_link" TargetMode="External"/><Relationship Id="rId2" Type="http://schemas.openxmlformats.org/officeDocument/2006/relationships/notesSlide" Target="../notesSlides/notesSlide57.xml"/><Relationship Id="rId1" Type="http://schemas.openxmlformats.org/officeDocument/2006/relationships/slideLayout" Target="../slideLayouts/slideLayout25.xml"/><Relationship Id="rId6" Type="http://schemas.openxmlformats.org/officeDocument/2006/relationships/hyperlink" Target="https://drive.google.com/file/d/1UDk_IZcVrSmNp3x4iAJxAqbO567sfNZj/view?usp=drive_link" TargetMode="External"/><Relationship Id="rId5" Type="http://schemas.openxmlformats.org/officeDocument/2006/relationships/hyperlink" Target="https://docs.google.com/document/d/1X2pN7mlBj3uA_KJBtbEsueeXfFchcAi0/edit?usp=drive_link&amp;ouid=105084022894254533007&amp;rtpof=true&amp;sd=true" TargetMode="External"/><Relationship Id="rId4" Type="http://schemas.openxmlformats.org/officeDocument/2006/relationships/hyperlink" Target="https://drive.google.com/file/d/1Rq1rAzy19VwPa7fXS-GcFDDEGkZ-5R_K/view?usp=drive_link"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35.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hyperlink" Target="https://nam04.safelinks.protection.outlook.com/?url=https%3A%2F%2Fforms.gle%2FiFQZTgZy44t3QGe36&amp;data=05%7C02%7CKottke_Jennifer%40lacoe.edu%7C5df04de2d5b94fdf13a208dc265f3b4a%7C9a85f50685664ae19bd3b3fba8220f09%7C0%7C0%7C638427437717801296%7CUnknown%7CTWFpbGZsb3d8eyJWIjoiMC4wLjAwMDAiLCJQIjoiV2luMzIiLCJBTiI6Ik1haWwiLCJXVCI6Mn0%3D%7C0%7C%7C%7C&amp;sdata=7UiCI7NL1E5sEEiNFxpgckWMOxHJ4%2BSKsI3%2FqUrsEOA%3D&amp;reserved=0"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hyperlink" Target="http://cascwa.wildapricot.org/"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hyperlink" Target="mailto:Iniquez_Elizabeth@lacoe.edu"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ed.gov/news/speeches/rethinking-school-disciplin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
          <p:cNvSpPr txBox="1">
            <a:spLocks noGrp="1"/>
          </p:cNvSpPr>
          <p:nvPr>
            <p:ph type="ctrTitle"/>
          </p:nvPr>
        </p:nvSpPr>
        <p:spPr>
          <a:xfrm>
            <a:off x="831273" y="758952"/>
            <a:ext cx="10688374" cy="356616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62626"/>
              </a:buClr>
              <a:buSzPts val="6600"/>
              <a:buFont typeface="Century Gothic"/>
              <a:buNone/>
            </a:pPr>
            <a:r>
              <a:rPr lang="en-US" sz="6600" b="1"/>
              <a:t>PHIL </a:t>
            </a:r>
            <a:r>
              <a:rPr lang="en-US" sz="6000" b="1"/>
              <a:t>KAUBLE TOPICAL FORM</a:t>
            </a:r>
            <a:endParaRPr/>
          </a:p>
        </p:txBody>
      </p:sp>
      <p:sp>
        <p:nvSpPr>
          <p:cNvPr id="320" name="Google Shape;320;p1"/>
          <p:cNvSpPr txBox="1">
            <a:spLocks noGrp="1"/>
          </p:cNvSpPr>
          <p:nvPr>
            <p:ph type="subTitle" idx="1"/>
          </p:nvPr>
        </p:nvSpPr>
        <p:spPr>
          <a:xfrm>
            <a:off x="1066800" y="5644637"/>
            <a:ext cx="10058400" cy="571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a:t>FEBRUARY 9, 2024</a:t>
            </a:r>
            <a:endParaRPr sz="1600"/>
          </a:p>
        </p:txBody>
      </p:sp>
      <p:sp>
        <p:nvSpPr>
          <p:cNvPr id="321" name="Google Shape;321;p1"/>
          <p:cNvSpPr txBox="1"/>
          <p:nvPr/>
        </p:nvSpPr>
        <p:spPr>
          <a:xfrm>
            <a:off x="1066800" y="4198087"/>
            <a:ext cx="9964554" cy="1446550"/>
          </a:xfrm>
          <a:prstGeom prst="rect">
            <a:avLst/>
          </a:prstGeom>
          <a:solidFill>
            <a:srgbClr val="D9D9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FF0000"/>
                </a:solidFill>
                <a:latin typeface="Century Gothic"/>
                <a:ea typeface="Century Gothic"/>
                <a:cs typeface="Century Gothic"/>
                <a:sym typeface="Century Gothic"/>
              </a:rPr>
              <a:t>Preparing For &amp; Working Through Incident Response </a:t>
            </a:r>
            <a:endParaRPr/>
          </a:p>
        </p:txBody>
      </p:sp>
      <p:pic>
        <p:nvPicPr>
          <p:cNvPr id="322" name="Google Shape;322;p1" descr="Image preview"/>
          <p:cNvPicPr preferRelativeResize="0"/>
          <p:nvPr/>
        </p:nvPicPr>
        <p:blipFill rotWithShape="1">
          <a:blip r:embed="rId3">
            <a:alphaModFix/>
          </a:blip>
          <a:srcRect/>
          <a:stretch/>
        </p:blipFill>
        <p:spPr>
          <a:xfrm>
            <a:off x="1066800" y="982027"/>
            <a:ext cx="8109528" cy="2209500"/>
          </a:xfrm>
          <a:prstGeom prst="rect">
            <a:avLst/>
          </a:prstGeom>
          <a:noFill/>
          <a:ln>
            <a:noFill/>
          </a:ln>
        </p:spPr>
      </p:pic>
      <p:sp>
        <p:nvSpPr>
          <p:cNvPr id="323" name="Google Shape;323;p1"/>
          <p:cNvSpPr txBox="1"/>
          <p:nvPr/>
        </p:nvSpPr>
        <p:spPr>
          <a:xfrm>
            <a:off x="3185632" y="932387"/>
            <a:ext cx="440756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dk1"/>
                </a:solidFill>
                <a:latin typeface="Century Gothic"/>
                <a:ea typeface="Century Gothic"/>
                <a:cs typeface="Century Gothic"/>
                <a:sym typeface="Century Gothic"/>
              </a:rPr>
              <a:t>Southern Section </a:t>
            </a:r>
            <a:endParaRPr/>
          </a:p>
        </p:txBody>
      </p:sp>
      <p:sp>
        <p:nvSpPr>
          <p:cNvPr id="324" name="Google Shape;324;p1"/>
          <p:cNvSpPr/>
          <p:nvPr/>
        </p:nvSpPr>
        <p:spPr>
          <a:xfrm>
            <a:off x="6022109" y="87959"/>
            <a:ext cx="60644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https://www.youtube.com/watch?v=xuMJnE7TUGQ</a:t>
            </a:r>
            <a:r>
              <a:rPr lang="en-US" sz="1800" b="0" i="0" u="none" strike="noStrike" cap="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3048000" y="409576"/>
            <a:ext cx="6705600" cy="96202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What is a CSSP</a:t>
            </a:r>
            <a:endParaRPr/>
          </a:p>
        </p:txBody>
      </p:sp>
      <p:sp>
        <p:nvSpPr>
          <p:cNvPr id="399" name="Google Shape;399;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10</a:t>
            </a:fld>
            <a:endParaRPr sz="1200">
              <a:solidFill>
                <a:srgbClr val="898989"/>
              </a:solidFill>
              <a:latin typeface="Calibri"/>
              <a:ea typeface="Calibri"/>
              <a:cs typeface="Calibri"/>
              <a:sym typeface="Calibri"/>
            </a:endParaRPr>
          </a:p>
        </p:txBody>
      </p:sp>
      <p:sp>
        <p:nvSpPr>
          <p:cNvPr id="400" name="Google Shape;400;p10"/>
          <p:cNvSpPr txBox="1"/>
          <p:nvPr/>
        </p:nvSpPr>
        <p:spPr>
          <a:xfrm>
            <a:off x="2286000" y="1371601"/>
            <a:ext cx="8001000" cy="49006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1">
                <a:solidFill>
                  <a:srgbClr val="000000"/>
                </a:solidFill>
                <a:latin typeface="Calibri"/>
                <a:ea typeface="Calibri"/>
                <a:cs typeface="Calibri"/>
                <a:sym typeface="Calibri"/>
              </a:rPr>
              <a:t>(EC </a:t>
            </a:r>
            <a:r>
              <a:rPr lang="en-US" sz="2800" b="1">
                <a:solidFill>
                  <a:srgbClr val="000000"/>
                </a:solidFill>
                <a:latin typeface="Calibri"/>
                <a:ea typeface="Calibri"/>
                <a:cs typeface="Calibri"/>
                <a:sym typeface="Calibri"/>
              </a:rPr>
              <a:t>32280-32288, 1997) Annual systematic planning process (Gap Analysis) aimed at the prevention of, and education about, potential incidents involving crime, violence and disasters at school</a:t>
            </a:r>
            <a:endParaRPr sz="2400" b="1">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Systematic process found in the </a:t>
            </a:r>
            <a:r>
              <a:rPr lang="en-US" sz="2400" b="1" i="1">
                <a:solidFill>
                  <a:srgbClr val="000000"/>
                </a:solidFill>
                <a:latin typeface="Calibri"/>
                <a:ea typeface="Calibri"/>
                <a:cs typeface="Calibri"/>
                <a:sym typeface="Calibri"/>
              </a:rPr>
              <a:t>Educator’s Guide to CSSP’s</a:t>
            </a:r>
            <a:endParaRPr sz="2800" b="1">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C00000"/>
              </a:buClr>
              <a:buSzPts val="2800"/>
              <a:buFont typeface="Arial"/>
              <a:buNone/>
            </a:pPr>
            <a:r>
              <a:rPr lang="en-US" sz="2800" b="1">
                <a:solidFill>
                  <a:srgbClr val="C00000"/>
                </a:solidFill>
                <a:latin typeface="Calibri"/>
                <a:ea typeface="Calibri"/>
                <a:cs typeface="Calibri"/>
                <a:sym typeface="Calibri"/>
              </a:rPr>
              <a:t>2017 State Audit &amp;</a:t>
            </a:r>
            <a:r>
              <a:rPr lang="en-US" sz="2800" b="1">
                <a:solidFill>
                  <a:srgbClr val="000000"/>
                </a:solidFill>
                <a:latin typeface="Calibri"/>
                <a:ea typeface="Calibri"/>
                <a:cs typeface="Calibri"/>
                <a:sym typeface="Calibri"/>
              </a:rPr>
              <a:t> </a:t>
            </a:r>
            <a:r>
              <a:rPr lang="en-US" sz="2800" b="1">
                <a:solidFill>
                  <a:srgbClr val="C00000"/>
                </a:solidFill>
                <a:latin typeface="Calibri"/>
                <a:ea typeface="Calibri"/>
                <a:cs typeface="Calibri"/>
                <a:sym typeface="Calibri"/>
              </a:rPr>
              <a:t>2023 San Joaquin Grand Jury</a:t>
            </a:r>
            <a:endParaRPr/>
          </a:p>
          <a:p>
            <a:pPr marL="0" marR="0" lvl="0" indent="0" algn="ctr" rtl="0">
              <a:lnSpc>
                <a:spcPct val="90000"/>
              </a:lnSpc>
              <a:spcBef>
                <a:spcPts val="1000"/>
              </a:spcBef>
              <a:spcAft>
                <a:spcPts val="0"/>
              </a:spcAft>
              <a:buClr>
                <a:srgbClr val="000000"/>
              </a:buClr>
              <a:buSzPts val="2800"/>
              <a:buFont typeface="Arial"/>
              <a:buNone/>
            </a:pPr>
            <a:r>
              <a:rPr lang="en-US" sz="2800" b="1">
                <a:solidFill>
                  <a:srgbClr val="000000"/>
                </a:solidFill>
                <a:latin typeface="Calibri"/>
                <a:ea typeface="Calibri"/>
                <a:cs typeface="Calibri"/>
                <a:sym typeface="Calibri"/>
              </a:rPr>
              <a:t>Most schools missing required components!</a:t>
            </a:r>
            <a:endParaRPr/>
          </a:p>
          <a:p>
            <a:pPr marL="0" marR="0" lvl="0" indent="0" algn="ctr" rtl="0">
              <a:lnSpc>
                <a:spcPct val="90000"/>
              </a:lnSpc>
              <a:spcBef>
                <a:spcPts val="1000"/>
              </a:spcBef>
              <a:spcAft>
                <a:spcPts val="0"/>
              </a:spcAft>
              <a:buClr>
                <a:srgbClr val="000000"/>
              </a:buClr>
              <a:buSzPts val="2800"/>
              <a:buFont typeface="Arial"/>
              <a:buNone/>
            </a:pPr>
            <a:r>
              <a:rPr lang="en-US" sz="2800" b="1">
                <a:solidFill>
                  <a:srgbClr val="000000"/>
                </a:solidFill>
                <a:latin typeface="Calibri"/>
                <a:ea typeface="Calibri"/>
                <a:cs typeface="Calibri"/>
                <a:sym typeface="Calibri"/>
              </a:rPr>
              <a:t>No oversight</a:t>
            </a:r>
            <a:endParaRPr/>
          </a:p>
          <a:p>
            <a:pPr marL="0" marR="0" lvl="0" indent="0" algn="ctr" rtl="0">
              <a:lnSpc>
                <a:spcPct val="90000"/>
              </a:lnSpc>
              <a:spcBef>
                <a:spcPts val="1000"/>
              </a:spcBef>
              <a:spcAft>
                <a:spcPts val="0"/>
              </a:spcAft>
              <a:buClr>
                <a:srgbClr val="000000"/>
              </a:buClr>
              <a:buSzPts val="2800"/>
              <a:buFont typeface="Arial"/>
              <a:buNone/>
            </a:pPr>
            <a:r>
              <a:rPr lang="en-US" sz="2800" b="1">
                <a:solidFill>
                  <a:srgbClr val="000000"/>
                </a:solidFill>
                <a:latin typeface="Calibri"/>
                <a:ea typeface="Calibri"/>
                <a:cs typeface="Calibri"/>
                <a:sym typeface="Calibri"/>
              </a:rPr>
              <a:t>Outdated / obsolete training &amp; resources</a:t>
            </a:r>
            <a:endParaRPr/>
          </a:p>
          <a:p>
            <a:pPr marL="0" marR="0" lvl="0" indent="0" algn="ctr" rtl="0">
              <a:lnSpc>
                <a:spcPct val="90000"/>
              </a:lnSpc>
              <a:spcBef>
                <a:spcPts val="1000"/>
              </a:spcBef>
              <a:spcAft>
                <a:spcPts val="0"/>
              </a:spcAft>
              <a:buClr>
                <a:srgbClr val="000000"/>
              </a:buClr>
              <a:buSzPts val="2800"/>
              <a:buFont typeface="Arial"/>
              <a:buNone/>
            </a:pPr>
            <a:r>
              <a:rPr lang="en-US" sz="2800" b="1">
                <a:solidFill>
                  <a:srgbClr val="000000"/>
                </a:solidFill>
                <a:latin typeface="Calibri"/>
                <a:ea typeface="Calibri"/>
                <a:cs typeface="Calibri"/>
                <a:sym typeface="Calibri"/>
              </a:rPr>
              <a:t>Frequently ancillary responsibility</a:t>
            </a:r>
            <a:endParaRP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1"/>
          <p:cNvSpPr txBox="1">
            <a:spLocks noGrp="1"/>
          </p:cNvSpPr>
          <p:nvPr>
            <p:ph type="title"/>
          </p:nvPr>
        </p:nvSpPr>
        <p:spPr>
          <a:xfrm>
            <a:off x="2152650" y="365126"/>
            <a:ext cx="7886700" cy="1768475"/>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2022-2023 Guide for Annual Audits of K-12 LEA’s and State Compliance Reporting </a:t>
            </a:r>
            <a:endParaRPr b="1">
              <a:solidFill>
                <a:schemeClr val="lt1"/>
              </a:solidFill>
              <a:latin typeface="Batang"/>
              <a:ea typeface="Batang"/>
              <a:cs typeface="Batang"/>
              <a:sym typeface="Batang"/>
            </a:endParaRPr>
          </a:p>
        </p:txBody>
      </p:sp>
      <p:sp>
        <p:nvSpPr>
          <p:cNvPr id="407" name="Google Shape;407;p11"/>
          <p:cNvSpPr txBox="1">
            <a:spLocks noGrp="1"/>
          </p:cNvSpPr>
          <p:nvPr>
            <p:ph type="body" idx="1"/>
          </p:nvPr>
        </p:nvSpPr>
        <p:spPr>
          <a:xfrm>
            <a:off x="2043114" y="2209801"/>
            <a:ext cx="8167687" cy="451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a:t>CA Licensed Certified Public Accountant, 4 questions:</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b="1"/>
              <a:t>Verify LEA has a process to ensure schools have a CSSP that is approved by LEA</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b="1"/>
              <a:t>Review sample - updated its plan by March 1</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b="1"/>
              <a:t>Verify CSSP’s were submitted and approved by school district or county office of education per EC 32288</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b="1"/>
              <a:t>Report findings in audit due December 15 for previous fiscal year</a:t>
            </a:r>
            <a:endParaRPr/>
          </a:p>
          <a:p>
            <a:pPr marL="0" lvl="0" indent="0" algn="ctr" rtl="0">
              <a:lnSpc>
                <a:spcPct val="90000"/>
              </a:lnSpc>
              <a:spcBef>
                <a:spcPts val="1000"/>
              </a:spcBef>
              <a:spcAft>
                <a:spcPts val="0"/>
              </a:spcAft>
              <a:buClr>
                <a:srgbClr val="FF0000"/>
              </a:buClr>
              <a:buSzPts val="2400"/>
              <a:buNone/>
            </a:pPr>
            <a:r>
              <a:rPr lang="en-US" sz="2400" b="1">
                <a:solidFill>
                  <a:srgbClr val="FF0000"/>
                </a:solidFill>
              </a:rPr>
              <a:t>Schools can pass audit and not be in compliance with law</a:t>
            </a:r>
            <a:endParaRPr sz="2400" b="1"/>
          </a:p>
        </p:txBody>
      </p:sp>
      <p:sp>
        <p:nvSpPr>
          <p:cNvPr id="408" name="Google Shape;408;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11</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2"/>
          <p:cNvSpPr txBox="1"/>
          <p:nvPr/>
        </p:nvSpPr>
        <p:spPr>
          <a:xfrm>
            <a:off x="2895600" y="479425"/>
            <a:ext cx="6400800" cy="76993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Arial"/>
              <a:buNone/>
            </a:pPr>
            <a:r>
              <a:rPr lang="en-US" sz="4400" b="1">
                <a:solidFill>
                  <a:srgbClr val="FFFFFF"/>
                </a:solidFill>
                <a:latin typeface="Calibri"/>
                <a:ea typeface="Calibri"/>
                <a:cs typeface="Calibri"/>
                <a:sym typeface="Calibri"/>
              </a:rPr>
              <a:t>Legislative Intent Guide</a:t>
            </a:r>
            <a:endParaRPr/>
          </a:p>
        </p:txBody>
      </p:sp>
      <p:sp>
        <p:nvSpPr>
          <p:cNvPr id="415" name="Google Shape;415;p12"/>
          <p:cNvSpPr txBox="1"/>
          <p:nvPr/>
        </p:nvSpPr>
        <p:spPr>
          <a:xfrm>
            <a:off x="2209800" y="1524001"/>
            <a:ext cx="5105400" cy="4854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800"/>
              <a:buFont typeface="Arial"/>
              <a:buNone/>
            </a:pPr>
            <a:r>
              <a:rPr lang="en-US" sz="2800" b="1">
                <a:solidFill>
                  <a:srgbClr val="FF0000"/>
                </a:solidFill>
                <a:latin typeface="Calibri"/>
                <a:ea typeface="Calibri"/>
                <a:cs typeface="Calibri"/>
                <a:sym typeface="Calibri"/>
              </a:rPr>
              <a:t>Created by CDE, DOJ, CAL OES, LACOE as well as other agencies – first update since 2002</a:t>
            </a:r>
            <a:endParaRPr/>
          </a:p>
          <a:p>
            <a:pPr marL="0" marR="0" lvl="0" indent="0" algn="l" rtl="0">
              <a:lnSpc>
                <a:spcPct val="100000"/>
              </a:lnSpc>
              <a:spcBef>
                <a:spcPts val="0"/>
              </a:spcBef>
              <a:spcAft>
                <a:spcPts val="0"/>
              </a:spcAft>
              <a:buClr>
                <a:schemeClr val="dk1"/>
              </a:buClr>
              <a:buSzPts val="2800"/>
              <a:buFont typeface="Arial"/>
              <a:buNone/>
            </a:pPr>
            <a:endParaRPr sz="2800" b="1">
              <a:solidFill>
                <a:srgbClr val="FF0000"/>
              </a:solidFill>
              <a:latin typeface="Calibri"/>
              <a:ea typeface="Calibri"/>
              <a:cs typeface="Calibri"/>
              <a:sym typeface="Calibri"/>
            </a:endParaRPr>
          </a:p>
          <a:p>
            <a:pPr marL="228600" marR="0" lvl="0" indent="-228600" algn="l" rtl="0">
              <a:lnSpc>
                <a:spcPct val="100000"/>
              </a:lnSpc>
              <a:spcBef>
                <a:spcPts val="0"/>
              </a:spcBef>
              <a:spcAft>
                <a:spcPts val="0"/>
              </a:spcAft>
              <a:buClr>
                <a:srgbClr val="000000"/>
              </a:buClr>
              <a:buSzPts val="2600"/>
              <a:buFont typeface="Arial"/>
              <a:buChar char="•"/>
            </a:pPr>
            <a:r>
              <a:rPr lang="en-US" sz="2600" b="1">
                <a:solidFill>
                  <a:srgbClr val="000000"/>
                </a:solidFill>
                <a:latin typeface="Calibri"/>
                <a:ea typeface="Calibri"/>
                <a:cs typeface="Calibri"/>
                <a:sym typeface="Calibri"/>
              </a:rPr>
              <a:t>Presents legal and social background to manage risks, threats and emergencies</a:t>
            </a:r>
            <a:endParaRPr/>
          </a:p>
          <a:p>
            <a:pPr marL="228600" marR="0" lvl="0" indent="-228600" algn="l" rtl="0">
              <a:lnSpc>
                <a:spcPct val="100000"/>
              </a:lnSpc>
              <a:spcBef>
                <a:spcPts val="0"/>
              </a:spcBef>
              <a:spcAft>
                <a:spcPts val="0"/>
              </a:spcAft>
              <a:buClr>
                <a:srgbClr val="000000"/>
              </a:buClr>
              <a:buSzPts val="2600"/>
              <a:buFont typeface="Arial"/>
              <a:buChar char="•"/>
            </a:pPr>
            <a:r>
              <a:rPr lang="en-US" sz="2600" b="1">
                <a:solidFill>
                  <a:srgbClr val="000000"/>
                </a:solidFill>
                <a:latin typeface="Calibri"/>
                <a:ea typeface="Calibri"/>
                <a:cs typeface="Calibri"/>
                <a:sym typeface="Calibri"/>
              </a:rPr>
              <a:t>Contains timelines, templates and validated reference materials</a:t>
            </a:r>
            <a:endParaRPr sz="2800" b="1">
              <a:solidFill>
                <a:srgbClr val="000000"/>
              </a:solidFill>
              <a:latin typeface="Calibri"/>
              <a:ea typeface="Calibri"/>
              <a:cs typeface="Calibri"/>
              <a:sym typeface="Calibri"/>
            </a:endParaRPr>
          </a:p>
          <a:p>
            <a:pPr marL="228600" marR="0" lvl="0" indent="-50800" algn="l" rtl="0">
              <a:lnSpc>
                <a:spcPct val="100000"/>
              </a:lnSpc>
              <a:spcBef>
                <a:spcPts val="0"/>
              </a:spcBef>
              <a:spcAft>
                <a:spcPts val="0"/>
              </a:spcAft>
              <a:buClr>
                <a:schemeClr val="dk1"/>
              </a:buClr>
              <a:buSzPts val="2800"/>
              <a:buFont typeface="Arial"/>
              <a:buNone/>
            </a:pPr>
            <a:endParaRPr sz="2800" b="1">
              <a:solidFill>
                <a:srgbClr val="000000"/>
              </a:solidFill>
              <a:latin typeface="Calibri"/>
              <a:ea typeface="Calibri"/>
              <a:cs typeface="Calibri"/>
              <a:sym typeface="Calibri"/>
            </a:endParaRPr>
          </a:p>
          <a:p>
            <a:pPr marL="228600" marR="0" lvl="0" indent="-50800" algn="l" rtl="0">
              <a:lnSpc>
                <a:spcPct val="100000"/>
              </a:lnSpc>
              <a:spcBef>
                <a:spcPts val="0"/>
              </a:spcBef>
              <a:spcAft>
                <a:spcPts val="0"/>
              </a:spcAft>
              <a:buClr>
                <a:schemeClr val="dk1"/>
              </a:buClr>
              <a:buSzPts val="2800"/>
              <a:buFont typeface="Arial"/>
              <a:buNone/>
            </a:pPr>
            <a:endParaRPr sz="2800" b="1">
              <a:solidFill>
                <a:srgbClr val="000000"/>
              </a:solidFill>
              <a:latin typeface="Calibri"/>
              <a:ea typeface="Calibri"/>
              <a:cs typeface="Calibri"/>
              <a:sym typeface="Calibri"/>
            </a:endParaRPr>
          </a:p>
        </p:txBody>
      </p:sp>
      <p:pic>
        <p:nvPicPr>
          <p:cNvPr id="416" name="Google Shape;416;p12"/>
          <p:cNvPicPr preferRelativeResize="0"/>
          <p:nvPr/>
        </p:nvPicPr>
        <p:blipFill rotWithShape="1">
          <a:blip r:embed="rId3">
            <a:alphaModFix/>
          </a:blip>
          <a:srcRect/>
          <a:stretch/>
        </p:blipFill>
        <p:spPr>
          <a:xfrm>
            <a:off x="7292975" y="1676400"/>
            <a:ext cx="3181350" cy="4287838"/>
          </a:xfrm>
          <a:prstGeom prst="rect">
            <a:avLst/>
          </a:prstGeom>
          <a:noFill/>
          <a:ln>
            <a:noFill/>
          </a:ln>
        </p:spPr>
      </p:pic>
      <p:sp>
        <p:nvSpPr>
          <p:cNvPr id="417" name="Google Shape;417;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12</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3"/>
          <p:cNvSpPr txBox="1">
            <a:spLocks noGrp="1"/>
          </p:cNvSpPr>
          <p:nvPr>
            <p:ph type="title"/>
          </p:nvPr>
        </p:nvSpPr>
        <p:spPr>
          <a:xfrm>
            <a:off x="2286000" y="331788"/>
            <a:ext cx="7753350" cy="1325562"/>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br>
              <a:rPr lang="en-US" b="1">
                <a:solidFill>
                  <a:schemeClr val="lt1"/>
                </a:solidFill>
                <a:latin typeface="Calibri"/>
                <a:ea typeface="Calibri"/>
                <a:cs typeface="Calibri"/>
                <a:sym typeface="Calibri"/>
              </a:rPr>
            </a:br>
            <a:br>
              <a:rPr lang="en-US"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Why do we need CSSP?</a:t>
            </a:r>
            <a:br>
              <a:rPr lang="en-US" b="1">
                <a:solidFill>
                  <a:schemeClr val="lt1"/>
                </a:solidFill>
                <a:latin typeface="Calibri"/>
                <a:ea typeface="Calibri"/>
                <a:cs typeface="Calibri"/>
                <a:sym typeface="Calibri"/>
              </a:rPr>
            </a:br>
            <a:br>
              <a:rPr lang="en-US" b="1">
                <a:solidFill>
                  <a:schemeClr val="lt1"/>
                </a:solidFill>
                <a:latin typeface="Calibri"/>
                <a:ea typeface="Calibri"/>
                <a:cs typeface="Calibri"/>
                <a:sym typeface="Calibri"/>
              </a:rPr>
            </a:br>
            <a:endParaRPr b="1">
              <a:solidFill>
                <a:schemeClr val="lt1"/>
              </a:solidFill>
            </a:endParaRPr>
          </a:p>
        </p:txBody>
      </p:sp>
      <p:sp>
        <p:nvSpPr>
          <p:cNvPr id="424" name="Google Shape;424;p13"/>
          <p:cNvSpPr txBox="1">
            <a:spLocks noGrp="1"/>
          </p:cNvSpPr>
          <p:nvPr>
            <p:ph type="body" idx="1"/>
          </p:nvPr>
        </p:nvSpPr>
        <p:spPr>
          <a:xfrm>
            <a:off x="2259013" y="1666876"/>
            <a:ext cx="5695950" cy="427672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500"/>
              <a:buChar char="•"/>
            </a:pPr>
            <a:r>
              <a:rPr lang="en-US" sz="2500" b="1"/>
              <a:t>Collection of procedures and policies for schools to develop, implement and promote a safe learning environment</a:t>
            </a:r>
            <a:endParaRPr/>
          </a:p>
          <a:p>
            <a:pPr marL="228600" lvl="0" indent="-228600" algn="l" rtl="0">
              <a:lnSpc>
                <a:spcPct val="100000"/>
              </a:lnSpc>
              <a:spcBef>
                <a:spcPts val="0"/>
              </a:spcBef>
              <a:spcAft>
                <a:spcPts val="0"/>
              </a:spcAft>
              <a:buClr>
                <a:schemeClr val="dk1"/>
              </a:buClr>
              <a:buSzPts val="2500"/>
              <a:buChar char="•"/>
            </a:pPr>
            <a:r>
              <a:rPr lang="en-US" sz="2500" b="1"/>
              <a:t>Outline what to do in an emergency</a:t>
            </a:r>
            <a:endParaRPr/>
          </a:p>
          <a:p>
            <a:pPr marL="228600" lvl="0" indent="-228600" algn="l" rtl="0">
              <a:lnSpc>
                <a:spcPct val="100000"/>
              </a:lnSpc>
              <a:spcBef>
                <a:spcPts val="0"/>
              </a:spcBef>
              <a:spcAft>
                <a:spcPts val="0"/>
              </a:spcAft>
              <a:buClr>
                <a:schemeClr val="dk1"/>
              </a:buClr>
              <a:buSzPts val="2500"/>
              <a:buChar char="•"/>
            </a:pPr>
            <a:r>
              <a:rPr lang="en-US" sz="2500" b="1"/>
              <a:t>Develops and strengthens partnerships with school stakeholders, community groups, law enforcement and fire agencies</a:t>
            </a:r>
            <a:endParaRPr/>
          </a:p>
          <a:p>
            <a:pPr marL="228600" lvl="0" indent="-228600" algn="l" rtl="0">
              <a:lnSpc>
                <a:spcPct val="100000"/>
              </a:lnSpc>
              <a:spcBef>
                <a:spcPts val="0"/>
              </a:spcBef>
              <a:spcAft>
                <a:spcPts val="0"/>
              </a:spcAft>
              <a:buClr>
                <a:schemeClr val="dk1"/>
              </a:buClr>
              <a:buSzPts val="2500"/>
              <a:buChar char="•"/>
            </a:pPr>
            <a:r>
              <a:rPr lang="en-US" sz="2500" b="1"/>
              <a:t>Develops strategies to prevent behavior problems from escalating into violence</a:t>
            </a:r>
            <a:endParaRPr/>
          </a:p>
        </p:txBody>
      </p:sp>
      <p:sp>
        <p:nvSpPr>
          <p:cNvPr id="425" name="Google Shape;425;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13</a:t>
            </a:fld>
            <a:endParaRPr sz="1200">
              <a:solidFill>
                <a:srgbClr val="898989"/>
              </a:solidFill>
              <a:latin typeface="Calibri"/>
              <a:ea typeface="Calibri"/>
              <a:cs typeface="Calibri"/>
              <a:sym typeface="Calibri"/>
            </a:endParaRPr>
          </a:p>
        </p:txBody>
      </p:sp>
      <p:pic>
        <p:nvPicPr>
          <p:cNvPr id="426" name="Google Shape;426;p13" descr="Workplace Safety Inspections | Safety Observations SafetyStratus"/>
          <p:cNvPicPr preferRelativeResize="0"/>
          <p:nvPr/>
        </p:nvPicPr>
        <p:blipFill rotWithShape="1">
          <a:blip r:embed="rId3">
            <a:alphaModFix/>
          </a:blip>
          <a:srcRect/>
          <a:stretch/>
        </p:blipFill>
        <p:spPr>
          <a:xfrm>
            <a:off x="7954964" y="2689225"/>
            <a:ext cx="2676525" cy="2362200"/>
          </a:xfrm>
          <a:prstGeom prst="rect">
            <a:avLst/>
          </a:prstGeom>
          <a:noFill/>
          <a:ln>
            <a:noFill/>
          </a:ln>
        </p:spPr>
      </p:pic>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4"/>
          <p:cNvSpPr txBox="1">
            <a:spLocks noGrp="1"/>
          </p:cNvSpPr>
          <p:nvPr>
            <p:ph type="title"/>
          </p:nvPr>
        </p:nvSpPr>
        <p:spPr>
          <a:xfrm>
            <a:off x="3400425" y="349251"/>
            <a:ext cx="5505450" cy="854075"/>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br>
              <a:rPr lang="en-US" sz="3600" b="1">
                <a:solidFill>
                  <a:schemeClr val="lt1"/>
                </a:solidFill>
                <a:latin typeface="Calibri"/>
                <a:ea typeface="Calibri"/>
                <a:cs typeface="Calibri"/>
                <a:sym typeface="Calibri"/>
              </a:rPr>
            </a:br>
            <a:r>
              <a:rPr lang="en-US" sz="3600" b="1">
                <a:solidFill>
                  <a:schemeClr val="lt1"/>
                </a:solidFill>
                <a:latin typeface="Calibri"/>
                <a:ea typeface="Calibri"/>
                <a:cs typeface="Calibri"/>
                <a:sym typeface="Calibri"/>
              </a:rPr>
              <a:t>7 Step Planning Process</a:t>
            </a:r>
            <a:br>
              <a:rPr lang="en-US" sz="3600" b="1">
                <a:solidFill>
                  <a:schemeClr val="lt1"/>
                </a:solidFill>
                <a:latin typeface="Calibri"/>
                <a:ea typeface="Calibri"/>
                <a:cs typeface="Calibri"/>
                <a:sym typeface="Calibri"/>
              </a:rPr>
            </a:br>
            <a:endParaRPr sz="3600" b="1">
              <a:solidFill>
                <a:schemeClr val="lt1"/>
              </a:solidFill>
            </a:endParaRPr>
          </a:p>
        </p:txBody>
      </p:sp>
      <p:sp>
        <p:nvSpPr>
          <p:cNvPr id="433" name="Google Shape;433;p14"/>
          <p:cNvSpPr txBox="1">
            <a:spLocks noGrp="1"/>
          </p:cNvSpPr>
          <p:nvPr>
            <p:ph type="body" idx="1"/>
          </p:nvPr>
        </p:nvSpPr>
        <p:spPr>
          <a:xfrm>
            <a:off x="2057400" y="1839913"/>
            <a:ext cx="4267200" cy="40370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200" b="1" u="sng"/>
              <a:t>CSSP Process</a:t>
            </a:r>
            <a:endParaRPr/>
          </a:p>
          <a:p>
            <a:pPr marL="514350" lvl="0" indent="-514350" algn="l" rtl="0">
              <a:lnSpc>
                <a:spcPct val="100000"/>
              </a:lnSpc>
              <a:spcBef>
                <a:spcPts val="0"/>
              </a:spcBef>
              <a:spcAft>
                <a:spcPts val="0"/>
              </a:spcAft>
              <a:buClr>
                <a:schemeClr val="dk1"/>
              </a:buClr>
              <a:buSzPts val="2800"/>
              <a:buFont typeface="Calibri"/>
              <a:buAutoNum type="arabicPeriod"/>
            </a:pPr>
            <a:r>
              <a:rPr lang="en-US" b="1"/>
              <a:t>Identify you team</a:t>
            </a:r>
            <a:endParaRPr/>
          </a:p>
          <a:p>
            <a:pPr marL="514350" lvl="0" indent="-514350" algn="l" rtl="0">
              <a:lnSpc>
                <a:spcPct val="100000"/>
              </a:lnSpc>
              <a:spcBef>
                <a:spcPts val="0"/>
              </a:spcBef>
              <a:spcAft>
                <a:spcPts val="0"/>
              </a:spcAft>
              <a:buClr>
                <a:schemeClr val="dk1"/>
              </a:buClr>
              <a:buSzPts val="2800"/>
              <a:buFont typeface="Calibri"/>
              <a:buAutoNum type="arabicPeriod"/>
            </a:pPr>
            <a:r>
              <a:rPr lang="en-US" b="1"/>
              <a:t>Create school vision</a:t>
            </a:r>
            <a:endParaRPr/>
          </a:p>
          <a:p>
            <a:pPr marL="514350" lvl="0" indent="-514350" algn="l" rtl="0">
              <a:lnSpc>
                <a:spcPct val="100000"/>
              </a:lnSpc>
              <a:spcBef>
                <a:spcPts val="0"/>
              </a:spcBef>
              <a:spcAft>
                <a:spcPts val="0"/>
              </a:spcAft>
              <a:buClr>
                <a:schemeClr val="dk1"/>
              </a:buClr>
              <a:buSzPts val="2800"/>
              <a:buFont typeface="Calibri"/>
              <a:buAutoNum type="arabicPeriod"/>
            </a:pPr>
            <a:r>
              <a:rPr lang="en-US" b="1"/>
              <a:t>Gather &amp; analyze data</a:t>
            </a:r>
            <a:endParaRPr/>
          </a:p>
          <a:p>
            <a:pPr marL="514350" lvl="0" indent="-514350" algn="l" rtl="0">
              <a:lnSpc>
                <a:spcPct val="100000"/>
              </a:lnSpc>
              <a:spcBef>
                <a:spcPts val="0"/>
              </a:spcBef>
              <a:spcAft>
                <a:spcPts val="0"/>
              </a:spcAft>
              <a:buClr>
                <a:schemeClr val="dk1"/>
              </a:buClr>
              <a:buSzPts val="2800"/>
              <a:buFont typeface="Calibri"/>
              <a:buAutoNum type="arabicPeriod"/>
            </a:pPr>
            <a:r>
              <a:rPr lang="en-US" b="1"/>
              <a:t>Identify areas of change</a:t>
            </a:r>
            <a:endParaRPr/>
          </a:p>
          <a:p>
            <a:pPr marL="514350" lvl="0" indent="-514350" algn="l" rtl="0">
              <a:lnSpc>
                <a:spcPct val="100000"/>
              </a:lnSpc>
              <a:spcBef>
                <a:spcPts val="0"/>
              </a:spcBef>
              <a:spcAft>
                <a:spcPts val="0"/>
              </a:spcAft>
              <a:buClr>
                <a:schemeClr val="dk1"/>
              </a:buClr>
              <a:buSzPts val="2800"/>
              <a:buFont typeface="Calibri"/>
              <a:buAutoNum type="arabicPeriod"/>
            </a:pPr>
            <a:r>
              <a:rPr lang="en-US" b="1"/>
              <a:t>Select/implement strategies - (Goals)</a:t>
            </a:r>
            <a:endParaRPr/>
          </a:p>
          <a:p>
            <a:pPr marL="514350" lvl="0" indent="-514350" algn="l" rtl="0">
              <a:lnSpc>
                <a:spcPct val="100000"/>
              </a:lnSpc>
              <a:spcBef>
                <a:spcPts val="0"/>
              </a:spcBef>
              <a:spcAft>
                <a:spcPts val="0"/>
              </a:spcAft>
              <a:buClr>
                <a:schemeClr val="dk1"/>
              </a:buClr>
              <a:buSzPts val="2800"/>
              <a:buFont typeface="Calibri"/>
              <a:buAutoNum type="arabicPeriod"/>
            </a:pPr>
            <a:r>
              <a:rPr lang="en-US" b="1"/>
              <a:t>Share the plan - (Goals)</a:t>
            </a:r>
            <a:endParaRPr/>
          </a:p>
          <a:p>
            <a:pPr marL="514350" lvl="0" indent="-514350" algn="l" rtl="0">
              <a:lnSpc>
                <a:spcPct val="100000"/>
              </a:lnSpc>
              <a:spcBef>
                <a:spcPts val="0"/>
              </a:spcBef>
              <a:spcAft>
                <a:spcPts val="0"/>
              </a:spcAft>
              <a:buClr>
                <a:schemeClr val="dk1"/>
              </a:buClr>
              <a:buSzPts val="2800"/>
              <a:buFont typeface="Calibri"/>
              <a:buAutoNum type="arabicPeriod"/>
            </a:pPr>
            <a:r>
              <a:rPr lang="en-US" b="1"/>
              <a:t>Evaluate and revise</a:t>
            </a:r>
            <a:endParaRPr/>
          </a:p>
          <a:p>
            <a:pPr marL="514350" lvl="0" indent="-311150" algn="l" rtl="0">
              <a:lnSpc>
                <a:spcPct val="100000"/>
              </a:lnSpc>
              <a:spcBef>
                <a:spcPts val="0"/>
              </a:spcBef>
              <a:spcAft>
                <a:spcPts val="0"/>
              </a:spcAft>
              <a:buClr>
                <a:schemeClr val="dk1"/>
              </a:buClr>
              <a:buSzPts val="3200"/>
              <a:buFont typeface="Calibri"/>
              <a:buNone/>
            </a:pPr>
            <a:endParaRPr sz="3200">
              <a:solidFill>
                <a:srgbClr val="002060"/>
              </a:solidFill>
            </a:endParaRPr>
          </a:p>
          <a:p>
            <a:pPr marL="514350" lvl="0" indent="-311150" algn="l" rtl="0">
              <a:lnSpc>
                <a:spcPct val="100000"/>
              </a:lnSpc>
              <a:spcBef>
                <a:spcPts val="0"/>
              </a:spcBef>
              <a:spcAft>
                <a:spcPts val="0"/>
              </a:spcAft>
              <a:buClr>
                <a:schemeClr val="dk1"/>
              </a:buClr>
              <a:buSzPts val="3200"/>
              <a:buFont typeface="Calibri"/>
              <a:buNone/>
            </a:pPr>
            <a:endParaRPr sz="3200">
              <a:solidFill>
                <a:srgbClr val="002060"/>
              </a:solidFill>
            </a:endParaRPr>
          </a:p>
          <a:p>
            <a:pPr marL="514350" lvl="0" indent="-311150" algn="l" rtl="0">
              <a:lnSpc>
                <a:spcPct val="100000"/>
              </a:lnSpc>
              <a:spcBef>
                <a:spcPts val="0"/>
              </a:spcBef>
              <a:spcAft>
                <a:spcPts val="0"/>
              </a:spcAft>
              <a:buClr>
                <a:schemeClr val="dk1"/>
              </a:buClr>
              <a:buSzPts val="3200"/>
              <a:buFont typeface="Calibri"/>
              <a:buNone/>
            </a:pPr>
            <a:endParaRPr sz="3200">
              <a:solidFill>
                <a:srgbClr val="002060"/>
              </a:solidFill>
            </a:endParaRPr>
          </a:p>
          <a:p>
            <a:pPr marL="514350" lvl="0" indent="-311150" algn="l" rtl="0">
              <a:lnSpc>
                <a:spcPct val="100000"/>
              </a:lnSpc>
              <a:spcBef>
                <a:spcPts val="0"/>
              </a:spcBef>
              <a:spcAft>
                <a:spcPts val="0"/>
              </a:spcAft>
              <a:buClr>
                <a:schemeClr val="dk1"/>
              </a:buClr>
              <a:buSzPts val="3200"/>
              <a:buFont typeface="Calibri"/>
              <a:buNone/>
            </a:pPr>
            <a:endParaRPr sz="3200">
              <a:solidFill>
                <a:srgbClr val="002060"/>
              </a:solidFill>
            </a:endParaRPr>
          </a:p>
          <a:p>
            <a:pPr marL="514350" lvl="0" indent="-311150" algn="l" rtl="0">
              <a:lnSpc>
                <a:spcPct val="100000"/>
              </a:lnSpc>
              <a:spcBef>
                <a:spcPts val="0"/>
              </a:spcBef>
              <a:spcAft>
                <a:spcPts val="0"/>
              </a:spcAft>
              <a:buClr>
                <a:schemeClr val="dk1"/>
              </a:buClr>
              <a:buSzPts val="3200"/>
              <a:buFont typeface="Calibri"/>
              <a:buNone/>
            </a:pPr>
            <a:endParaRPr sz="3200">
              <a:solidFill>
                <a:srgbClr val="002060"/>
              </a:solidFill>
            </a:endParaRPr>
          </a:p>
          <a:p>
            <a:pPr marL="228600" lvl="0" indent="-50800" algn="l" rtl="0">
              <a:lnSpc>
                <a:spcPct val="100000"/>
              </a:lnSpc>
              <a:spcBef>
                <a:spcPts val="0"/>
              </a:spcBef>
              <a:spcAft>
                <a:spcPts val="0"/>
              </a:spcAft>
              <a:buClr>
                <a:schemeClr val="dk1"/>
              </a:buClr>
              <a:buSzPts val="2800"/>
              <a:buFont typeface="Arial"/>
              <a:buNone/>
            </a:pPr>
            <a:endParaRPr/>
          </a:p>
          <a:p>
            <a:pPr marL="228600" lvl="0" indent="-50800" algn="l" rtl="0">
              <a:lnSpc>
                <a:spcPct val="100000"/>
              </a:lnSpc>
              <a:spcBef>
                <a:spcPts val="0"/>
              </a:spcBef>
              <a:spcAft>
                <a:spcPts val="0"/>
              </a:spcAft>
              <a:buClr>
                <a:schemeClr val="dk1"/>
              </a:buClr>
              <a:buSzPts val="2800"/>
              <a:buFont typeface="Arial"/>
              <a:buNone/>
            </a:pPr>
            <a:endParaRPr/>
          </a:p>
        </p:txBody>
      </p:sp>
      <p:sp>
        <p:nvSpPr>
          <p:cNvPr id="434" name="Google Shape;434;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14</a:t>
            </a:fld>
            <a:endParaRPr sz="1200">
              <a:solidFill>
                <a:srgbClr val="898989"/>
              </a:solidFill>
              <a:latin typeface="Calibri"/>
              <a:ea typeface="Calibri"/>
              <a:cs typeface="Calibri"/>
              <a:sym typeface="Calibri"/>
            </a:endParaRPr>
          </a:p>
        </p:txBody>
      </p:sp>
      <p:pic>
        <p:nvPicPr>
          <p:cNvPr id="435" name="Google Shape;435;p14"/>
          <p:cNvPicPr preferRelativeResize="0"/>
          <p:nvPr/>
        </p:nvPicPr>
        <p:blipFill rotWithShape="1">
          <a:blip r:embed="rId3">
            <a:alphaModFix/>
          </a:blip>
          <a:srcRect/>
          <a:stretch/>
        </p:blipFill>
        <p:spPr>
          <a:xfrm>
            <a:off x="6324601" y="1371600"/>
            <a:ext cx="4067175" cy="4973638"/>
          </a:xfrm>
          <a:prstGeom prst="rect">
            <a:avLst/>
          </a:prstGeom>
          <a:noFill/>
          <a:ln>
            <a:noFill/>
          </a:ln>
        </p:spPr>
      </p:pic>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5"/>
          <p:cNvSpPr txBox="1">
            <a:spLocks noGrp="1"/>
          </p:cNvSpPr>
          <p:nvPr>
            <p:ph type="title"/>
          </p:nvPr>
        </p:nvSpPr>
        <p:spPr>
          <a:xfrm>
            <a:off x="2152650" y="365126"/>
            <a:ext cx="7886700" cy="10826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Step 1 Team Requirements</a:t>
            </a:r>
            <a:endParaRPr sz="2700" b="1">
              <a:solidFill>
                <a:schemeClr val="lt1"/>
              </a:solidFill>
            </a:endParaRPr>
          </a:p>
        </p:txBody>
      </p:sp>
      <p:sp>
        <p:nvSpPr>
          <p:cNvPr id="442" name="Google Shape;442;p15"/>
          <p:cNvSpPr txBox="1">
            <a:spLocks noGrp="1"/>
          </p:cNvSpPr>
          <p:nvPr>
            <p:ph type="body" idx="1"/>
          </p:nvPr>
        </p:nvSpPr>
        <p:spPr>
          <a:xfrm>
            <a:off x="2152650" y="1600200"/>
            <a:ext cx="7886700" cy="4572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2800"/>
              <a:buNone/>
            </a:pPr>
            <a:r>
              <a:rPr lang="en-US" b="1"/>
              <a:t>Site Council or School Safety Planning Committee</a:t>
            </a:r>
            <a:endParaRPr b="1"/>
          </a:p>
          <a:p>
            <a:pPr marL="342900" lvl="0" indent="-342900" algn="l" rtl="0">
              <a:lnSpc>
                <a:spcPct val="107000"/>
              </a:lnSpc>
              <a:spcBef>
                <a:spcPts val="0"/>
              </a:spcBef>
              <a:spcAft>
                <a:spcPts val="0"/>
              </a:spcAft>
              <a:buClr>
                <a:schemeClr val="dk1"/>
              </a:buClr>
              <a:buSzPts val="2400"/>
              <a:buFont typeface="Noto Sans Symbols"/>
              <a:buChar char="∙"/>
            </a:pPr>
            <a:r>
              <a:rPr lang="en-US" sz="2400" b="1"/>
              <a:t>Principal or designee</a:t>
            </a:r>
            <a:endParaRPr sz="2400" b="1"/>
          </a:p>
          <a:p>
            <a:pPr marL="342900" lvl="0" indent="-342900" algn="l" rtl="0">
              <a:lnSpc>
                <a:spcPct val="107000"/>
              </a:lnSpc>
              <a:spcBef>
                <a:spcPts val="0"/>
              </a:spcBef>
              <a:spcAft>
                <a:spcPts val="0"/>
              </a:spcAft>
              <a:buClr>
                <a:schemeClr val="dk1"/>
              </a:buClr>
              <a:buSzPts val="2400"/>
              <a:buFont typeface="Noto Sans Symbols"/>
              <a:buChar char="∙"/>
            </a:pPr>
            <a:r>
              <a:rPr lang="en-US" sz="2400" b="1"/>
              <a:t>Teacher and classified employee who are a representative of recognized certificated employee organization</a:t>
            </a:r>
            <a:endParaRPr sz="2400" b="1"/>
          </a:p>
          <a:p>
            <a:pPr marL="342900" lvl="0" indent="-342900" algn="l" rtl="0">
              <a:lnSpc>
                <a:spcPct val="107000"/>
              </a:lnSpc>
              <a:spcBef>
                <a:spcPts val="0"/>
              </a:spcBef>
              <a:spcAft>
                <a:spcPts val="0"/>
              </a:spcAft>
              <a:buClr>
                <a:schemeClr val="dk1"/>
              </a:buClr>
              <a:buSzPts val="2400"/>
              <a:buFont typeface="Noto Sans Symbols"/>
              <a:buChar char="∙"/>
            </a:pPr>
            <a:r>
              <a:rPr lang="en-US" sz="2400" b="1"/>
              <a:t>A parent whose child attends the school</a:t>
            </a:r>
            <a:endParaRPr sz="2400" b="1"/>
          </a:p>
          <a:p>
            <a:pPr marL="342900" lvl="0" indent="-342900" algn="l" rtl="0">
              <a:lnSpc>
                <a:spcPct val="107000"/>
              </a:lnSpc>
              <a:spcBef>
                <a:spcPts val="0"/>
              </a:spcBef>
              <a:spcAft>
                <a:spcPts val="0"/>
              </a:spcAft>
              <a:buClr>
                <a:schemeClr val="dk1"/>
              </a:buClr>
              <a:buSzPts val="2400"/>
              <a:buFont typeface="Noto Sans Symbols"/>
              <a:buChar char="∙"/>
            </a:pPr>
            <a:r>
              <a:rPr lang="en-US" sz="2400" b="1"/>
              <a:t>Law enforcement, fire agency and other first responders must be consulted in the writing and development of CSSP (District Liaison)</a:t>
            </a:r>
            <a:endParaRPr/>
          </a:p>
          <a:p>
            <a:pPr marL="342900" lvl="0" indent="-342900" algn="l" rtl="0">
              <a:lnSpc>
                <a:spcPct val="107000"/>
              </a:lnSpc>
              <a:spcBef>
                <a:spcPts val="0"/>
              </a:spcBef>
              <a:spcAft>
                <a:spcPts val="0"/>
              </a:spcAft>
              <a:buClr>
                <a:schemeClr val="dk1"/>
              </a:buClr>
              <a:buSzPts val="2400"/>
              <a:buFont typeface="Noto Sans Symbols"/>
              <a:buChar char="∙"/>
            </a:pPr>
            <a:r>
              <a:rPr lang="en-US" sz="2400" b="1"/>
              <a:t>Other members, if desired</a:t>
            </a:r>
            <a:endParaRPr/>
          </a:p>
          <a:p>
            <a:pPr marL="800100" lvl="1" indent="-342900" algn="l" rtl="0">
              <a:lnSpc>
                <a:spcPct val="107000"/>
              </a:lnSpc>
              <a:spcBef>
                <a:spcPts val="0"/>
              </a:spcBef>
              <a:spcAft>
                <a:spcPts val="0"/>
              </a:spcAft>
              <a:buClr>
                <a:schemeClr val="dk1"/>
              </a:buClr>
              <a:buSzPts val="2000"/>
              <a:buFont typeface="Noto Sans Symbols"/>
              <a:buChar char="∙"/>
            </a:pPr>
            <a:r>
              <a:rPr lang="en-US" sz="2000" b="1"/>
              <a:t>Student representative of each grade level as age appropriate</a:t>
            </a:r>
            <a:endParaRPr/>
          </a:p>
          <a:p>
            <a:pPr marL="800100" lvl="1" indent="-342900" algn="l" rtl="0">
              <a:lnSpc>
                <a:spcPct val="107000"/>
              </a:lnSpc>
              <a:spcBef>
                <a:spcPts val="0"/>
              </a:spcBef>
              <a:spcAft>
                <a:spcPts val="0"/>
              </a:spcAft>
              <a:buClr>
                <a:schemeClr val="dk1"/>
              </a:buClr>
              <a:buSzPts val="2000"/>
              <a:buFont typeface="Noto Sans Symbols"/>
              <a:buChar char="∙"/>
            </a:pPr>
            <a:r>
              <a:rPr lang="en-US" sz="2000" b="1"/>
              <a:t>Stakeholders-community partners, business, non-profits</a:t>
            </a:r>
            <a:endParaRPr/>
          </a:p>
        </p:txBody>
      </p:sp>
      <p:sp>
        <p:nvSpPr>
          <p:cNvPr id="443" name="Google Shape;443;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15</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6"/>
          <p:cNvSpPr txBox="1">
            <a:spLocks noGrp="1"/>
          </p:cNvSpPr>
          <p:nvPr>
            <p:ph type="title"/>
          </p:nvPr>
        </p:nvSpPr>
        <p:spPr>
          <a:xfrm>
            <a:off x="2152650" y="365126"/>
            <a:ext cx="7886700" cy="1616075"/>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Step 2</a:t>
            </a:r>
            <a:br>
              <a:rPr lang="en-US"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Create a Vison of a School as a Safe Place to Learn</a:t>
            </a:r>
            <a:endParaRPr/>
          </a:p>
        </p:txBody>
      </p:sp>
      <p:sp>
        <p:nvSpPr>
          <p:cNvPr id="450" name="Google Shape;450;p16"/>
          <p:cNvSpPr txBox="1">
            <a:spLocks noGrp="1"/>
          </p:cNvSpPr>
          <p:nvPr>
            <p:ph type="body" idx="1"/>
          </p:nvPr>
        </p:nvSpPr>
        <p:spPr>
          <a:xfrm>
            <a:off x="2152650" y="2286001"/>
            <a:ext cx="7886700" cy="42068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Students thrive in environments where they feel safe, nurtured and respected</a:t>
            </a:r>
            <a:endParaRPr/>
          </a:p>
          <a:p>
            <a:pPr marL="68580" lvl="0" indent="-152400" algn="l" rtl="0">
              <a:lnSpc>
                <a:spcPct val="90000"/>
              </a:lnSpc>
              <a:spcBef>
                <a:spcPts val="1000"/>
              </a:spcBef>
              <a:spcAft>
                <a:spcPts val="0"/>
              </a:spcAft>
              <a:buClr>
                <a:schemeClr val="dk1"/>
              </a:buClr>
              <a:buSzPts val="2400"/>
              <a:buChar char="•"/>
            </a:pPr>
            <a:r>
              <a:rPr lang="en-US" sz="2400" b="1"/>
              <a:t>What does Team want the school to look like?</a:t>
            </a:r>
            <a:endParaRPr/>
          </a:p>
          <a:p>
            <a:pPr marL="68580" lvl="0" indent="-152400" algn="l" rtl="0">
              <a:lnSpc>
                <a:spcPct val="90000"/>
              </a:lnSpc>
              <a:spcBef>
                <a:spcPts val="1000"/>
              </a:spcBef>
              <a:spcAft>
                <a:spcPts val="0"/>
              </a:spcAft>
              <a:buClr>
                <a:schemeClr val="dk1"/>
              </a:buClr>
              <a:buSzPts val="2400"/>
              <a:buChar char="•"/>
            </a:pPr>
            <a:r>
              <a:rPr lang="en-US" sz="2400" b="1"/>
              <a:t>Does schools mission statement make a reference to student safety</a:t>
            </a:r>
            <a:endParaRPr/>
          </a:p>
          <a:p>
            <a:pPr marL="68580" lvl="0" indent="-152400" algn="l" rtl="0">
              <a:lnSpc>
                <a:spcPct val="90000"/>
              </a:lnSpc>
              <a:spcBef>
                <a:spcPts val="1000"/>
              </a:spcBef>
              <a:spcAft>
                <a:spcPts val="0"/>
              </a:spcAft>
              <a:buClr>
                <a:schemeClr val="dk1"/>
              </a:buClr>
              <a:buSzPts val="2400"/>
              <a:buChar char="•"/>
            </a:pPr>
            <a:r>
              <a:rPr lang="en-US" sz="2400" b="1"/>
              <a:t>What is the vision of a school that is a safe place to learn?  </a:t>
            </a:r>
            <a:endParaRPr/>
          </a:p>
          <a:p>
            <a:pPr marL="68580" lvl="0" indent="-152400" algn="l" rtl="0">
              <a:lnSpc>
                <a:spcPct val="90000"/>
              </a:lnSpc>
              <a:spcBef>
                <a:spcPts val="1000"/>
              </a:spcBef>
              <a:spcAft>
                <a:spcPts val="0"/>
              </a:spcAft>
              <a:buClr>
                <a:schemeClr val="dk1"/>
              </a:buClr>
              <a:buSzPts val="2400"/>
              <a:buChar char="•"/>
            </a:pPr>
            <a:r>
              <a:rPr lang="en-US" sz="2400" b="1"/>
              <a:t>What are the current initiatives, programs, frameworks designed to improve safety, climate</a:t>
            </a:r>
            <a:endParaRPr/>
          </a:p>
        </p:txBody>
      </p:sp>
      <p:sp>
        <p:nvSpPr>
          <p:cNvPr id="451" name="Google Shape;451;p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16</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7"/>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What Type Crisis Keeps You Awake at Night</a:t>
            </a:r>
            <a:endParaRPr/>
          </a:p>
        </p:txBody>
      </p:sp>
      <p:sp>
        <p:nvSpPr>
          <p:cNvPr id="458" name="Google Shape;458;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17</a:t>
            </a:fld>
            <a:endParaRPr sz="1200">
              <a:solidFill>
                <a:srgbClr val="898989"/>
              </a:solidFill>
              <a:latin typeface="Calibri"/>
              <a:ea typeface="Calibri"/>
              <a:cs typeface="Calibri"/>
              <a:sym typeface="Calibri"/>
            </a:endParaRPr>
          </a:p>
        </p:txBody>
      </p:sp>
      <p:pic>
        <p:nvPicPr>
          <p:cNvPr id="459" name="Google Shape;459;p17" descr="12 Ways To Use Social Media To Promote Your Athletic Program - High School  Football America"/>
          <p:cNvPicPr preferRelativeResize="0"/>
          <p:nvPr/>
        </p:nvPicPr>
        <p:blipFill rotWithShape="1">
          <a:blip r:embed="rId3">
            <a:alphaModFix/>
          </a:blip>
          <a:srcRect/>
          <a:stretch/>
        </p:blipFill>
        <p:spPr>
          <a:xfrm>
            <a:off x="2266950" y="4721225"/>
            <a:ext cx="2857500" cy="1600200"/>
          </a:xfrm>
          <a:prstGeom prst="rect">
            <a:avLst/>
          </a:prstGeom>
          <a:noFill/>
          <a:ln>
            <a:noFill/>
          </a:ln>
        </p:spPr>
      </p:pic>
      <p:sp>
        <p:nvSpPr>
          <p:cNvPr id="460" name="Google Shape;460;p17"/>
          <p:cNvSpPr txBox="1">
            <a:spLocks noGrp="1"/>
          </p:cNvSpPr>
          <p:nvPr>
            <p:ph type="body" idx="1"/>
          </p:nvPr>
        </p:nvSpPr>
        <p:spPr>
          <a:xfrm>
            <a:off x="2152650" y="-1392238"/>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461" name="Google Shape;461;p17" descr="Magna school holds reunification drill in case of emergency situations -  YouTube"/>
          <p:cNvPicPr preferRelativeResize="0"/>
          <p:nvPr/>
        </p:nvPicPr>
        <p:blipFill rotWithShape="1">
          <a:blip r:embed="rId4">
            <a:alphaModFix/>
          </a:blip>
          <a:srcRect/>
          <a:stretch/>
        </p:blipFill>
        <p:spPr>
          <a:xfrm>
            <a:off x="2152650" y="1847850"/>
            <a:ext cx="2857500" cy="1600200"/>
          </a:xfrm>
          <a:prstGeom prst="rect">
            <a:avLst/>
          </a:prstGeom>
          <a:noFill/>
          <a:ln>
            <a:noFill/>
          </a:ln>
        </p:spPr>
      </p:pic>
      <p:pic>
        <p:nvPicPr>
          <p:cNvPr id="462" name="Google Shape;462;p17" descr="Hillsboro Stadium site of school district reunification drill | News |  hillsboronewstimes.com"/>
          <p:cNvPicPr preferRelativeResize="0"/>
          <p:nvPr/>
        </p:nvPicPr>
        <p:blipFill rotWithShape="1">
          <a:blip r:embed="rId5">
            <a:alphaModFix/>
          </a:blip>
          <a:srcRect/>
          <a:stretch/>
        </p:blipFill>
        <p:spPr>
          <a:xfrm>
            <a:off x="7305676" y="4522789"/>
            <a:ext cx="2619375" cy="1743075"/>
          </a:xfrm>
          <a:prstGeom prst="rect">
            <a:avLst/>
          </a:prstGeom>
          <a:noFill/>
          <a:ln>
            <a:noFill/>
          </a:ln>
        </p:spPr>
      </p:pic>
      <p:pic>
        <p:nvPicPr>
          <p:cNvPr id="463" name="Google Shape;463;p17"/>
          <p:cNvPicPr preferRelativeResize="0"/>
          <p:nvPr/>
        </p:nvPicPr>
        <p:blipFill rotWithShape="1">
          <a:blip r:embed="rId6">
            <a:alphaModFix/>
          </a:blip>
          <a:srcRect/>
          <a:stretch/>
        </p:blipFill>
        <p:spPr>
          <a:xfrm>
            <a:off x="7419976" y="1704976"/>
            <a:ext cx="2619375" cy="1743075"/>
          </a:xfrm>
          <a:prstGeom prst="rect">
            <a:avLst/>
          </a:prstGeom>
          <a:noFill/>
          <a:ln>
            <a:noFill/>
          </a:ln>
        </p:spPr>
      </p:pic>
      <p:pic>
        <p:nvPicPr>
          <p:cNvPr id="464" name="Google Shape;464;p17" descr="Uvalde School Shooting: Photos Show Students Escaping Through Windows"/>
          <p:cNvPicPr preferRelativeResize="0"/>
          <p:nvPr/>
        </p:nvPicPr>
        <p:blipFill rotWithShape="1">
          <a:blip r:embed="rId7">
            <a:alphaModFix/>
          </a:blip>
          <a:srcRect/>
          <a:stretch/>
        </p:blipFill>
        <p:spPr>
          <a:xfrm>
            <a:off x="4772026" y="2954338"/>
            <a:ext cx="2995613" cy="1993900"/>
          </a:xfrm>
          <a:prstGeom prst="rect">
            <a:avLst/>
          </a:prstGeom>
          <a:noFill/>
          <a:ln>
            <a:noFill/>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8"/>
          <p:cNvSpPr txBox="1">
            <a:spLocks noGrp="1"/>
          </p:cNvSpPr>
          <p:nvPr>
            <p:ph type="title"/>
          </p:nvPr>
        </p:nvSpPr>
        <p:spPr>
          <a:xfrm>
            <a:off x="2152650" y="365126"/>
            <a:ext cx="7886700" cy="10064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Step 3 Gather and Analyze </a:t>
            </a:r>
            <a:r>
              <a:rPr lang="en-US" sz="2700" b="1">
                <a:solidFill>
                  <a:schemeClr val="lt1"/>
                </a:solidFill>
                <a:latin typeface="Calibri"/>
                <a:ea typeface="Calibri"/>
                <a:cs typeface="Calibri"/>
                <a:sym typeface="Calibri"/>
              </a:rPr>
              <a:t>EC32282</a:t>
            </a:r>
            <a:endParaRPr sz="2700" b="1">
              <a:solidFill>
                <a:schemeClr val="lt1"/>
              </a:solidFill>
            </a:endParaRPr>
          </a:p>
        </p:txBody>
      </p:sp>
      <p:sp>
        <p:nvSpPr>
          <p:cNvPr id="471" name="Google Shape;471;p18"/>
          <p:cNvSpPr txBox="1">
            <a:spLocks noGrp="1"/>
          </p:cNvSpPr>
          <p:nvPr>
            <p:ph type="body" idx="1"/>
          </p:nvPr>
        </p:nvSpPr>
        <p:spPr>
          <a:xfrm>
            <a:off x="2152650" y="1398588"/>
            <a:ext cx="3943350" cy="5230812"/>
          </a:xfrm>
          <a:prstGeom prst="rect">
            <a:avLst/>
          </a:prstGeom>
          <a:solidFill>
            <a:srgbClr val="ECF2D9"/>
          </a:solid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7030A0"/>
              </a:buClr>
              <a:buSzPts val="2600"/>
              <a:buChar char="•"/>
            </a:pPr>
            <a:r>
              <a:rPr lang="en-US" sz="2600" b="1">
                <a:solidFill>
                  <a:srgbClr val="7030A0"/>
                </a:solidFill>
              </a:rPr>
              <a:t>Child Abuse reporting</a:t>
            </a:r>
            <a:endParaRPr/>
          </a:p>
          <a:p>
            <a:pPr marL="457200" lvl="0" indent="-457200" algn="l" rtl="0">
              <a:lnSpc>
                <a:spcPct val="90000"/>
              </a:lnSpc>
              <a:spcBef>
                <a:spcPts val="1000"/>
              </a:spcBef>
              <a:spcAft>
                <a:spcPts val="0"/>
              </a:spcAft>
              <a:buClr>
                <a:schemeClr val="dk1"/>
              </a:buClr>
              <a:buSzPts val="2600"/>
              <a:buChar char="•"/>
            </a:pPr>
            <a:r>
              <a:rPr lang="en-US" sz="2600" b="1"/>
              <a:t>Disaster procedures</a:t>
            </a:r>
            <a:endParaRPr/>
          </a:p>
          <a:p>
            <a:pPr marL="457200" lvl="0" indent="-457200" algn="l" rtl="0">
              <a:lnSpc>
                <a:spcPct val="90000"/>
              </a:lnSpc>
              <a:spcBef>
                <a:spcPts val="1000"/>
              </a:spcBef>
              <a:spcAft>
                <a:spcPts val="0"/>
              </a:spcAft>
              <a:buClr>
                <a:srgbClr val="7030A0"/>
              </a:buClr>
              <a:buSzPts val="2600"/>
              <a:buChar char="•"/>
            </a:pPr>
            <a:r>
              <a:rPr lang="en-US" sz="2600" b="1">
                <a:solidFill>
                  <a:srgbClr val="7030A0"/>
                </a:solidFill>
              </a:rPr>
              <a:t>Suspension &amp; Expulsion Policies</a:t>
            </a:r>
            <a:endParaRPr/>
          </a:p>
          <a:p>
            <a:pPr marL="457200" lvl="0" indent="-457200" algn="l" rtl="0">
              <a:lnSpc>
                <a:spcPct val="90000"/>
              </a:lnSpc>
              <a:spcBef>
                <a:spcPts val="1000"/>
              </a:spcBef>
              <a:spcAft>
                <a:spcPts val="0"/>
              </a:spcAft>
              <a:buClr>
                <a:schemeClr val="dk1"/>
              </a:buClr>
              <a:buSzPts val="2600"/>
              <a:buChar char="•"/>
            </a:pPr>
            <a:r>
              <a:rPr lang="en-US" sz="2600" b="1"/>
              <a:t>Notify teachers of dangerous pupils (suspended)</a:t>
            </a:r>
            <a:endParaRPr/>
          </a:p>
          <a:p>
            <a:pPr marL="457200" lvl="0" indent="-457200" algn="l" rtl="0">
              <a:lnSpc>
                <a:spcPct val="90000"/>
              </a:lnSpc>
              <a:spcBef>
                <a:spcPts val="1000"/>
              </a:spcBef>
              <a:spcAft>
                <a:spcPts val="0"/>
              </a:spcAft>
              <a:buClr>
                <a:srgbClr val="7030A0"/>
              </a:buClr>
              <a:buSzPts val="2600"/>
              <a:buChar char="•"/>
            </a:pPr>
            <a:r>
              <a:rPr lang="en-US" sz="2600" b="1">
                <a:solidFill>
                  <a:srgbClr val="7030A0"/>
                </a:solidFill>
              </a:rPr>
              <a:t>Discrimination, Harassment, EC200+ (FAPE)</a:t>
            </a:r>
            <a:endParaRPr/>
          </a:p>
          <a:p>
            <a:pPr marL="457200" lvl="0" indent="-457200" algn="l" rtl="0">
              <a:lnSpc>
                <a:spcPct val="90000"/>
              </a:lnSpc>
              <a:spcBef>
                <a:spcPts val="1000"/>
              </a:spcBef>
              <a:spcAft>
                <a:spcPts val="0"/>
              </a:spcAft>
              <a:buClr>
                <a:srgbClr val="7030A0"/>
              </a:buClr>
              <a:buSzPts val="2600"/>
              <a:buChar char="•"/>
            </a:pPr>
            <a:r>
              <a:rPr lang="en-US" sz="2600" b="1">
                <a:solidFill>
                  <a:srgbClr val="7030A0"/>
                </a:solidFill>
              </a:rPr>
              <a:t>Dress code-maybe N/A</a:t>
            </a:r>
            <a:endParaRPr/>
          </a:p>
          <a:p>
            <a:pPr marL="457200" lvl="0" indent="-457200" algn="l" rtl="0">
              <a:lnSpc>
                <a:spcPct val="90000"/>
              </a:lnSpc>
              <a:spcBef>
                <a:spcPts val="1000"/>
              </a:spcBef>
              <a:spcAft>
                <a:spcPts val="0"/>
              </a:spcAft>
              <a:buClr>
                <a:schemeClr val="dk1"/>
              </a:buClr>
              <a:buSzPts val="2600"/>
              <a:buChar char="•"/>
            </a:pPr>
            <a:r>
              <a:rPr lang="en-US" sz="2600" b="1"/>
              <a:t>Safe ingress/egress</a:t>
            </a:r>
            <a:endParaRPr/>
          </a:p>
        </p:txBody>
      </p:sp>
      <p:sp>
        <p:nvSpPr>
          <p:cNvPr id="472" name="Google Shape;472;p18"/>
          <p:cNvSpPr txBox="1">
            <a:spLocks noGrp="1"/>
          </p:cNvSpPr>
          <p:nvPr>
            <p:ph type="body" idx="2"/>
          </p:nvPr>
        </p:nvSpPr>
        <p:spPr>
          <a:xfrm>
            <a:off x="6080126" y="1393826"/>
            <a:ext cx="3959225" cy="5235575"/>
          </a:xfrm>
          <a:prstGeom prst="rect">
            <a:avLst/>
          </a:prstGeom>
          <a:solidFill>
            <a:srgbClr val="C4EEFF"/>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C00000"/>
              </a:buClr>
              <a:buSzPts val="2600"/>
              <a:buChar char="•"/>
            </a:pPr>
            <a:r>
              <a:rPr lang="en-US" sz="2600" b="1">
                <a:solidFill>
                  <a:srgbClr val="C00000"/>
                </a:solidFill>
              </a:rPr>
              <a:t>Safe &amp; orderly environment</a:t>
            </a:r>
            <a:endParaRPr/>
          </a:p>
          <a:p>
            <a:pPr marL="228600" lvl="0" indent="-228600" algn="l" rtl="0">
              <a:lnSpc>
                <a:spcPct val="90000"/>
              </a:lnSpc>
              <a:spcBef>
                <a:spcPts val="1000"/>
              </a:spcBef>
              <a:spcAft>
                <a:spcPts val="0"/>
              </a:spcAft>
              <a:buClr>
                <a:srgbClr val="7030A0"/>
              </a:buClr>
              <a:buSzPts val="2600"/>
              <a:buChar char="•"/>
            </a:pPr>
            <a:r>
              <a:rPr lang="en-US" sz="2600" b="1">
                <a:solidFill>
                  <a:srgbClr val="7030A0"/>
                </a:solidFill>
              </a:rPr>
              <a:t>Discipline rules</a:t>
            </a:r>
            <a:endParaRPr/>
          </a:p>
          <a:p>
            <a:pPr marL="228600" lvl="0" indent="-228600" algn="l" rtl="0">
              <a:lnSpc>
                <a:spcPct val="90000"/>
              </a:lnSpc>
              <a:spcBef>
                <a:spcPts val="1000"/>
              </a:spcBef>
              <a:spcAft>
                <a:spcPts val="0"/>
              </a:spcAft>
              <a:buClr>
                <a:schemeClr val="dk1"/>
              </a:buClr>
              <a:buSzPts val="2600"/>
              <a:buChar char="•"/>
            </a:pPr>
            <a:r>
              <a:rPr lang="en-US" sz="2600" b="1"/>
              <a:t>Tactical/Threat response</a:t>
            </a:r>
            <a:endParaRPr/>
          </a:p>
          <a:p>
            <a:pPr marL="228600" lvl="0" indent="-228600" algn="l" rtl="0">
              <a:lnSpc>
                <a:spcPct val="90000"/>
              </a:lnSpc>
              <a:spcBef>
                <a:spcPts val="1000"/>
              </a:spcBef>
              <a:spcAft>
                <a:spcPts val="0"/>
              </a:spcAft>
              <a:buClr>
                <a:srgbClr val="07674D"/>
              </a:buClr>
              <a:buSzPts val="2600"/>
              <a:buChar char="•"/>
            </a:pPr>
            <a:r>
              <a:rPr lang="en-US" sz="2600" b="1">
                <a:solidFill>
                  <a:srgbClr val="07674D"/>
                </a:solidFill>
              </a:rPr>
              <a:t>Bullying prevention*</a:t>
            </a:r>
            <a:endParaRPr/>
          </a:p>
          <a:p>
            <a:pPr marL="228600" lvl="0" indent="-228600" algn="l" rtl="0">
              <a:lnSpc>
                <a:spcPct val="90000"/>
              </a:lnSpc>
              <a:spcBef>
                <a:spcPts val="1000"/>
              </a:spcBef>
              <a:spcAft>
                <a:spcPts val="0"/>
              </a:spcAft>
              <a:buClr>
                <a:srgbClr val="07674D"/>
              </a:buClr>
              <a:buSzPts val="2600"/>
              <a:buChar char="•"/>
            </a:pPr>
            <a:r>
              <a:rPr lang="en-US" sz="2600" b="1">
                <a:solidFill>
                  <a:srgbClr val="07674D"/>
                </a:solidFill>
              </a:rPr>
              <a:t>Roles mental health &amp; law enforcement*</a:t>
            </a:r>
            <a:endParaRPr/>
          </a:p>
          <a:p>
            <a:pPr marL="228600" lvl="0" indent="-228600" algn="l" rtl="0">
              <a:lnSpc>
                <a:spcPct val="90000"/>
              </a:lnSpc>
              <a:spcBef>
                <a:spcPts val="1000"/>
              </a:spcBef>
              <a:spcAft>
                <a:spcPts val="0"/>
              </a:spcAft>
              <a:buClr>
                <a:srgbClr val="7030A0"/>
              </a:buClr>
              <a:buSzPts val="2600"/>
              <a:buChar char="•"/>
            </a:pPr>
            <a:r>
              <a:rPr lang="en-US" sz="2600" b="1">
                <a:solidFill>
                  <a:srgbClr val="7030A0"/>
                </a:solidFill>
              </a:rPr>
              <a:t>Toxic substance ¼ mile*</a:t>
            </a:r>
            <a:endParaRPr/>
          </a:p>
          <a:p>
            <a:pPr marL="228600" lvl="0" indent="-228600" algn="l" rtl="0">
              <a:lnSpc>
                <a:spcPct val="90000"/>
              </a:lnSpc>
              <a:spcBef>
                <a:spcPts val="1000"/>
              </a:spcBef>
              <a:spcAft>
                <a:spcPts val="0"/>
              </a:spcAft>
              <a:buClr>
                <a:srgbClr val="7030A0"/>
              </a:buClr>
              <a:buSzPts val="2600"/>
              <a:buChar char="•"/>
            </a:pPr>
            <a:r>
              <a:rPr lang="en-US" sz="2600" b="1">
                <a:solidFill>
                  <a:srgbClr val="7030A0"/>
                </a:solidFill>
              </a:rPr>
              <a:t>Sex abuse and sex trafficking prevention*</a:t>
            </a:r>
            <a:endParaRPr/>
          </a:p>
          <a:p>
            <a:pPr marL="228600" lvl="0" indent="-228600" algn="l" rtl="0">
              <a:lnSpc>
                <a:spcPct val="90000"/>
              </a:lnSpc>
              <a:spcBef>
                <a:spcPts val="1000"/>
              </a:spcBef>
              <a:spcAft>
                <a:spcPts val="0"/>
              </a:spcAft>
              <a:buClr>
                <a:srgbClr val="07674D"/>
              </a:buClr>
              <a:buSzPts val="2600"/>
              <a:buChar char="•"/>
            </a:pPr>
            <a:r>
              <a:rPr lang="en-US" sz="2600" b="1">
                <a:solidFill>
                  <a:srgbClr val="07674D"/>
                </a:solidFill>
              </a:rPr>
              <a:t>Opioid Overdose 7-12</a:t>
            </a:r>
            <a:endParaRPr/>
          </a:p>
          <a:p>
            <a:pPr marL="0" lvl="0" indent="0" algn="l" rtl="0">
              <a:lnSpc>
                <a:spcPct val="90000"/>
              </a:lnSpc>
              <a:spcBef>
                <a:spcPts val="1000"/>
              </a:spcBef>
              <a:spcAft>
                <a:spcPts val="0"/>
              </a:spcAft>
              <a:buClr>
                <a:schemeClr val="dk1"/>
              </a:buClr>
              <a:buSzPts val="2600"/>
              <a:buNone/>
            </a:pPr>
            <a:r>
              <a:rPr lang="en-US" sz="2600" b="1"/>
              <a:t>*Recommended</a:t>
            </a:r>
            <a:endParaRPr/>
          </a:p>
        </p:txBody>
      </p:sp>
      <p:sp>
        <p:nvSpPr>
          <p:cNvPr id="473" name="Google Shape;473;p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18</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9"/>
          <p:cNvSpPr txBox="1"/>
          <p:nvPr/>
        </p:nvSpPr>
        <p:spPr>
          <a:xfrm>
            <a:off x="4487863" y="1804989"/>
            <a:ext cx="5772150" cy="4537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Different ways to define school crime, ranging from considering any threat or theft as a crime, to considering only violent attacks </a:t>
            </a:r>
            <a:endParaRPr/>
          </a:p>
          <a:p>
            <a:pPr marL="0" marR="0" lvl="0" indent="0" algn="l" rtl="0">
              <a:lnSpc>
                <a:spcPct val="100000"/>
              </a:lnSpc>
              <a:spcBef>
                <a:spcPts val="0"/>
              </a:spcBef>
              <a:spcAft>
                <a:spcPts val="0"/>
              </a:spcAft>
              <a:buClr>
                <a:srgbClr val="000000"/>
              </a:buClr>
              <a:buSzPts val="2400"/>
              <a:buFont typeface="Arial"/>
              <a:buNone/>
            </a:pPr>
            <a:r>
              <a:rPr lang="en-US" sz="2400" b="1" u="sng">
                <a:solidFill>
                  <a:srgbClr val="000000"/>
                </a:solidFill>
                <a:latin typeface="Calibri"/>
                <a:ea typeface="Calibri"/>
                <a:cs typeface="Calibri"/>
                <a:sym typeface="Calibri"/>
              </a:rPr>
              <a:t>Sources include/but not limited to:</a:t>
            </a:r>
            <a:endParaRPr/>
          </a:p>
          <a:p>
            <a:pPr marL="228600" marR="0" lvl="0" indent="-228600" algn="l" rtl="0">
              <a:lnSpc>
                <a:spcPct val="100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Police reports</a:t>
            </a:r>
            <a:endParaRPr/>
          </a:p>
          <a:p>
            <a:pPr marL="228600" marR="0" lvl="0" indent="-228600" algn="l" rtl="0">
              <a:lnSpc>
                <a:spcPct val="115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Google crime mapping</a:t>
            </a:r>
            <a:endParaRPr/>
          </a:p>
          <a:p>
            <a:pPr marL="228600" marR="0" lvl="0" indent="-228600" algn="l" rtl="0">
              <a:lnSpc>
                <a:spcPct val="115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Insurance claims</a:t>
            </a:r>
            <a:endParaRPr/>
          </a:p>
          <a:p>
            <a:pPr marL="228600" marR="0" lvl="0" indent="-228600" algn="l" rtl="0">
              <a:lnSpc>
                <a:spcPct val="115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Office referrals</a:t>
            </a:r>
            <a:endParaRPr/>
          </a:p>
          <a:p>
            <a:pPr marL="228600" marR="0" lvl="0" indent="-228600" algn="l" rtl="0">
              <a:lnSpc>
                <a:spcPct val="115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California Healthy Kids Survey</a:t>
            </a:r>
            <a:endParaRPr/>
          </a:p>
          <a:p>
            <a:pPr marL="228600" marR="0" lvl="0" indent="-228600" algn="l" rtl="0">
              <a:lnSpc>
                <a:spcPct val="115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California Dashboard data</a:t>
            </a:r>
            <a:endParaRPr/>
          </a:p>
          <a:p>
            <a:pPr marL="228600" marR="0" lvl="0" indent="-228600" algn="l" rtl="0">
              <a:lnSpc>
                <a:spcPct val="115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Student, staff, parent, stakeholder surveys</a:t>
            </a:r>
            <a:endParaRPr/>
          </a:p>
        </p:txBody>
      </p:sp>
      <p:pic>
        <p:nvPicPr>
          <p:cNvPr id="480" name="Google Shape;480;p19"/>
          <p:cNvPicPr preferRelativeResize="0"/>
          <p:nvPr/>
        </p:nvPicPr>
        <p:blipFill rotWithShape="1">
          <a:blip r:embed="rId3">
            <a:alphaModFix/>
          </a:blip>
          <a:srcRect/>
          <a:stretch/>
        </p:blipFill>
        <p:spPr>
          <a:xfrm>
            <a:off x="1692275" y="1852613"/>
            <a:ext cx="2795588" cy="3829050"/>
          </a:xfrm>
          <a:prstGeom prst="rect">
            <a:avLst/>
          </a:prstGeom>
          <a:noFill/>
          <a:ln>
            <a:noFill/>
          </a:ln>
        </p:spPr>
      </p:pic>
      <p:sp>
        <p:nvSpPr>
          <p:cNvPr id="481" name="Google Shape;481;p19"/>
          <p:cNvSpPr txBox="1"/>
          <p:nvPr/>
        </p:nvSpPr>
        <p:spPr>
          <a:xfrm>
            <a:off x="1909764" y="393701"/>
            <a:ext cx="8372475" cy="1165225"/>
          </a:xfrm>
          <a:prstGeom prst="rect">
            <a:avLst/>
          </a:prstGeom>
          <a:solidFill>
            <a:schemeClr val="accent1"/>
          </a:solidFill>
          <a:ln>
            <a:noFill/>
          </a:ln>
        </p:spPr>
        <p:txBody>
          <a:bodyPr spcFirstLastPara="1" wrap="square" lIns="91425" tIns="45700" rIns="91425" bIns="45700" anchor="t" anchorCtr="0">
            <a:normAutofit fontScale="67500" lnSpcReduction="20000"/>
          </a:bodyPr>
          <a:lstStyle/>
          <a:p>
            <a:pPr marL="0" marR="0" lvl="0" indent="0" algn="ctr" rtl="0">
              <a:lnSpc>
                <a:spcPct val="90000"/>
              </a:lnSpc>
              <a:spcBef>
                <a:spcPts val="0"/>
              </a:spcBef>
              <a:spcAft>
                <a:spcPts val="0"/>
              </a:spcAft>
              <a:buNone/>
            </a:pPr>
            <a:br>
              <a:rPr lang="en-US" sz="4400" b="1">
                <a:solidFill>
                  <a:srgbClr val="FFFFFF"/>
                </a:solidFill>
                <a:latin typeface="Calibri"/>
                <a:ea typeface="Calibri"/>
                <a:cs typeface="Calibri"/>
                <a:sym typeface="Calibri"/>
              </a:rPr>
            </a:br>
            <a:r>
              <a:rPr lang="en-US" sz="4400" b="1">
                <a:solidFill>
                  <a:srgbClr val="FFFFFF"/>
                </a:solidFill>
                <a:latin typeface="Calibri"/>
                <a:ea typeface="Calibri"/>
                <a:cs typeface="Calibri"/>
                <a:sym typeface="Calibri"/>
              </a:rPr>
              <a:t>Asses School Related Crime</a:t>
            </a:r>
            <a:br>
              <a:rPr lang="en-US" sz="4400" b="1">
                <a:solidFill>
                  <a:srgbClr val="FFFFFF"/>
                </a:solidFill>
                <a:latin typeface="Calibri"/>
                <a:ea typeface="Calibri"/>
                <a:cs typeface="Calibri"/>
                <a:sym typeface="Calibri"/>
              </a:rPr>
            </a:br>
            <a:endParaRPr sz="4400" b="1">
              <a:solidFill>
                <a:srgbClr val="FFFFFF"/>
              </a:solidFill>
              <a:latin typeface="Calibri"/>
              <a:ea typeface="Calibri"/>
              <a:cs typeface="Calibri"/>
              <a:sym typeface="Calibri"/>
            </a:endParaRPr>
          </a:p>
        </p:txBody>
      </p:sp>
      <p:sp>
        <p:nvSpPr>
          <p:cNvPr id="482" name="Google Shape;482;p1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19</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Shape 328"/>
        <p:cNvGrpSpPr/>
        <p:nvPr/>
      </p:nvGrpSpPr>
      <p:grpSpPr>
        <a:xfrm>
          <a:off x="0" y="0"/>
          <a:ext cx="0" cy="0"/>
          <a:chOff x="0" y="0"/>
          <a:chExt cx="0" cy="0"/>
        </a:xfrm>
      </p:grpSpPr>
      <p:sp>
        <p:nvSpPr>
          <p:cNvPr id="329" name="Google Shape;329;p2"/>
          <p:cNvSpPr txBox="1"/>
          <p:nvPr/>
        </p:nvSpPr>
        <p:spPr>
          <a:xfrm>
            <a:off x="2807855" y="1985902"/>
            <a:ext cx="578196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Arial Black"/>
                <a:ea typeface="Arial Black"/>
                <a:cs typeface="Arial Black"/>
                <a:sym typeface="Arial Black"/>
              </a:rPr>
              <a:t>On-Line Meeting Norms </a:t>
            </a:r>
            <a:endParaRPr/>
          </a:p>
        </p:txBody>
      </p:sp>
      <p:sp>
        <p:nvSpPr>
          <p:cNvPr id="330" name="Google Shape;330;p2"/>
          <p:cNvSpPr txBox="1"/>
          <p:nvPr/>
        </p:nvSpPr>
        <p:spPr>
          <a:xfrm>
            <a:off x="1436255" y="585451"/>
            <a:ext cx="869141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a:solidFill>
                  <a:srgbClr val="800000"/>
                </a:solidFill>
                <a:latin typeface="Century Gothic"/>
                <a:ea typeface="Century Gothic"/>
                <a:cs typeface="Century Gothic"/>
                <a:sym typeface="Century Gothic"/>
              </a:rPr>
              <a:t>WELCOME!</a:t>
            </a:r>
            <a:endParaRPr/>
          </a:p>
        </p:txBody>
      </p:sp>
      <p:sp>
        <p:nvSpPr>
          <p:cNvPr id="331" name="Google Shape;331;p2"/>
          <p:cNvSpPr txBox="1"/>
          <p:nvPr/>
        </p:nvSpPr>
        <p:spPr>
          <a:xfrm>
            <a:off x="8035637" y="4883081"/>
            <a:ext cx="2346035" cy="830997"/>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Century Gothic"/>
                <a:ea typeface="Century Gothic"/>
                <a:cs typeface="Century Gothic"/>
                <a:sym typeface="Century Gothic"/>
              </a:rPr>
              <a:t>Click on links in the Chat Box to access materials  </a:t>
            </a:r>
            <a:endParaRPr/>
          </a:p>
        </p:txBody>
      </p:sp>
      <p:sp>
        <p:nvSpPr>
          <p:cNvPr id="332" name="Google Shape;332;p2"/>
          <p:cNvSpPr txBox="1"/>
          <p:nvPr/>
        </p:nvSpPr>
        <p:spPr>
          <a:xfrm>
            <a:off x="696759" y="5793667"/>
            <a:ext cx="10798500" cy="338700"/>
          </a:xfrm>
          <a:prstGeom prst="rect">
            <a:avLst/>
          </a:prstGeom>
          <a:solidFill>
            <a:srgbClr val="D4D4D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Google Folder: </a:t>
            </a:r>
            <a:r>
              <a:rPr lang="en-US" sz="1600" u="sng">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https://drive.google.com/drive/folders/1CTLqGx__i5Z7s9wsYlNFoW8JTmJY-Imi?usp=sharing</a:t>
            </a:r>
            <a:r>
              <a:rPr lang="en-US" sz="1600">
                <a:solidFill>
                  <a:schemeClr val="dk1"/>
                </a:solidFill>
                <a:latin typeface="Century Gothic"/>
                <a:ea typeface="Century Gothic"/>
                <a:cs typeface="Century Gothic"/>
                <a:sym typeface="Century Gothic"/>
              </a:rPr>
              <a:t> </a:t>
            </a:r>
            <a:endParaRPr/>
          </a:p>
        </p:txBody>
      </p:sp>
      <p:pic>
        <p:nvPicPr>
          <p:cNvPr id="333" name="Google Shape;333;p2"/>
          <p:cNvPicPr preferRelativeResize="0"/>
          <p:nvPr/>
        </p:nvPicPr>
        <p:blipFill rotWithShape="1">
          <a:blip r:embed="rId4">
            <a:alphaModFix/>
          </a:blip>
          <a:srcRect/>
          <a:stretch/>
        </p:blipFill>
        <p:spPr>
          <a:xfrm>
            <a:off x="1200727" y="2635140"/>
            <a:ext cx="9845964" cy="30295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0"/>
          <p:cNvSpPr txBox="1">
            <a:spLocks noGrp="1"/>
          </p:cNvSpPr>
          <p:nvPr>
            <p:ph type="title"/>
          </p:nvPr>
        </p:nvSpPr>
        <p:spPr>
          <a:xfrm>
            <a:off x="2152650" y="365126"/>
            <a:ext cx="7886700" cy="10826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Disaster Procedures</a:t>
            </a:r>
            <a:endParaRPr/>
          </a:p>
        </p:txBody>
      </p:sp>
      <p:sp>
        <p:nvSpPr>
          <p:cNvPr id="489" name="Google Shape;489;p20"/>
          <p:cNvSpPr txBox="1">
            <a:spLocks noGrp="1"/>
          </p:cNvSpPr>
          <p:nvPr>
            <p:ph type="body" idx="2"/>
          </p:nvPr>
        </p:nvSpPr>
        <p:spPr>
          <a:xfrm>
            <a:off x="2152650" y="1447801"/>
            <a:ext cx="7372350" cy="50450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a:t>All schools will encounter a natural disaster or emergency situation that requires immediate response</a:t>
            </a:r>
            <a:endParaRPr/>
          </a:p>
          <a:p>
            <a:pPr marL="685800" lvl="1" indent="-228600" algn="l" rtl="0">
              <a:lnSpc>
                <a:spcPct val="90000"/>
              </a:lnSpc>
              <a:spcBef>
                <a:spcPts val="500"/>
              </a:spcBef>
              <a:spcAft>
                <a:spcPts val="0"/>
              </a:spcAft>
              <a:buClr>
                <a:schemeClr val="dk1"/>
              </a:buClr>
              <a:buSzPts val="2400"/>
              <a:buChar char="•"/>
            </a:pPr>
            <a:r>
              <a:rPr lang="en-US" b="1"/>
              <a:t>Identify potential and inherent hazards, earthquakes, man-made disasters, traffic accidents, etc.</a:t>
            </a:r>
            <a:endParaRPr/>
          </a:p>
          <a:p>
            <a:pPr marL="228600" lvl="0" indent="-228600" algn="l" rtl="0">
              <a:lnSpc>
                <a:spcPct val="90000"/>
              </a:lnSpc>
              <a:spcBef>
                <a:spcPts val="1000"/>
              </a:spcBef>
              <a:spcAft>
                <a:spcPts val="0"/>
              </a:spcAft>
              <a:buClr>
                <a:schemeClr val="dk1"/>
              </a:buClr>
              <a:buSzPts val="2800"/>
              <a:buChar char="•"/>
            </a:pPr>
            <a:r>
              <a:rPr lang="en-US" b="1"/>
              <a:t>Responding will be easier if school has a plan that is known and has been practiced regularly by all</a:t>
            </a:r>
            <a:endParaRPr/>
          </a:p>
          <a:p>
            <a:pPr marL="228600" lvl="0" indent="-228600" algn="l" rtl="0">
              <a:lnSpc>
                <a:spcPct val="90000"/>
              </a:lnSpc>
              <a:spcBef>
                <a:spcPts val="1000"/>
              </a:spcBef>
              <a:spcAft>
                <a:spcPts val="0"/>
              </a:spcAft>
              <a:buClr>
                <a:schemeClr val="dk1"/>
              </a:buClr>
              <a:buSzPts val="2800"/>
              <a:buChar char="•"/>
            </a:pPr>
            <a:r>
              <a:rPr lang="en-US" b="1"/>
              <a:t>School districts have a responsibility to be as prepared as possible to meet emergencies</a:t>
            </a:r>
            <a:endParaRPr/>
          </a:p>
        </p:txBody>
      </p:sp>
      <p:sp>
        <p:nvSpPr>
          <p:cNvPr id="490" name="Google Shape;490;p2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20</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1"/>
          <p:cNvSpPr txBox="1">
            <a:spLocks noGrp="1"/>
          </p:cNvSpPr>
          <p:nvPr>
            <p:ph type="title"/>
          </p:nvPr>
        </p:nvSpPr>
        <p:spPr>
          <a:xfrm>
            <a:off x="2152650" y="365126"/>
            <a:ext cx="7886700" cy="10826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Plans</a:t>
            </a:r>
            <a:endParaRPr/>
          </a:p>
        </p:txBody>
      </p:sp>
      <p:sp>
        <p:nvSpPr>
          <p:cNvPr id="497" name="Google Shape;497;p21"/>
          <p:cNvSpPr txBox="1">
            <a:spLocks noGrp="1"/>
          </p:cNvSpPr>
          <p:nvPr>
            <p:ph type="body" idx="2"/>
          </p:nvPr>
        </p:nvSpPr>
        <p:spPr>
          <a:xfrm>
            <a:off x="2143125" y="1481139"/>
            <a:ext cx="7905750" cy="50117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As many types of incidents as applicable, (with ADA adaptions SB323-1/1/24 - IEP-process), including but not limited to:</a:t>
            </a:r>
            <a:endParaRPr b="1"/>
          </a:p>
          <a:p>
            <a:pPr marL="228600" lvl="0" indent="-228600" algn="l" rtl="0">
              <a:lnSpc>
                <a:spcPct val="107000"/>
              </a:lnSpc>
              <a:spcBef>
                <a:spcPts val="0"/>
              </a:spcBef>
              <a:spcAft>
                <a:spcPts val="0"/>
              </a:spcAft>
              <a:buClr>
                <a:schemeClr val="dk1"/>
              </a:buClr>
              <a:buSzPts val="2400"/>
              <a:buChar char="•"/>
            </a:pPr>
            <a:r>
              <a:rPr lang="en-US" sz="2400" b="1"/>
              <a:t>Fire, Earthquake</a:t>
            </a:r>
            <a:endParaRPr/>
          </a:p>
          <a:p>
            <a:pPr marL="228600" lvl="0" indent="-228600" algn="l" rtl="0">
              <a:lnSpc>
                <a:spcPct val="107000"/>
              </a:lnSpc>
              <a:spcBef>
                <a:spcPts val="0"/>
              </a:spcBef>
              <a:spcAft>
                <a:spcPts val="0"/>
              </a:spcAft>
              <a:buClr>
                <a:schemeClr val="dk1"/>
              </a:buClr>
              <a:buSzPts val="2400"/>
              <a:buChar char="•"/>
            </a:pPr>
            <a:r>
              <a:rPr lang="en-US" sz="2400" b="1"/>
              <a:t>Intruder/active violent incidents, active shooter, hostage</a:t>
            </a:r>
            <a:endParaRPr/>
          </a:p>
          <a:p>
            <a:pPr marL="228600" lvl="0" indent="-228600" algn="l" rtl="0">
              <a:lnSpc>
                <a:spcPct val="107000"/>
              </a:lnSpc>
              <a:spcBef>
                <a:spcPts val="0"/>
              </a:spcBef>
              <a:spcAft>
                <a:spcPts val="0"/>
              </a:spcAft>
              <a:buClr>
                <a:schemeClr val="dk1"/>
              </a:buClr>
              <a:buSzPts val="2400"/>
              <a:buChar char="•"/>
            </a:pPr>
            <a:r>
              <a:rPr lang="en-US" sz="2400" b="1"/>
              <a:t>Bomb threats</a:t>
            </a:r>
            <a:endParaRPr/>
          </a:p>
          <a:p>
            <a:pPr marL="228600" lvl="0" indent="-228600" algn="l" rtl="0">
              <a:lnSpc>
                <a:spcPct val="107000"/>
              </a:lnSpc>
              <a:spcBef>
                <a:spcPts val="0"/>
              </a:spcBef>
              <a:spcAft>
                <a:spcPts val="0"/>
              </a:spcAft>
              <a:buClr>
                <a:schemeClr val="dk1"/>
              </a:buClr>
              <a:buSzPts val="2400"/>
              <a:buChar char="•"/>
            </a:pPr>
            <a:r>
              <a:rPr lang="en-US" sz="2400" b="1"/>
              <a:t>Bioterrorism/hazardous materials</a:t>
            </a:r>
            <a:endParaRPr/>
          </a:p>
          <a:p>
            <a:pPr marL="228600" lvl="0" indent="-228600" algn="l" rtl="0">
              <a:lnSpc>
                <a:spcPct val="107000"/>
              </a:lnSpc>
              <a:spcBef>
                <a:spcPts val="0"/>
              </a:spcBef>
              <a:spcAft>
                <a:spcPts val="0"/>
              </a:spcAft>
              <a:buClr>
                <a:schemeClr val="dk1"/>
              </a:buClr>
              <a:buSzPts val="2400"/>
              <a:buChar char="•"/>
            </a:pPr>
            <a:r>
              <a:rPr lang="en-US" sz="2400" b="1"/>
              <a:t>Flood-including water main breaks, fire sprinkler breaks</a:t>
            </a:r>
            <a:endParaRPr/>
          </a:p>
          <a:p>
            <a:pPr marL="228600" lvl="0" indent="-228600" algn="l" rtl="0">
              <a:lnSpc>
                <a:spcPct val="107000"/>
              </a:lnSpc>
              <a:spcBef>
                <a:spcPts val="0"/>
              </a:spcBef>
              <a:spcAft>
                <a:spcPts val="0"/>
              </a:spcAft>
              <a:buClr>
                <a:schemeClr val="dk1"/>
              </a:buClr>
              <a:buSzPts val="2400"/>
              <a:buChar char="•"/>
            </a:pPr>
            <a:r>
              <a:rPr lang="en-US" sz="2400" b="1"/>
              <a:t>Power failure, blackouts; planned power outages</a:t>
            </a:r>
            <a:endParaRPr/>
          </a:p>
          <a:p>
            <a:pPr marL="228600" lvl="0" indent="-228600" algn="l" rtl="0">
              <a:lnSpc>
                <a:spcPct val="107000"/>
              </a:lnSpc>
              <a:spcBef>
                <a:spcPts val="0"/>
              </a:spcBef>
              <a:spcAft>
                <a:spcPts val="0"/>
              </a:spcAft>
              <a:buClr>
                <a:schemeClr val="dk1"/>
              </a:buClr>
              <a:buSzPts val="2400"/>
              <a:buChar char="•"/>
            </a:pPr>
            <a:r>
              <a:rPr lang="en-US" sz="2400" b="1"/>
              <a:t>Explosions, gas leaks, gas odor</a:t>
            </a:r>
            <a:endParaRPr/>
          </a:p>
          <a:p>
            <a:pPr marL="228600" lvl="0" indent="-228600" algn="l" rtl="0">
              <a:lnSpc>
                <a:spcPct val="107000"/>
              </a:lnSpc>
              <a:spcBef>
                <a:spcPts val="0"/>
              </a:spcBef>
              <a:spcAft>
                <a:spcPts val="0"/>
              </a:spcAft>
              <a:buClr>
                <a:schemeClr val="dk1"/>
              </a:buClr>
              <a:buSzPts val="2400"/>
              <a:buChar char="•"/>
            </a:pPr>
            <a:r>
              <a:rPr lang="en-US" sz="2400" b="1"/>
              <a:t>Pandemic outbreaks</a:t>
            </a:r>
            <a:endParaRPr/>
          </a:p>
          <a:p>
            <a:pPr marL="228600" lvl="0" indent="-228600" algn="l" rtl="0">
              <a:lnSpc>
                <a:spcPct val="107000"/>
              </a:lnSpc>
              <a:spcBef>
                <a:spcPts val="0"/>
              </a:spcBef>
              <a:spcAft>
                <a:spcPts val="0"/>
              </a:spcAft>
              <a:buClr>
                <a:schemeClr val="dk1"/>
              </a:buClr>
              <a:buSzPts val="2400"/>
              <a:buChar char="•"/>
            </a:pPr>
            <a:r>
              <a:rPr lang="en-US" sz="2400" b="1"/>
              <a:t>Civil disturbances such as protests and riots</a:t>
            </a:r>
            <a:endParaRPr/>
          </a:p>
        </p:txBody>
      </p:sp>
      <p:sp>
        <p:nvSpPr>
          <p:cNvPr id="498" name="Google Shape;498;p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21</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2"/>
          <p:cNvSpPr txBox="1">
            <a:spLocks noGrp="1"/>
          </p:cNvSpPr>
          <p:nvPr>
            <p:ph type="title"/>
          </p:nvPr>
        </p:nvSpPr>
        <p:spPr>
          <a:xfrm>
            <a:off x="2152650" y="365126"/>
            <a:ext cx="7886700" cy="10826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Disaster Plan</a:t>
            </a:r>
            <a:endParaRPr/>
          </a:p>
        </p:txBody>
      </p:sp>
      <p:sp>
        <p:nvSpPr>
          <p:cNvPr id="505" name="Google Shape;505;p22"/>
          <p:cNvSpPr txBox="1">
            <a:spLocks noGrp="1"/>
          </p:cNvSpPr>
          <p:nvPr>
            <p:ph type="body" idx="2"/>
          </p:nvPr>
        </p:nvSpPr>
        <p:spPr>
          <a:xfrm>
            <a:off x="1905001" y="1847851"/>
            <a:ext cx="6291263" cy="4691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a:t>Include General Plan Framework / Procedures</a:t>
            </a:r>
            <a:endParaRPr/>
          </a:p>
          <a:p>
            <a:pPr marL="228600" lvl="0" indent="-228600" algn="l" rtl="0">
              <a:lnSpc>
                <a:spcPct val="90000"/>
              </a:lnSpc>
              <a:spcBef>
                <a:spcPts val="1000"/>
              </a:spcBef>
              <a:spcAft>
                <a:spcPts val="0"/>
              </a:spcAft>
              <a:buClr>
                <a:schemeClr val="dk1"/>
              </a:buClr>
              <a:buSzPts val="2800"/>
              <a:buChar char="•"/>
            </a:pPr>
            <a:r>
              <a:rPr lang="en-US" b="1"/>
              <a:t>Incident Command -trained</a:t>
            </a:r>
            <a:endParaRPr/>
          </a:p>
          <a:p>
            <a:pPr marL="685800" lvl="1" indent="-228600" algn="l" rtl="0">
              <a:lnSpc>
                <a:spcPct val="90000"/>
              </a:lnSpc>
              <a:spcBef>
                <a:spcPts val="500"/>
              </a:spcBef>
              <a:spcAft>
                <a:spcPts val="0"/>
              </a:spcAft>
              <a:buClr>
                <a:schemeClr val="dk1"/>
              </a:buClr>
              <a:buSzPts val="2400"/>
              <a:buChar char="•"/>
            </a:pPr>
            <a:r>
              <a:rPr lang="en-US" b="1"/>
              <a:t>Maps, including shut-off locations</a:t>
            </a:r>
            <a:endParaRPr/>
          </a:p>
          <a:p>
            <a:pPr marL="685800" lvl="1" indent="-228600" algn="l" rtl="0">
              <a:lnSpc>
                <a:spcPct val="90000"/>
              </a:lnSpc>
              <a:spcBef>
                <a:spcPts val="500"/>
              </a:spcBef>
              <a:spcAft>
                <a:spcPts val="0"/>
              </a:spcAft>
              <a:buClr>
                <a:schemeClr val="dk1"/>
              </a:buClr>
              <a:buSzPts val="2400"/>
              <a:buChar char="•"/>
            </a:pPr>
            <a:r>
              <a:rPr lang="en-US" b="1"/>
              <a:t>Disaster supplies, site and classroom</a:t>
            </a:r>
            <a:endParaRPr/>
          </a:p>
          <a:p>
            <a:pPr marL="685800" lvl="1" indent="-228600" algn="l" rtl="0">
              <a:lnSpc>
                <a:spcPct val="90000"/>
              </a:lnSpc>
              <a:spcBef>
                <a:spcPts val="500"/>
              </a:spcBef>
              <a:spcAft>
                <a:spcPts val="0"/>
              </a:spcAft>
              <a:buClr>
                <a:schemeClr val="dk1"/>
              </a:buClr>
              <a:buSzPts val="2400"/>
              <a:buChar char="•"/>
            </a:pPr>
            <a:r>
              <a:rPr lang="en-US" b="1"/>
              <a:t>Team selection, assignments</a:t>
            </a:r>
            <a:endParaRPr/>
          </a:p>
          <a:p>
            <a:pPr marL="228600" lvl="0" indent="-228600" algn="l" rtl="0">
              <a:lnSpc>
                <a:spcPct val="90000"/>
              </a:lnSpc>
              <a:spcBef>
                <a:spcPts val="1000"/>
              </a:spcBef>
              <a:spcAft>
                <a:spcPts val="0"/>
              </a:spcAft>
              <a:buClr>
                <a:schemeClr val="dk1"/>
              </a:buClr>
              <a:buSzPts val="2800"/>
              <a:buChar char="•"/>
            </a:pPr>
            <a:r>
              <a:rPr lang="en-US" b="1"/>
              <a:t>Medical Team procedures</a:t>
            </a:r>
            <a:endParaRPr/>
          </a:p>
          <a:p>
            <a:pPr marL="685800" lvl="1" indent="-228600" algn="l" rtl="0">
              <a:lnSpc>
                <a:spcPct val="90000"/>
              </a:lnSpc>
              <a:spcBef>
                <a:spcPts val="500"/>
              </a:spcBef>
              <a:spcAft>
                <a:spcPts val="0"/>
              </a:spcAft>
              <a:buClr>
                <a:schemeClr val="dk1"/>
              </a:buClr>
              <a:buSzPts val="2400"/>
              <a:buChar char="•"/>
            </a:pPr>
            <a:r>
              <a:rPr lang="en-US" b="1"/>
              <a:t>First aide, CPR trained, supplies</a:t>
            </a:r>
            <a:endParaRPr/>
          </a:p>
          <a:p>
            <a:pPr marL="228600" lvl="0" indent="-228600" algn="l" rtl="0">
              <a:lnSpc>
                <a:spcPct val="90000"/>
              </a:lnSpc>
              <a:spcBef>
                <a:spcPts val="1000"/>
              </a:spcBef>
              <a:spcAft>
                <a:spcPts val="0"/>
              </a:spcAft>
              <a:buClr>
                <a:schemeClr val="dk1"/>
              </a:buClr>
              <a:buSzPts val="2800"/>
              <a:buChar char="•"/>
            </a:pPr>
            <a:r>
              <a:rPr lang="en-US" b="1"/>
              <a:t>Search and Rescue procedures</a:t>
            </a:r>
            <a:endParaRPr/>
          </a:p>
          <a:p>
            <a:pPr marL="228600" lvl="0" indent="-228600" algn="l" rtl="0">
              <a:lnSpc>
                <a:spcPct val="90000"/>
              </a:lnSpc>
              <a:spcBef>
                <a:spcPts val="1000"/>
              </a:spcBef>
              <a:spcAft>
                <a:spcPts val="0"/>
              </a:spcAft>
              <a:buClr>
                <a:schemeClr val="dk1"/>
              </a:buClr>
              <a:buSzPts val="2800"/>
              <a:buChar char="•"/>
            </a:pPr>
            <a:r>
              <a:rPr lang="en-US" b="1"/>
              <a:t>Reunification Team procedures</a:t>
            </a:r>
            <a:endParaRPr/>
          </a:p>
          <a:p>
            <a:pPr marL="685800" lvl="1" indent="-228600" algn="l" rtl="0">
              <a:lnSpc>
                <a:spcPct val="90000"/>
              </a:lnSpc>
              <a:spcBef>
                <a:spcPts val="500"/>
              </a:spcBef>
              <a:spcAft>
                <a:spcPts val="0"/>
              </a:spcAft>
              <a:buClr>
                <a:schemeClr val="dk1"/>
              </a:buClr>
              <a:buSzPts val="2400"/>
              <a:buChar char="•"/>
            </a:pPr>
            <a:r>
              <a:rPr lang="en-US" b="1"/>
              <a:t>Administrator? </a:t>
            </a:r>
            <a:endParaRPr/>
          </a:p>
        </p:txBody>
      </p:sp>
      <p:sp>
        <p:nvSpPr>
          <p:cNvPr id="506" name="Google Shape;506;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22</a:t>
            </a:fld>
            <a:endParaRPr sz="1200">
              <a:solidFill>
                <a:srgbClr val="898989"/>
              </a:solidFill>
              <a:latin typeface="Calibri"/>
              <a:ea typeface="Calibri"/>
              <a:cs typeface="Calibri"/>
              <a:sym typeface="Calibri"/>
            </a:endParaRPr>
          </a:p>
        </p:txBody>
      </p:sp>
      <p:pic>
        <p:nvPicPr>
          <p:cNvPr id="507" name="Google Shape;507;p22"/>
          <p:cNvPicPr preferRelativeResize="0"/>
          <p:nvPr/>
        </p:nvPicPr>
        <p:blipFill rotWithShape="1">
          <a:blip r:embed="rId3">
            <a:alphaModFix/>
          </a:blip>
          <a:srcRect/>
          <a:stretch/>
        </p:blipFill>
        <p:spPr>
          <a:xfrm>
            <a:off x="7392989" y="2592388"/>
            <a:ext cx="3235325" cy="3763962"/>
          </a:xfrm>
          <a:prstGeom prst="rect">
            <a:avLst/>
          </a:prstGeom>
          <a:noFill/>
          <a:ln>
            <a:noFill/>
          </a:ln>
        </p:spPr>
      </p:pic>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3"/>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b="1">
                <a:solidFill>
                  <a:schemeClr val="lt1"/>
                </a:solidFill>
              </a:rPr>
              <a:t>Standardized Emergency Management System (SEMS) </a:t>
            </a:r>
            <a:r>
              <a:rPr lang="en-US" sz="2400" b="1">
                <a:solidFill>
                  <a:schemeClr val="lt1"/>
                </a:solidFill>
                <a:latin typeface="Calibri"/>
                <a:ea typeface="Calibri"/>
                <a:cs typeface="Calibri"/>
                <a:sym typeface="Calibri"/>
              </a:rPr>
              <a:t>ICS 100 &amp; NIMS 700 Incident Command</a:t>
            </a:r>
            <a:endParaRPr/>
          </a:p>
        </p:txBody>
      </p:sp>
      <p:sp>
        <p:nvSpPr>
          <p:cNvPr id="514" name="Google Shape;514;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23</a:t>
            </a:fld>
            <a:endParaRPr sz="1200">
              <a:solidFill>
                <a:srgbClr val="898989"/>
              </a:solidFill>
              <a:latin typeface="Calibri"/>
              <a:ea typeface="Calibri"/>
              <a:cs typeface="Calibri"/>
              <a:sym typeface="Calibri"/>
            </a:endParaRPr>
          </a:p>
        </p:txBody>
      </p:sp>
      <p:graphicFrame>
        <p:nvGraphicFramePr>
          <p:cNvPr id="515" name="Google Shape;515;p23"/>
          <p:cNvGraphicFramePr/>
          <p:nvPr/>
        </p:nvGraphicFramePr>
        <p:xfrm>
          <a:off x="2152650" y="1690688"/>
          <a:ext cx="7886700" cy="5167325"/>
        </p:xfrm>
        <a:graphic>
          <a:graphicData uri="http://schemas.openxmlformats.org/drawingml/2006/table">
            <a:tbl>
              <a:tblPr>
                <a:noFill/>
                <a:tableStyleId>{F8F99BFB-31B4-4476-922B-74BA6E0FF649}</a:tableStyleId>
              </a:tblPr>
              <a:tblGrid>
                <a:gridCol w="2167200">
                  <a:extLst>
                    <a:ext uri="{9D8B030D-6E8A-4147-A177-3AD203B41FA5}">
                      <a16:colId xmlns:a16="http://schemas.microsoft.com/office/drawing/2014/main" val="20000"/>
                    </a:ext>
                  </a:extLst>
                </a:gridCol>
                <a:gridCol w="3026025">
                  <a:extLst>
                    <a:ext uri="{9D8B030D-6E8A-4147-A177-3AD203B41FA5}">
                      <a16:colId xmlns:a16="http://schemas.microsoft.com/office/drawing/2014/main" val="20001"/>
                    </a:ext>
                  </a:extLst>
                </a:gridCol>
                <a:gridCol w="2693475">
                  <a:extLst>
                    <a:ext uri="{9D8B030D-6E8A-4147-A177-3AD203B41FA5}">
                      <a16:colId xmlns:a16="http://schemas.microsoft.com/office/drawing/2014/main" val="20002"/>
                    </a:ext>
                  </a:extLst>
                </a:gridCol>
              </a:tblGrid>
              <a:tr h="491950">
                <a:tc>
                  <a:txBody>
                    <a:bodyPr/>
                    <a:lstStyle/>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Number of required courses increases with level of position responsibility</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PERSONNEL</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Includes Federal/State/Local/Private Sector and non-Governmental Personnel</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REQUIRED TRAINING</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Courses listed below in BOLD ITALICS currently required for NIMS Compliance</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extLst>
                  <a:ext uri="{0D108BD9-81ED-4DB2-BD59-A6C34878D82A}">
                    <a16:rowId xmlns:a16="http://schemas.microsoft.com/office/drawing/2014/main" val="10000"/>
                  </a:ext>
                </a:extLst>
              </a:tr>
              <a:tr h="1062275">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 100/IS 700 SEMS</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(Responders)</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Best Practice for all Staff, including Teachers and Classified Staff</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E2F3"/>
                    </a:solidFill>
                  </a:tcPr>
                </a:tc>
                <a:tc>
                  <a:txBody>
                    <a:bodyPr/>
                    <a:lstStyle/>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ENTRY LEVEL RESPONDERS &amp; DISASTER WORKERS </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Emergency Medical Service, firefighting, law enforcement, hospital, public health, public works/utility, skilled support and other emergency management response, support &amp; volunteer personnel at all levels</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E2F3"/>
                    </a:solidFill>
                  </a:tcPr>
                </a:tc>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FEMA IS 700a: NIMS, An Introduction</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ICS-100: Introduction to ICS or equivalent</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Introduction to SEMS</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E2F3"/>
                    </a:solidFill>
                  </a:tcPr>
                </a:tc>
                <a:extLst>
                  <a:ext uri="{0D108BD9-81ED-4DB2-BD59-A6C34878D82A}">
                    <a16:rowId xmlns:a16="http://schemas.microsoft.com/office/drawing/2014/main" val="10001"/>
                  </a:ext>
                </a:extLst>
              </a:tr>
              <a:tr h="756825">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 200 </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SEMS EOC</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(Supervisors)</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Best Practice for all Administrators</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FIRST LINE SUPERVISORS </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Single resource leaders, field supervisors, and other emergency management/response personnel that require a higher level of NIMS training</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FEMA IS 700a: NIMS, An Introduction</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ICS-100: Introduction to ICS or equivalent</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ICS-200: Basic ICS or equivalent</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SEMS EOC/ Introduction to SEMS</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extLst>
                  <a:ext uri="{0D108BD9-81ED-4DB2-BD59-A6C34878D82A}">
                    <a16:rowId xmlns:a16="http://schemas.microsoft.com/office/drawing/2014/main" val="10002"/>
                  </a:ext>
                </a:extLst>
              </a:tr>
              <a:tr h="1062275">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 300/IS 800</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SEMS EOC</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(Managers)</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Best Practice for District and school level emergency management</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E2F3"/>
                    </a:solidFill>
                  </a:tcPr>
                </a:tc>
                <a:tc>
                  <a:txBody>
                    <a:bodyPr/>
                    <a:lstStyle/>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MIDDLE MANAGEMENT </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Strike team leaders, task force leaders, unit leaders, division/group supervisors, branch directors, and multi-agency coordination center / emergency operations center staff</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E2F3"/>
                    </a:solidFill>
                  </a:tcPr>
                </a:tc>
                <a:tc>
                  <a:txBody>
                    <a:bodyPr/>
                    <a:lstStyle/>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FEMA IS 700a: NIMS, An Introduction</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FEMA IS 800 b: National Response Framework (NRF)</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 100: Introduction to ICS or equivalent</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 200: Basic ICS or Equivalent</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ICS 300: Intermediate ICS or equivalent</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SEMS EOC/Introduction to SEMS</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E2F3"/>
                    </a:solidFill>
                  </a:tcPr>
                </a:tc>
                <a:extLst>
                  <a:ext uri="{0D108BD9-81ED-4DB2-BD59-A6C34878D82A}">
                    <a16:rowId xmlns:a16="http://schemas.microsoft.com/office/drawing/2014/main" val="10003"/>
                  </a:ext>
                </a:extLst>
              </a:tr>
              <a:tr h="1794000">
                <a:tc>
                  <a:txBody>
                    <a:bodyPr/>
                    <a:lstStyle/>
                    <a:p>
                      <a:pPr marL="0" marR="0" lvl="0" indent="0" algn="l" rtl="0">
                        <a:spcBef>
                          <a:spcPts val="0"/>
                        </a:spcBef>
                        <a:spcAft>
                          <a:spcPts val="0"/>
                        </a:spcAft>
                        <a:buNone/>
                      </a:pPr>
                      <a:r>
                        <a:rPr lang="en-US" sz="800" u="none" strike="noStrike" cap="none">
                          <a:solidFill>
                            <a:srgbClr val="000000"/>
                          </a:solidFill>
                          <a:latin typeface="Calibri"/>
                          <a:ea typeface="Calibri"/>
                          <a:cs typeface="Calibri"/>
                          <a:sym typeface="Calibri"/>
                        </a:rPr>
                        <a:t>ICS 400</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US" sz="800" u="none" strike="noStrike" cap="none">
                          <a:solidFill>
                            <a:srgbClr val="000000"/>
                          </a:solidFill>
                          <a:latin typeface="Calibri"/>
                          <a:ea typeface="Calibri"/>
                          <a:cs typeface="Calibri"/>
                          <a:sym typeface="Calibri"/>
                        </a:rPr>
                        <a:t>(Command)</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US" sz="800" u="none" strike="noStrike" cap="none">
                          <a:solidFill>
                            <a:srgbClr val="000000"/>
                          </a:solidFill>
                          <a:latin typeface="Calibri"/>
                          <a:ea typeface="Calibri"/>
                          <a:cs typeface="Calibri"/>
                          <a:sym typeface="Calibri"/>
                        </a:rPr>
                        <a:t>Six Months after ICS 300 Completion</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US" sz="800" b="1" u="none" strike="noStrike" cap="none">
                          <a:solidFill>
                            <a:srgbClr val="000000"/>
                          </a:solidFill>
                          <a:latin typeface="Calibri"/>
                          <a:ea typeface="Calibri"/>
                          <a:cs typeface="Calibri"/>
                          <a:sym typeface="Calibri"/>
                        </a:rPr>
                        <a:t>Best Practice for a District level emergency management person</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800" b="1" u="none" strike="noStrike" cap="none">
                          <a:solidFill>
                            <a:srgbClr val="000000"/>
                          </a:solidFill>
                          <a:latin typeface="Calibri"/>
                          <a:ea typeface="Calibri"/>
                          <a:cs typeface="Calibri"/>
                          <a:sym typeface="Calibri"/>
                        </a:rPr>
                        <a:t>COMMAND AND GENERAL STAFF </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Department heads with Multi-agency coordination system responsibilities, area commanders, emergency managers, multi-agency coordination center/emergency operations center managers</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tc>
                  <a:txBody>
                    <a:bodyPr/>
                    <a:lstStyle/>
                    <a:p>
                      <a:pPr marL="342900" marR="0" lvl="0" indent="-342900" algn="l" rtl="0">
                        <a:lnSpc>
                          <a:spcPct val="107000"/>
                        </a:lnSpc>
                        <a:spcBef>
                          <a:spcPts val="0"/>
                        </a:spcBef>
                        <a:spcAft>
                          <a:spcPts val="0"/>
                        </a:spcAft>
                        <a:buClr>
                          <a:srgbClr val="000000"/>
                        </a:buClr>
                        <a:buSzPts val="800"/>
                        <a:buFont typeface="Noto Sans Symbols"/>
                        <a:buChar char="∙"/>
                      </a:pPr>
                      <a:r>
                        <a:rPr lang="en-US" sz="800" u="none" strike="noStrike" cap="none">
                          <a:solidFill>
                            <a:srgbClr val="000000"/>
                          </a:solidFill>
                          <a:latin typeface="Calibri"/>
                          <a:ea typeface="Calibri"/>
                          <a:cs typeface="Calibri"/>
                          <a:sym typeface="Calibri"/>
                        </a:rPr>
                        <a:t>FEMA IS 700a: NIMS, An Introduction</a:t>
                      </a:r>
                      <a:endParaRPr sz="900" u="none" strike="noStrike" cap="none">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800"/>
                        <a:buFont typeface="Noto Sans Symbols"/>
                        <a:buChar char="∙"/>
                      </a:pPr>
                      <a:r>
                        <a:rPr lang="en-US" sz="800" u="none" strike="noStrike" cap="none">
                          <a:solidFill>
                            <a:srgbClr val="000000"/>
                          </a:solidFill>
                          <a:latin typeface="Calibri"/>
                          <a:ea typeface="Calibri"/>
                          <a:cs typeface="Calibri"/>
                          <a:sym typeface="Calibri"/>
                        </a:rPr>
                        <a:t>FEMA IS 800b: National Response Framework (NRF)</a:t>
                      </a:r>
                      <a:endParaRPr sz="900" u="none" strike="noStrike" cap="none">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800"/>
                        <a:buFont typeface="Noto Sans Symbols"/>
                        <a:buChar char="∙"/>
                      </a:pPr>
                      <a:r>
                        <a:rPr lang="en-US" sz="800" u="none" strike="noStrike" cap="none">
                          <a:solidFill>
                            <a:srgbClr val="000000"/>
                          </a:solidFill>
                          <a:latin typeface="Calibri"/>
                          <a:ea typeface="Calibri"/>
                          <a:cs typeface="Calibri"/>
                          <a:sym typeface="Calibri"/>
                        </a:rPr>
                        <a:t>ICS 100: Introduction to ICS or equivalent</a:t>
                      </a:r>
                      <a:endParaRPr sz="900" u="none" strike="noStrike" cap="none">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800"/>
                        <a:buFont typeface="Noto Sans Symbols"/>
                        <a:buChar char="∙"/>
                      </a:pPr>
                      <a:r>
                        <a:rPr lang="en-US" sz="800" u="none" strike="noStrike" cap="none">
                          <a:solidFill>
                            <a:srgbClr val="000000"/>
                          </a:solidFill>
                          <a:latin typeface="Calibri"/>
                          <a:ea typeface="Calibri"/>
                          <a:cs typeface="Calibri"/>
                          <a:sym typeface="Calibri"/>
                        </a:rPr>
                        <a:t>ICS 200: Basic ICS or Equivalent</a:t>
                      </a:r>
                      <a:endParaRPr sz="900" u="none" strike="noStrike" cap="none">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800"/>
                        <a:buFont typeface="Noto Sans Symbols"/>
                        <a:buChar char="∙"/>
                      </a:pPr>
                      <a:r>
                        <a:rPr lang="en-US" sz="800" u="none" strike="noStrike" cap="none">
                          <a:solidFill>
                            <a:srgbClr val="000000"/>
                          </a:solidFill>
                          <a:latin typeface="Calibri"/>
                          <a:ea typeface="Calibri"/>
                          <a:cs typeface="Calibri"/>
                          <a:sym typeface="Calibri"/>
                        </a:rPr>
                        <a:t>ICS 300: Intermediate ICS or equivalent</a:t>
                      </a:r>
                      <a:endParaRPr sz="900" u="none" strike="noStrike" cap="none">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800"/>
                        <a:buFont typeface="Noto Sans Symbols"/>
                        <a:buChar char="∙"/>
                      </a:pPr>
                      <a:r>
                        <a:rPr lang="en-US" sz="800" u="none" strike="noStrike" cap="none">
                          <a:solidFill>
                            <a:srgbClr val="000000"/>
                          </a:solidFill>
                          <a:latin typeface="Calibri"/>
                          <a:ea typeface="Calibri"/>
                          <a:cs typeface="Calibri"/>
                          <a:sym typeface="Calibri"/>
                        </a:rPr>
                        <a:t>ICS 400: Advanced ICS or equivalent </a:t>
                      </a:r>
                      <a:endParaRPr sz="9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800" u="none" strike="noStrike" cap="none">
                          <a:solidFill>
                            <a:srgbClr val="000000"/>
                          </a:solidFill>
                          <a:latin typeface="Calibri"/>
                          <a:ea typeface="Calibri"/>
                          <a:cs typeface="Calibri"/>
                          <a:sym typeface="Calibri"/>
                        </a:rPr>
                        <a:t>SEMS EOC/ Introduction to SEMS</a:t>
                      </a:r>
                      <a:endParaRPr sz="900" u="none" strike="noStrike" cap="none">
                        <a:latin typeface="Calibri"/>
                        <a:ea typeface="Calibri"/>
                        <a:cs typeface="Calibri"/>
                        <a:sym typeface="Calibri"/>
                      </a:endParaRPr>
                    </a:p>
                  </a:txBody>
                  <a:tcPr marL="55825" marR="5582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2EFD9"/>
                    </a:solidFill>
                  </a:tcPr>
                </a:tc>
                <a:extLst>
                  <a:ext uri="{0D108BD9-81ED-4DB2-BD59-A6C34878D82A}">
                    <a16:rowId xmlns:a16="http://schemas.microsoft.com/office/drawing/2014/main" val="10004"/>
                  </a:ext>
                </a:extLst>
              </a:tr>
            </a:tbl>
          </a:graphicData>
        </a:graphic>
      </p:graphicFrame>
    </p:spTree>
  </p:cSld>
  <p:clrMapOvr>
    <a:masterClrMapping/>
  </p:clrMapOvr>
  <p:transition spd="med">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4"/>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Training</a:t>
            </a:r>
            <a:endParaRPr/>
          </a:p>
        </p:txBody>
      </p:sp>
      <p:sp>
        <p:nvSpPr>
          <p:cNvPr id="522" name="Google Shape;522;p24"/>
          <p:cNvSpPr txBox="1">
            <a:spLocks noGrp="1"/>
          </p:cNvSpPr>
          <p:nvPr>
            <p:ph type="body" idx="1"/>
          </p:nvPr>
        </p:nvSpPr>
        <p:spPr>
          <a:xfrm>
            <a:off x="1943100" y="1828800"/>
            <a:ext cx="8305800" cy="4325938"/>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7000"/>
              </a:lnSpc>
              <a:spcBef>
                <a:spcPts val="0"/>
              </a:spcBef>
              <a:spcAft>
                <a:spcPts val="0"/>
              </a:spcAft>
              <a:buClr>
                <a:schemeClr val="dk1"/>
              </a:buClr>
              <a:buSzPct val="100000"/>
              <a:buFont typeface="Noto Sans Symbols"/>
              <a:buChar char="∙"/>
            </a:pPr>
            <a:r>
              <a:rPr lang="en-US" sz="3000" b="1"/>
              <a:t>CAOES Approved SEMS training courses-SEMS</a:t>
            </a:r>
            <a:endParaRPr/>
          </a:p>
          <a:p>
            <a:pPr marL="0" lvl="0" indent="0" algn="l" rtl="0">
              <a:lnSpc>
                <a:spcPct val="107000"/>
              </a:lnSpc>
              <a:spcBef>
                <a:spcPts val="0"/>
              </a:spcBef>
              <a:spcAft>
                <a:spcPts val="0"/>
              </a:spcAft>
              <a:buClr>
                <a:srgbClr val="0B5394"/>
              </a:buClr>
              <a:buSzPct val="100000"/>
              <a:buNone/>
            </a:pPr>
            <a:r>
              <a:rPr lang="en-US" sz="2400" u="sng">
                <a:solidFill>
                  <a:srgbClr val="0B5394"/>
                </a:solidFill>
                <a:hlinkClick r:id="rId3">
                  <a:extLst>
                    <a:ext uri="{A12FA001-AC4F-418D-AE19-62706E023703}">
                      <ahyp:hlinkClr xmlns:ahyp="http://schemas.microsoft.com/office/drawing/2018/hyperlinkcolor" val="tx"/>
                    </a:ext>
                  </a:extLst>
                </a:hlinkClick>
              </a:rPr>
              <a:t>https://csti-ca.csod.com/catalog/CustomPage.aspx?id=20000553&amp;tab_page_id=20000553&amp;tab_id=20000590</a:t>
            </a:r>
            <a:r>
              <a:rPr lang="en-US" sz="2400" u="sng">
                <a:solidFill>
                  <a:srgbClr val="0B5394"/>
                </a:solidFill>
              </a:rPr>
              <a:t> </a:t>
            </a:r>
            <a:endParaRPr/>
          </a:p>
          <a:p>
            <a:pPr marL="0" lvl="0" indent="0" algn="l" rtl="0">
              <a:lnSpc>
                <a:spcPct val="107000"/>
              </a:lnSpc>
              <a:spcBef>
                <a:spcPts val="0"/>
              </a:spcBef>
              <a:spcAft>
                <a:spcPts val="0"/>
              </a:spcAft>
              <a:buClr>
                <a:schemeClr val="dk1"/>
              </a:buClr>
              <a:buSzPct val="100000"/>
              <a:buNone/>
            </a:pPr>
            <a:endParaRPr sz="2400" u="sng">
              <a:solidFill>
                <a:srgbClr val="0B5394"/>
              </a:solidFill>
            </a:endParaRPr>
          </a:p>
          <a:p>
            <a:pPr marL="228600" lvl="0" indent="-228631" algn="l" rtl="0">
              <a:lnSpc>
                <a:spcPct val="107000"/>
              </a:lnSpc>
              <a:spcBef>
                <a:spcPts val="0"/>
              </a:spcBef>
              <a:spcAft>
                <a:spcPts val="0"/>
              </a:spcAft>
              <a:buClr>
                <a:schemeClr val="dk1"/>
              </a:buClr>
              <a:buSzPct val="100000"/>
              <a:buChar char="•"/>
            </a:pPr>
            <a:r>
              <a:rPr lang="en-US" sz="3300" b="1"/>
              <a:t>National Incident Management System, NIMS required courses for specific level of positions</a:t>
            </a:r>
            <a:endParaRPr sz="3300" b="1" u="sng"/>
          </a:p>
          <a:p>
            <a:pPr marL="0" lvl="0" indent="0" algn="l" rtl="0">
              <a:lnSpc>
                <a:spcPct val="107000"/>
              </a:lnSpc>
              <a:spcBef>
                <a:spcPts val="800"/>
              </a:spcBef>
              <a:spcAft>
                <a:spcPts val="0"/>
              </a:spcAft>
              <a:buClr>
                <a:srgbClr val="0B5394"/>
              </a:buClr>
              <a:buSzPct val="100000"/>
              <a:buNone/>
            </a:pPr>
            <a:r>
              <a:rPr lang="en-US" sz="2400" u="sng">
                <a:solidFill>
                  <a:srgbClr val="0B5394"/>
                </a:solidFill>
                <a:hlinkClick r:id="rId4">
                  <a:extLst>
                    <a:ext uri="{A12FA001-AC4F-418D-AE19-62706E023703}">
                      <ahyp:hlinkClr xmlns:ahyp="http://schemas.microsoft.com/office/drawing/2018/hyperlinkcolor" val="tx"/>
                    </a:ext>
                  </a:extLst>
                </a:hlinkClick>
              </a:rPr>
              <a:t>https://www.caloes.ca.gov/PlanningPreparednessSite/Documents/02%20NIMS%20Cal%20OES%20Compliant%20Training%20Reference%20Chart%206-12.pdf</a:t>
            </a:r>
            <a:r>
              <a:rPr lang="en-US" sz="2400" u="sng">
                <a:solidFill>
                  <a:srgbClr val="0B5394"/>
                </a:solidFill>
              </a:rPr>
              <a:t> </a:t>
            </a:r>
            <a:endParaRPr sz="2400">
              <a:solidFill>
                <a:srgbClr val="0B5394"/>
              </a:solidFill>
            </a:endParaRPr>
          </a:p>
        </p:txBody>
      </p:sp>
      <p:sp>
        <p:nvSpPr>
          <p:cNvPr id="523" name="Google Shape;523;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24</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5"/>
          <p:cNvSpPr txBox="1">
            <a:spLocks noGrp="1"/>
          </p:cNvSpPr>
          <p:nvPr>
            <p:ph type="title"/>
          </p:nvPr>
        </p:nvSpPr>
        <p:spPr>
          <a:xfrm>
            <a:off x="2152650" y="365126"/>
            <a:ext cx="7886700" cy="1235075"/>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Procedure – Use by Public Agency</a:t>
            </a:r>
            <a:endParaRPr/>
          </a:p>
        </p:txBody>
      </p:sp>
      <p:sp>
        <p:nvSpPr>
          <p:cNvPr id="529" name="Google Shape;529;p25"/>
          <p:cNvSpPr txBox="1">
            <a:spLocks noGrp="1"/>
          </p:cNvSpPr>
          <p:nvPr>
            <p:ph type="body" idx="1"/>
          </p:nvPr>
        </p:nvSpPr>
        <p:spPr>
          <a:xfrm>
            <a:off x="2152650" y="1600201"/>
            <a:ext cx="7886700" cy="37369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a:t>Establish procedures to allow public agency to use school buildings, grounds, &amp; equipment for mass care &amp; shelter during emergency </a:t>
            </a:r>
            <a:endParaRPr/>
          </a:p>
          <a:p>
            <a:pPr marL="228600" lvl="0" indent="-228600" algn="l" rtl="0">
              <a:lnSpc>
                <a:spcPct val="90000"/>
              </a:lnSpc>
              <a:spcBef>
                <a:spcPts val="1000"/>
              </a:spcBef>
              <a:spcAft>
                <a:spcPts val="0"/>
              </a:spcAft>
              <a:buClr>
                <a:schemeClr val="dk1"/>
              </a:buClr>
              <a:buSzPts val="2800"/>
              <a:buChar char="•"/>
            </a:pPr>
            <a:r>
              <a:rPr lang="en-US" b="1"/>
              <a:t>(FEMA)Disaster and Emergency Resources: </a:t>
            </a:r>
            <a:r>
              <a:rPr lang="en-US" sz="2400" b="1" u="sng">
                <a:solidFill>
                  <a:srgbClr val="0075A2"/>
                </a:solidFill>
                <a:hlinkClick r:id="rId3">
                  <a:extLst>
                    <a:ext uri="{A12FA001-AC4F-418D-AE19-62706E023703}">
                      <ahyp:hlinkClr xmlns:ahyp="http://schemas.microsoft.com/office/drawing/2018/hyperlinkcolor" val="tx"/>
                    </a:ext>
                  </a:extLst>
                </a:hlinkClick>
              </a:rPr>
              <a:t>https://www.ready.gov/be-informed</a:t>
            </a:r>
            <a:r>
              <a:rPr lang="en-US" sz="2400" b="1" u="sng">
                <a:solidFill>
                  <a:srgbClr val="0075A2"/>
                </a:solidFill>
              </a:rPr>
              <a:t> </a:t>
            </a:r>
            <a:endParaRPr/>
          </a:p>
          <a:p>
            <a:pPr marL="228600" lvl="0" indent="-228600" algn="l" rtl="0">
              <a:lnSpc>
                <a:spcPct val="90000"/>
              </a:lnSpc>
              <a:spcBef>
                <a:spcPts val="1000"/>
              </a:spcBef>
              <a:spcAft>
                <a:spcPts val="0"/>
              </a:spcAft>
              <a:buClr>
                <a:schemeClr val="dk1"/>
              </a:buClr>
              <a:buSzPts val="2800"/>
              <a:buChar char="•"/>
            </a:pPr>
            <a:r>
              <a:rPr lang="en-US" b="1"/>
              <a:t>CA Office of Emergency Services - emergency supply list for schools: </a:t>
            </a:r>
            <a:r>
              <a:rPr lang="en-US" sz="2400" b="1" u="sng">
                <a:solidFill>
                  <a:srgbClr val="0075A2"/>
                </a:solidFill>
                <a:hlinkClick r:id="rId4">
                  <a:extLst>
                    <a:ext uri="{A12FA001-AC4F-418D-AE19-62706E023703}">
                      <ahyp:hlinkClr xmlns:ahyp="http://schemas.microsoft.com/office/drawing/2018/hyperlinkcolor" val="tx"/>
                    </a:ext>
                  </a:extLst>
                </a:hlinkClick>
              </a:rPr>
              <a:t>https://www.rems.ed.gov/docs/SchoolEmergencySuppliesList.pdf</a:t>
            </a:r>
            <a:endParaRPr sz="2400" b="1">
              <a:solidFill>
                <a:srgbClr val="0075A2"/>
              </a:solidFill>
            </a:endParaRPr>
          </a:p>
        </p:txBody>
      </p:sp>
      <p:pic>
        <p:nvPicPr>
          <p:cNvPr id="530" name="Google Shape;530;p25"/>
          <p:cNvPicPr preferRelativeResize="0"/>
          <p:nvPr/>
        </p:nvPicPr>
        <p:blipFill rotWithShape="1">
          <a:blip r:embed="rId5">
            <a:alphaModFix/>
          </a:blip>
          <a:srcRect/>
          <a:stretch/>
        </p:blipFill>
        <p:spPr>
          <a:xfrm>
            <a:off x="4862514" y="4933950"/>
            <a:ext cx="2466975" cy="1847850"/>
          </a:xfrm>
          <a:prstGeom prst="rect">
            <a:avLst/>
          </a:prstGeom>
          <a:noFill/>
          <a:ln>
            <a:noFill/>
          </a:ln>
        </p:spPr>
      </p:pic>
      <p:sp>
        <p:nvSpPr>
          <p:cNvPr id="531" name="Google Shape;531;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25</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6"/>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Required Drills</a:t>
            </a:r>
            <a:endParaRPr/>
          </a:p>
        </p:txBody>
      </p:sp>
      <p:sp>
        <p:nvSpPr>
          <p:cNvPr id="538" name="Google Shape;538;p26"/>
          <p:cNvSpPr txBox="1">
            <a:spLocks noGrp="1"/>
          </p:cNvSpPr>
          <p:nvPr>
            <p:ph type="body" idx="1"/>
          </p:nvPr>
        </p:nvSpPr>
        <p:spPr>
          <a:xfrm>
            <a:off x="2152650" y="1825625"/>
            <a:ext cx="539115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a:t>Fire Drills - EC 32001</a:t>
            </a:r>
            <a:endParaRPr/>
          </a:p>
          <a:p>
            <a:pPr marL="493713" lvl="1" indent="-342900" algn="l" rtl="0">
              <a:lnSpc>
                <a:spcPct val="90000"/>
              </a:lnSpc>
              <a:spcBef>
                <a:spcPts val="500"/>
              </a:spcBef>
              <a:spcAft>
                <a:spcPts val="0"/>
              </a:spcAft>
              <a:buClr>
                <a:schemeClr val="dk1"/>
              </a:buClr>
              <a:buSzPts val="2400"/>
              <a:buChar char="•"/>
            </a:pPr>
            <a:r>
              <a:rPr lang="en-US" b="1"/>
              <a:t>Fire alarm system which shall be tested at least once every calendar month</a:t>
            </a:r>
            <a:endParaRPr/>
          </a:p>
          <a:p>
            <a:pPr marL="493713" lvl="1" indent="-342900" algn="l" rtl="0">
              <a:lnSpc>
                <a:spcPct val="90000"/>
              </a:lnSpc>
              <a:spcBef>
                <a:spcPts val="500"/>
              </a:spcBef>
              <a:spcAft>
                <a:spcPts val="0"/>
              </a:spcAft>
              <a:buClr>
                <a:schemeClr val="dk1"/>
              </a:buClr>
              <a:buSzPts val="2400"/>
              <a:buChar char="•"/>
            </a:pPr>
            <a:r>
              <a:rPr lang="en-US" b="1"/>
              <a:t>Elementary – 1x/month</a:t>
            </a:r>
            <a:endParaRPr/>
          </a:p>
          <a:p>
            <a:pPr marL="493713" lvl="1" indent="-342900" algn="l" rtl="0">
              <a:lnSpc>
                <a:spcPct val="90000"/>
              </a:lnSpc>
              <a:spcBef>
                <a:spcPts val="500"/>
              </a:spcBef>
              <a:spcAft>
                <a:spcPts val="0"/>
              </a:spcAft>
              <a:buClr>
                <a:schemeClr val="dk1"/>
              </a:buClr>
              <a:buSzPts val="2400"/>
              <a:buChar char="•"/>
            </a:pPr>
            <a:r>
              <a:rPr lang="en-US" b="1"/>
              <a:t>Intermediate – 4x every school year</a:t>
            </a:r>
            <a:endParaRPr/>
          </a:p>
          <a:p>
            <a:pPr marL="493713" lvl="1" indent="-342900" algn="l" rtl="0">
              <a:lnSpc>
                <a:spcPct val="90000"/>
              </a:lnSpc>
              <a:spcBef>
                <a:spcPts val="500"/>
              </a:spcBef>
              <a:spcAft>
                <a:spcPts val="0"/>
              </a:spcAft>
              <a:buClr>
                <a:schemeClr val="dk1"/>
              </a:buClr>
              <a:buSzPts val="2400"/>
              <a:buChar char="•"/>
            </a:pPr>
            <a:r>
              <a:rPr lang="en-US" b="1"/>
              <a:t>Secondary – 2x every school year</a:t>
            </a:r>
            <a:endParaRPr/>
          </a:p>
          <a:p>
            <a:pPr marL="228600" lvl="0" indent="-228600" algn="l" rtl="0">
              <a:lnSpc>
                <a:spcPct val="90000"/>
              </a:lnSpc>
              <a:spcBef>
                <a:spcPts val="1000"/>
              </a:spcBef>
              <a:spcAft>
                <a:spcPts val="0"/>
              </a:spcAft>
              <a:buClr>
                <a:schemeClr val="dk1"/>
              </a:buClr>
              <a:buSzPts val="2800"/>
              <a:buChar char="•"/>
            </a:pPr>
            <a:r>
              <a:rPr lang="en-US" b="1"/>
              <a:t>Drop Procedure (Earthquake) – EC 35297</a:t>
            </a:r>
            <a:endParaRPr/>
          </a:p>
          <a:p>
            <a:pPr marL="493713" lvl="1" indent="-342900" algn="l" rtl="0">
              <a:lnSpc>
                <a:spcPct val="90000"/>
              </a:lnSpc>
              <a:spcBef>
                <a:spcPts val="500"/>
              </a:spcBef>
              <a:spcAft>
                <a:spcPts val="0"/>
              </a:spcAft>
              <a:buClr>
                <a:schemeClr val="dk1"/>
              </a:buClr>
              <a:buSzPts val="2400"/>
              <a:buChar char="•"/>
            </a:pPr>
            <a:r>
              <a:rPr lang="en-US" b="1"/>
              <a:t>Elementary – 1x/Quarter</a:t>
            </a:r>
            <a:endParaRPr/>
          </a:p>
          <a:p>
            <a:pPr marL="493713" lvl="1" indent="-342900" algn="l" rtl="0">
              <a:lnSpc>
                <a:spcPct val="90000"/>
              </a:lnSpc>
              <a:spcBef>
                <a:spcPts val="500"/>
              </a:spcBef>
              <a:spcAft>
                <a:spcPts val="0"/>
              </a:spcAft>
              <a:buClr>
                <a:schemeClr val="dk1"/>
              </a:buClr>
              <a:buSzPts val="2400"/>
              <a:buChar char="•"/>
            </a:pPr>
            <a:r>
              <a:rPr lang="en-US" b="1"/>
              <a:t>Secondary – 1x/Semester</a:t>
            </a:r>
            <a:endParaRPr/>
          </a:p>
          <a:p>
            <a:pPr marL="36513" lvl="0" indent="-36513" algn="l" rtl="0">
              <a:lnSpc>
                <a:spcPct val="90000"/>
              </a:lnSpc>
              <a:spcBef>
                <a:spcPts val="1000"/>
              </a:spcBef>
              <a:spcAft>
                <a:spcPts val="0"/>
              </a:spcAft>
              <a:buClr>
                <a:schemeClr val="dk1"/>
              </a:buClr>
              <a:buSzPts val="2800"/>
              <a:buChar char="•"/>
            </a:pPr>
            <a:r>
              <a:rPr lang="en-US" b="1"/>
              <a:t>Review?</a:t>
            </a:r>
            <a:endParaRPr/>
          </a:p>
        </p:txBody>
      </p:sp>
      <p:pic>
        <p:nvPicPr>
          <p:cNvPr id="539" name="Google Shape;539;p26"/>
          <p:cNvPicPr preferRelativeResize="0"/>
          <p:nvPr/>
        </p:nvPicPr>
        <p:blipFill rotWithShape="1">
          <a:blip r:embed="rId3">
            <a:alphaModFix/>
          </a:blip>
          <a:srcRect/>
          <a:stretch/>
        </p:blipFill>
        <p:spPr>
          <a:xfrm>
            <a:off x="7239000" y="4318001"/>
            <a:ext cx="3105150" cy="2130425"/>
          </a:xfrm>
          <a:prstGeom prst="rect">
            <a:avLst/>
          </a:prstGeom>
          <a:noFill/>
          <a:ln>
            <a:noFill/>
          </a:ln>
        </p:spPr>
      </p:pic>
      <p:sp>
        <p:nvSpPr>
          <p:cNvPr id="540" name="Google Shape;540;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26</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7"/>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b="1">
                <a:solidFill>
                  <a:schemeClr val="lt1"/>
                </a:solidFill>
                <a:latin typeface="Calibri"/>
                <a:ea typeface="Calibri"/>
                <a:cs typeface="Calibri"/>
                <a:sym typeface="Calibri"/>
              </a:rPr>
              <a:t>Notifying Teachers of Dangerous Pupils</a:t>
            </a:r>
            <a:endParaRPr b="1">
              <a:solidFill>
                <a:schemeClr val="lt1"/>
              </a:solidFill>
              <a:latin typeface="Calibri"/>
              <a:ea typeface="Calibri"/>
              <a:cs typeface="Calibri"/>
              <a:sym typeface="Calibri"/>
            </a:endParaRPr>
          </a:p>
        </p:txBody>
      </p:sp>
      <p:sp>
        <p:nvSpPr>
          <p:cNvPr id="547" name="Google Shape;547;p27"/>
          <p:cNvSpPr txBox="1">
            <a:spLocks noGrp="1"/>
          </p:cNvSpPr>
          <p:nvPr>
            <p:ph type="body" idx="1"/>
          </p:nvPr>
        </p:nvSpPr>
        <p:spPr>
          <a:xfrm>
            <a:off x="2152650" y="1719263"/>
            <a:ext cx="7886700" cy="46672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800"/>
              <a:buNone/>
            </a:pPr>
            <a:r>
              <a:rPr lang="en-US" b="1">
                <a:solidFill>
                  <a:srgbClr val="FF0000"/>
                </a:solidFill>
              </a:rPr>
              <a:t>TITLE IS MISLEADING!</a:t>
            </a:r>
            <a:endParaRPr/>
          </a:p>
          <a:p>
            <a:pPr marL="228600" lvl="0" indent="-228600" algn="l" rtl="0">
              <a:lnSpc>
                <a:spcPct val="90000"/>
              </a:lnSpc>
              <a:spcBef>
                <a:spcPts val="1000"/>
              </a:spcBef>
              <a:spcAft>
                <a:spcPts val="0"/>
              </a:spcAft>
              <a:buClr>
                <a:schemeClr val="dk1"/>
              </a:buClr>
              <a:buSzPts val="2600"/>
              <a:buChar char="•"/>
            </a:pPr>
            <a:r>
              <a:rPr lang="en-US" sz="2600" b="1"/>
              <a:t>Based on records district maintains, or receives from a law enforcement agency</a:t>
            </a:r>
            <a:endParaRPr/>
          </a:p>
          <a:p>
            <a:pPr marL="228600" lvl="0" indent="-228600" algn="l" rtl="0">
              <a:lnSpc>
                <a:spcPct val="90000"/>
              </a:lnSpc>
              <a:spcBef>
                <a:spcPts val="1000"/>
              </a:spcBef>
              <a:spcAft>
                <a:spcPts val="0"/>
              </a:spcAft>
              <a:buClr>
                <a:schemeClr val="dk1"/>
              </a:buClr>
              <a:buSzPts val="2600"/>
              <a:buChar char="•"/>
            </a:pPr>
            <a:r>
              <a:rPr lang="en-US" sz="2600" b="1"/>
              <a:t>Behavior during current and three previous three school years</a:t>
            </a:r>
            <a:endParaRPr/>
          </a:p>
          <a:p>
            <a:pPr marL="685800" lvl="1" indent="-228600" algn="l" rtl="0">
              <a:lnSpc>
                <a:spcPct val="90000"/>
              </a:lnSpc>
              <a:spcBef>
                <a:spcPts val="500"/>
              </a:spcBef>
              <a:spcAft>
                <a:spcPts val="0"/>
              </a:spcAft>
              <a:buClr>
                <a:schemeClr val="dk1"/>
              </a:buClr>
              <a:buSzPts val="2200"/>
              <a:buChar char="•"/>
            </a:pPr>
            <a:r>
              <a:rPr lang="en-US" sz="2200" b="1"/>
              <a:t>except  possession of tobacco</a:t>
            </a:r>
            <a:endParaRPr/>
          </a:p>
          <a:p>
            <a:pPr marL="228600" lvl="0" indent="-228600" algn="l" rtl="0">
              <a:lnSpc>
                <a:spcPct val="90000"/>
              </a:lnSpc>
              <a:spcBef>
                <a:spcPts val="1000"/>
              </a:spcBef>
              <a:spcAft>
                <a:spcPts val="0"/>
              </a:spcAft>
              <a:buClr>
                <a:schemeClr val="dk1"/>
              </a:buClr>
              <a:buSzPts val="2600"/>
              <a:buChar char="•"/>
            </a:pPr>
            <a:r>
              <a:rPr lang="en-US" sz="2600" b="1"/>
              <a:t>Any information received by a teacher is confidential and shall not be disseminated by teacher</a:t>
            </a:r>
            <a:endParaRPr/>
          </a:p>
          <a:p>
            <a:pPr marL="0" lvl="0" indent="0" algn="l" rtl="0">
              <a:lnSpc>
                <a:spcPct val="90000"/>
              </a:lnSpc>
              <a:spcBef>
                <a:spcPts val="1000"/>
              </a:spcBef>
              <a:spcAft>
                <a:spcPts val="0"/>
              </a:spcAft>
              <a:buClr>
                <a:schemeClr val="dk1"/>
              </a:buClr>
              <a:buSzPts val="800"/>
              <a:buNone/>
            </a:pPr>
            <a:endParaRPr sz="800" b="1"/>
          </a:p>
          <a:p>
            <a:pPr marL="0" lvl="0" indent="0" algn="l" rtl="0">
              <a:lnSpc>
                <a:spcPct val="90000"/>
              </a:lnSpc>
              <a:spcBef>
                <a:spcPts val="1000"/>
              </a:spcBef>
              <a:spcAft>
                <a:spcPts val="0"/>
              </a:spcAft>
              <a:buClr>
                <a:schemeClr val="dk1"/>
              </a:buClr>
              <a:buSzPts val="2600"/>
              <a:buNone/>
            </a:pPr>
            <a:r>
              <a:rPr lang="en-US" sz="2600" b="1"/>
              <a:t>Violent crime notifications to families - voluntary</a:t>
            </a:r>
            <a:endParaRPr/>
          </a:p>
        </p:txBody>
      </p:sp>
      <p:sp>
        <p:nvSpPr>
          <p:cNvPr id="548" name="Google Shape;548;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27</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8"/>
          <p:cNvSpPr txBox="1"/>
          <p:nvPr/>
        </p:nvSpPr>
        <p:spPr>
          <a:xfrm>
            <a:off x="5656944" y="1738684"/>
            <a:ext cx="4708569" cy="46533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Visitors Policies (report unidentified / intruders)</a:t>
            </a:r>
            <a:endParaRPr/>
          </a:p>
          <a:p>
            <a:pPr marL="228600" marR="0" lvl="0" indent="-228600" algn="l" rtl="0">
              <a:lnSpc>
                <a:spcPct val="90000"/>
              </a:lnSpc>
              <a:spcBef>
                <a:spcPts val="10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Traffic Safety, Crossing Guard Programs</a:t>
            </a:r>
            <a:endParaRPr/>
          </a:p>
          <a:p>
            <a:pPr marL="228600" marR="0" lvl="0" indent="-228600" algn="l" rtl="0">
              <a:lnSpc>
                <a:spcPct val="90000"/>
              </a:lnSpc>
              <a:spcBef>
                <a:spcPts val="10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Site Emergencies</a:t>
            </a:r>
            <a:endParaRPr/>
          </a:p>
          <a:p>
            <a:pPr marL="685800" marR="0" lvl="1" indent="-228600" algn="l" rtl="0">
              <a:lnSpc>
                <a:spcPct val="90000"/>
              </a:lnSpc>
              <a:spcBef>
                <a:spcPts val="50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Specific and alternative routes and assembly areas</a:t>
            </a:r>
            <a:endParaRPr/>
          </a:p>
          <a:p>
            <a:pPr marL="1143000" marR="0" lvl="2" indent="-228600" algn="l" rtl="0">
              <a:lnSpc>
                <a:spcPct val="90000"/>
              </a:lnSpc>
              <a:spcBef>
                <a:spcPts val="500"/>
              </a:spcBef>
              <a:spcAft>
                <a:spcPts val="0"/>
              </a:spcAft>
              <a:buClr>
                <a:srgbClr val="000000"/>
              </a:buClr>
              <a:buSzPts val="2400"/>
              <a:buFont typeface="Arial"/>
              <a:buChar char="•"/>
            </a:pPr>
            <a:r>
              <a:rPr lang="en-US" sz="2400" b="1" i="0" u="none" strike="noStrike" cap="none">
                <a:solidFill>
                  <a:srgbClr val="000000"/>
                </a:solidFill>
                <a:highlight>
                  <a:srgbClr val="FFFF00"/>
                </a:highlight>
                <a:latin typeface="Calibri"/>
                <a:ea typeface="Calibri"/>
                <a:cs typeface="Calibri"/>
                <a:sym typeface="Calibri"/>
              </a:rPr>
              <a:t>ADA and outside of school hours</a:t>
            </a:r>
            <a:endParaRPr/>
          </a:p>
          <a:p>
            <a:pPr marL="0" marR="0" lvl="0" indent="0" algn="l" rtl="0">
              <a:lnSpc>
                <a:spcPct val="107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Hardware on doors/gates provide for security-evacuation</a:t>
            </a:r>
            <a:endParaRPr/>
          </a:p>
          <a:p>
            <a:pPr marL="0" marR="0" lvl="0" indent="0" algn="l" rtl="0">
              <a:lnSpc>
                <a:spcPct val="107000"/>
              </a:lnSpc>
              <a:spcBef>
                <a:spcPts val="6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Signage</a:t>
            </a:r>
            <a:endParaRPr sz="2400" b="1">
              <a:solidFill>
                <a:srgbClr val="000000"/>
              </a:solidFill>
              <a:latin typeface="Calibri"/>
              <a:ea typeface="Calibri"/>
              <a:cs typeface="Calibri"/>
              <a:sym typeface="Calibri"/>
            </a:endParaRPr>
          </a:p>
        </p:txBody>
      </p:sp>
      <p:pic>
        <p:nvPicPr>
          <p:cNvPr id="555" name="Google Shape;555;p28"/>
          <p:cNvPicPr preferRelativeResize="0"/>
          <p:nvPr/>
        </p:nvPicPr>
        <p:blipFill rotWithShape="1">
          <a:blip r:embed="rId3">
            <a:alphaModFix/>
          </a:blip>
          <a:srcRect/>
          <a:stretch/>
        </p:blipFill>
        <p:spPr>
          <a:xfrm>
            <a:off x="1827214" y="1854201"/>
            <a:ext cx="3609975" cy="4422775"/>
          </a:xfrm>
          <a:prstGeom prst="rect">
            <a:avLst/>
          </a:prstGeom>
          <a:noFill/>
          <a:ln>
            <a:noFill/>
          </a:ln>
        </p:spPr>
      </p:pic>
      <p:sp>
        <p:nvSpPr>
          <p:cNvPr id="556" name="Google Shape;556;p28"/>
          <p:cNvSpPr txBox="1"/>
          <p:nvPr/>
        </p:nvSpPr>
        <p:spPr>
          <a:xfrm>
            <a:off x="2152650" y="365126"/>
            <a:ext cx="7886700" cy="1325563"/>
          </a:xfrm>
          <a:prstGeom prst="rect">
            <a:avLst/>
          </a:prstGeom>
          <a:solidFill>
            <a:schemeClr val="accent1"/>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4400" b="1">
                <a:solidFill>
                  <a:srgbClr val="FFFFFF"/>
                </a:solidFill>
                <a:latin typeface="Calibri"/>
                <a:ea typeface="Calibri"/>
                <a:cs typeface="Calibri"/>
                <a:sym typeface="Calibri"/>
              </a:rPr>
              <a:t>Safe Ingress &amp; Egress</a:t>
            </a:r>
            <a:endParaRPr sz="4400" b="1">
              <a:solidFill>
                <a:srgbClr val="FFFFFF"/>
              </a:solidFill>
              <a:latin typeface="Calibri"/>
              <a:ea typeface="Calibri"/>
              <a:cs typeface="Calibri"/>
              <a:sym typeface="Calibri"/>
            </a:endParaRPr>
          </a:p>
        </p:txBody>
      </p:sp>
      <p:sp>
        <p:nvSpPr>
          <p:cNvPr id="557" name="Google Shape;557;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28</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9"/>
          <p:cNvSpPr txBox="1"/>
          <p:nvPr/>
        </p:nvSpPr>
        <p:spPr>
          <a:xfrm>
            <a:off x="5039073" y="1855260"/>
            <a:ext cx="5625771" cy="46376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7000"/>
              </a:lnSpc>
              <a:spcBef>
                <a:spcPts val="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Steps taken to safeguard pupils and staff, secure site, and apprehend perpetrator(s)</a:t>
            </a:r>
            <a:endParaRPr sz="2400">
              <a:solidFill>
                <a:srgbClr val="000000"/>
              </a:solidFill>
              <a:latin typeface="Calibri"/>
              <a:ea typeface="Calibri"/>
              <a:cs typeface="Calibri"/>
              <a:sym typeface="Calibri"/>
            </a:endParaRPr>
          </a:p>
          <a:p>
            <a:pPr marL="214313" marR="0" lvl="0" indent="-214313" algn="l" rtl="0">
              <a:lnSpc>
                <a:spcPct val="107000"/>
              </a:lnSpc>
              <a:spcBef>
                <a:spcPts val="6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Lockdown/evacuation</a:t>
            </a:r>
            <a:endParaRPr sz="2400">
              <a:solidFill>
                <a:srgbClr val="000000"/>
              </a:solidFill>
              <a:latin typeface="Calibri"/>
              <a:ea typeface="Calibri"/>
              <a:cs typeface="Calibri"/>
              <a:sym typeface="Calibri"/>
            </a:endParaRPr>
          </a:p>
          <a:p>
            <a:pPr marL="214313" marR="0" lvl="0" indent="-214313" algn="l" rtl="0">
              <a:lnSpc>
                <a:spcPct val="107000"/>
              </a:lnSpc>
              <a:spcBef>
                <a:spcPts val="6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Coordinate with PD/FD</a:t>
            </a:r>
            <a:endParaRPr sz="2400">
              <a:solidFill>
                <a:srgbClr val="000000"/>
              </a:solidFill>
              <a:latin typeface="Calibri"/>
              <a:ea typeface="Calibri"/>
              <a:cs typeface="Calibri"/>
              <a:sym typeface="Calibri"/>
            </a:endParaRPr>
          </a:p>
          <a:p>
            <a:pPr marL="214313" marR="0" lvl="0" indent="-214313" algn="l" rtl="0">
              <a:lnSpc>
                <a:spcPct val="107000"/>
              </a:lnSpc>
              <a:spcBef>
                <a:spcPts val="6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Training/table-top</a:t>
            </a:r>
            <a:r>
              <a:rPr lang="en-US" sz="2400">
                <a:solidFill>
                  <a:srgbClr val="000000"/>
                </a:solidFill>
                <a:latin typeface="Calibri"/>
                <a:ea typeface="Calibri"/>
                <a:cs typeface="Calibri"/>
                <a:sym typeface="Calibri"/>
              </a:rPr>
              <a:t> - </a:t>
            </a:r>
            <a:r>
              <a:rPr lang="en-US" sz="2400" b="1">
                <a:solidFill>
                  <a:srgbClr val="000000"/>
                </a:solidFill>
                <a:latin typeface="Calibri"/>
                <a:ea typeface="Calibri"/>
                <a:cs typeface="Calibri"/>
                <a:sym typeface="Calibri"/>
              </a:rPr>
              <a:t>Age appropriate</a:t>
            </a:r>
            <a:endParaRPr sz="2400">
              <a:solidFill>
                <a:srgbClr val="000000"/>
              </a:solidFill>
              <a:latin typeface="Calibri"/>
              <a:ea typeface="Calibri"/>
              <a:cs typeface="Calibri"/>
              <a:sym typeface="Calibri"/>
            </a:endParaRPr>
          </a:p>
          <a:p>
            <a:pPr marL="257175" marR="0" lvl="0" indent="-257175" algn="l" rtl="0">
              <a:lnSpc>
                <a:spcPct val="107000"/>
              </a:lnSpc>
              <a:spcBef>
                <a:spcPts val="600"/>
              </a:spcBef>
              <a:spcAft>
                <a:spcPts val="0"/>
              </a:spcAft>
              <a:buClr>
                <a:srgbClr val="000000"/>
              </a:buClr>
              <a:buSzPts val="2400"/>
              <a:buFont typeface="Arial"/>
              <a:buChar char="•"/>
            </a:pPr>
            <a:r>
              <a:rPr lang="en-US" sz="2400" b="1">
                <a:solidFill>
                  <a:srgbClr val="000000"/>
                </a:solidFill>
                <a:latin typeface="Calibri"/>
                <a:ea typeface="Calibri"/>
                <a:cs typeface="Calibri"/>
                <a:sym typeface="Calibri"/>
              </a:rPr>
              <a:t>Not required to disclose - can discuss in closed session with law enforcement</a:t>
            </a:r>
            <a:endParaRPr sz="2400">
              <a:solidFill>
                <a:srgbClr val="000000"/>
              </a:solidFill>
              <a:latin typeface="Calibri"/>
              <a:ea typeface="Calibri"/>
              <a:cs typeface="Calibri"/>
              <a:sym typeface="Calibri"/>
            </a:endParaRPr>
          </a:p>
          <a:p>
            <a:pPr marL="0" marR="0" lvl="0" indent="0" algn="l" rtl="0">
              <a:lnSpc>
                <a:spcPct val="107000"/>
              </a:lnSpc>
              <a:spcBef>
                <a:spcPts val="600"/>
              </a:spcBef>
              <a:spcAft>
                <a:spcPts val="0"/>
              </a:spcAft>
              <a:buClr>
                <a:srgbClr val="C00000"/>
              </a:buClr>
              <a:buSzPts val="2400"/>
              <a:buFont typeface="Arial"/>
              <a:buNone/>
            </a:pPr>
            <a:r>
              <a:rPr lang="en-US" sz="2400" b="1">
                <a:solidFill>
                  <a:srgbClr val="C00000"/>
                </a:solidFill>
                <a:latin typeface="Calibri"/>
                <a:ea typeface="Calibri"/>
                <a:cs typeface="Calibri"/>
                <a:sym typeface="Calibri"/>
              </a:rPr>
              <a:t>Exempt from disclosure - CA Public Records Act,</a:t>
            </a:r>
            <a:r>
              <a:rPr lang="en-US" sz="2400" b="1" i="1">
                <a:solidFill>
                  <a:srgbClr val="C00000"/>
                </a:solidFill>
                <a:latin typeface="Calibri"/>
                <a:ea typeface="Calibri"/>
                <a:cs typeface="Calibri"/>
                <a:sym typeface="Calibri"/>
              </a:rPr>
              <a:t> GC</a:t>
            </a:r>
            <a:r>
              <a:rPr lang="en-US" sz="2400" b="1">
                <a:solidFill>
                  <a:srgbClr val="C00000"/>
                </a:solidFill>
                <a:latin typeface="Calibri"/>
                <a:ea typeface="Calibri"/>
                <a:cs typeface="Calibri"/>
                <a:sym typeface="Calibri"/>
              </a:rPr>
              <a:t> 6254 (aa) </a:t>
            </a:r>
            <a:endParaRPr sz="2400">
              <a:solidFill>
                <a:srgbClr val="C00000"/>
              </a:solidFill>
              <a:latin typeface="Calibri"/>
              <a:ea typeface="Calibri"/>
              <a:cs typeface="Calibri"/>
              <a:sym typeface="Calibri"/>
            </a:endParaRPr>
          </a:p>
        </p:txBody>
      </p:sp>
      <p:pic>
        <p:nvPicPr>
          <p:cNvPr id="564" name="Google Shape;564;p29" descr="A document with text and a black rectangle&#10;&#10;Description automatically generated with medium confidence"/>
          <p:cNvPicPr preferRelativeResize="0"/>
          <p:nvPr/>
        </p:nvPicPr>
        <p:blipFill rotWithShape="1">
          <a:blip r:embed="rId3">
            <a:alphaModFix/>
          </a:blip>
          <a:srcRect/>
          <a:stretch/>
        </p:blipFill>
        <p:spPr>
          <a:xfrm>
            <a:off x="1952625" y="2373313"/>
            <a:ext cx="3086100" cy="3600450"/>
          </a:xfrm>
          <a:prstGeom prst="rect">
            <a:avLst/>
          </a:prstGeom>
          <a:noFill/>
          <a:ln>
            <a:noFill/>
          </a:ln>
        </p:spPr>
      </p:pic>
      <p:sp>
        <p:nvSpPr>
          <p:cNvPr id="565" name="Google Shape;565;p29"/>
          <p:cNvSpPr txBox="1"/>
          <p:nvPr/>
        </p:nvSpPr>
        <p:spPr>
          <a:xfrm>
            <a:off x="2152650" y="365126"/>
            <a:ext cx="7886700" cy="1463675"/>
          </a:xfrm>
          <a:prstGeom prst="rect">
            <a:avLst/>
          </a:prstGeom>
          <a:solidFill>
            <a:schemeClr val="accent1"/>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4400" b="1">
                <a:solidFill>
                  <a:srgbClr val="FFFFFF"/>
                </a:solidFill>
                <a:latin typeface="Calibri"/>
                <a:ea typeface="Calibri"/>
                <a:cs typeface="Calibri"/>
                <a:sym typeface="Calibri"/>
              </a:rPr>
              <a:t>Tactical Response to Criminal Incidents</a:t>
            </a:r>
            <a:endParaRPr sz="4400" b="1">
              <a:solidFill>
                <a:srgbClr val="FFFFFF"/>
              </a:solidFill>
              <a:latin typeface="Calibri"/>
              <a:ea typeface="Calibri"/>
              <a:cs typeface="Calibri"/>
              <a:sym typeface="Calibri"/>
            </a:endParaRPr>
          </a:p>
        </p:txBody>
      </p:sp>
      <p:sp>
        <p:nvSpPr>
          <p:cNvPr id="566" name="Google Shape;566;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29</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Shape 337"/>
        <p:cNvGrpSpPr/>
        <p:nvPr/>
      </p:nvGrpSpPr>
      <p:grpSpPr>
        <a:xfrm>
          <a:off x="0" y="0"/>
          <a:ext cx="0" cy="0"/>
          <a:chOff x="0" y="0"/>
          <a:chExt cx="0" cy="0"/>
        </a:xfrm>
      </p:grpSpPr>
      <p:sp>
        <p:nvSpPr>
          <p:cNvPr id="338" name="Google Shape;338;p3"/>
          <p:cNvSpPr txBox="1"/>
          <p:nvPr/>
        </p:nvSpPr>
        <p:spPr>
          <a:xfrm>
            <a:off x="1208249" y="1939578"/>
            <a:ext cx="9775501"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Arial Black"/>
                <a:ea typeface="Arial Black"/>
                <a:cs typeface="Arial Black"/>
                <a:sym typeface="Arial Black"/>
              </a:rPr>
              <a:t>In- Person Housekeeping</a:t>
            </a:r>
            <a:endParaRPr/>
          </a:p>
          <a:p>
            <a:pPr marL="0" marR="0" lvl="0" indent="0" algn="ctr" rtl="0">
              <a:spcBef>
                <a:spcPts val="0"/>
              </a:spcBef>
              <a:spcAft>
                <a:spcPts val="0"/>
              </a:spcAft>
              <a:buNone/>
            </a:pPr>
            <a:endParaRPr sz="4000" b="1">
              <a:solidFill>
                <a:schemeClr val="dk1"/>
              </a:solidFill>
              <a:latin typeface="Arial Black"/>
              <a:ea typeface="Arial Black"/>
              <a:cs typeface="Arial Black"/>
              <a:sym typeface="Arial Black"/>
            </a:endParaRPr>
          </a:p>
          <a:p>
            <a:pPr marL="0" marR="0" lvl="0" indent="0" algn="ctr" rtl="0">
              <a:spcBef>
                <a:spcPts val="0"/>
              </a:spcBef>
              <a:spcAft>
                <a:spcPts val="0"/>
              </a:spcAft>
              <a:buNone/>
            </a:pPr>
            <a:r>
              <a:rPr lang="en-US" sz="4000" b="1">
                <a:solidFill>
                  <a:schemeClr val="dk1"/>
                </a:solidFill>
                <a:latin typeface="Arial Black"/>
                <a:ea typeface="Arial Black"/>
                <a:cs typeface="Arial Black"/>
                <a:sym typeface="Arial Black"/>
              </a:rPr>
              <a:t> Evaluation</a:t>
            </a:r>
            <a:endParaRPr/>
          </a:p>
          <a:p>
            <a:pPr marL="0" marR="0" lvl="0" indent="0" algn="ctr" rtl="0">
              <a:spcBef>
                <a:spcPts val="0"/>
              </a:spcBef>
              <a:spcAft>
                <a:spcPts val="0"/>
              </a:spcAft>
              <a:buNone/>
            </a:pPr>
            <a:endParaRPr sz="4000" b="1">
              <a:solidFill>
                <a:schemeClr val="dk1"/>
              </a:solidFill>
              <a:latin typeface="Arial Black"/>
              <a:ea typeface="Arial Black"/>
              <a:cs typeface="Arial Black"/>
              <a:sym typeface="Arial Black"/>
            </a:endParaRPr>
          </a:p>
          <a:p>
            <a:pPr marL="0" marR="0" lvl="0" indent="0" algn="ctr" rtl="0">
              <a:spcBef>
                <a:spcPts val="0"/>
              </a:spcBef>
              <a:spcAft>
                <a:spcPts val="0"/>
              </a:spcAft>
              <a:buNone/>
            </a:pPr>
            <a:r>
              <a:rPr lang="en-US" sz="4000" b="1">
                <a:solidFill>
                  <a:schemeClr val="dk1"/>
                </a:solidFill>
                <a:latin typeface="Arial Black"/>
                <a:ea typeface="Arial Black"/>
                <a:cs typeface="Arial Black"/>
                <a:sym typeface="Arial Black"/>
              </a:rPr>
              <a:t> Agenda </a:t>
            </a:r>
            <a:endParaRPr/>
          </a:p>
        </p:txBody>
      </p:sp>
      <p:sp>
        <p:nvSpPr>
          <p:cNvPr id="339" name="Google Shape;339;p3"/>
          <p:cNvSpPr txBox="1"/>
          <p:nvPr/>
        </p:nvSpPr>
        <p:spPr>
          <a:xfrm>
            <a:off x="1508384" y="528890"/>
            <a:ext cx="869141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a:solidFill>
                  <a:srgbClr val="800000"/>
                </a:solidFill>
                <a:latin typeface="Century Gothic"/>
                <a:ea typeface="Century Gothic"/>
                <a:cs typeface="Century Gothic"/>
                <a:sym typeface="Century Gothic"/>
              </a:rPr>
              <a:t>WELCOME!</a:t>
            </a:r>
            <a:endParaRPr/>
          </a:p>
        </p:txBody>
      </p:sp>
      <p:sp>
        <p:nvSpPr>
          <p:cNvPr id="340" name="Google Shape;340;p3"/>
          <p:cNvSpPr txBox="1"/>
          <p:nvPr/>
        </p:nvSpPr>
        <p:spPr>
          <a:xfrm>
            <a:off x="724409" y="5806142"/>
            <a:ext cx="10798599" cy="338554"/>
          </a:xfrm>
          <a:prstGeom prst="rect">
            <a:avLst/>
          </a:prstGeom>
          <a:solidFill>
            <a:srgbClr val="D4D4D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Google Folder: </a:t>
            </a:r>
            <a:r>
              <a:rPr lang="en-US" sz="1600" u="sng">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https://drive.google.com/drive/folders/1CTLqGx__i5Z7s9wsYlNFoW8JTmJY-Imi?usp=sharing</a:t>
            </a:r>
            <a:r>
              <a:rPr lang="en-US" sz="1600">
                <a:solidFill>
                  <a:schemeClr val="dk1"/>
                </a:solidFill>
                <a:latin typeface="Century Gothic"/>
                <a:ea typeface="Century Gothic"/>
                <a:cs typeface="Century Gothic"/>
                <a:sym typeface="Century Gothic"/>
              </a:rPr>
              <a:t> </a:t>
            </a:r>
            <a:endParaRPr/>
          </a:p>
        </p:txBody>
      </p:sp>
      <p:cxnSp>
        <p:nvCxnSpPr>
          <p:cNvPr id="341" name="Google Shape;341;p3"/>
          <p:cNvCxnSpPr/>
          <p:nvPr/>
        </p:nvCxnSpPr>
        <p:spPr>
          <a:xfrm>
            <a:off x="3074136" y="2931736"/>
            <a:ext cx="6099143" cy="0"/>
          </a:xfrm>
          <a:prstGeom prst="straightConnector1">
            <a:avLst/>
          </a:prstGeom>
          <a:noFill/>
          <a:ln w="25400" cap="flat" cmpd="sng">
            <a:solidFill>
              <a:schemeClr val="dk1"/>
            </a:solidFill>
            <a:prstDash val="solid"/>
            <a:round/>
            <a:headEnd type="none" w="sm" len="sm"/>
            <a:tailEnd type="none" w="sm" len="sm"/>
          </a:ln>
          <a:effectLst>
            <a:outerShdw blurRad="38100" dist="25400" dir="2700000" algn="br" rotWithShape="0">
              <a:srgbClr val="000000">
                <a:alpha val="60000"/>
              </a:srgbClr>
            </a:outerShdw>
          </a:effectLst>
        </p:spPr>
      </p:cxnSp>
      <p:cxnSp>
        <p:nvCxnSpPr>
          <p:cNvPr id="342" name="Google Shape;342;p3"/>
          <p:cNvCxnSpPr/>
          <p:nvPr/>
        </p:nvCxnSpPr>
        <p:spPr>
          <a:xfrm>
            <a:off x="3074136" y="4149365"/>
            <a:ext cx="6099143" cy="0"/>
          </a:xfrm>
          <a:prstGeom prst="straightConnector1">
            <a:avLst/>
          </a:prstGeom>
          <a:noFill/>
          <a:ln w="25400" cap="flat" cmpd="sng">
            <a:solidFill>
              <a:schemeClr val="dk1"/>
            </a:solidFill>
            <a:prstDash val="solid"/>
            <a:round/>
            <a:headEnd type="none" w="sm" len="sm"/>
            <a:tailEnd type="none" w="sm" len="sm"/>
          </a:ln>
          <a:effectLst>
            <a:outerShdw blurRad="38100" dist="25400" dir="2700000" algn="br" rotWithShape="0">
              <a:srgbClr val="000000">
                <a:alpha val="60000"/>
              </a:srgbClr>
            </a:outerShdw>
          </a:effectLst>
        </p:spPr>
      </p:cxnSp>
      <p:pic>
        <p:nvPicPr>
          <p:cNvPr id="343" name="Google Shape;343;p3" descr="A qr code with a dinosaur&#10;&#10;Description automatically generated"/>
          <p:cNvPicPr preferRelativeResize="0"/>
          <p:nvPr/>
        </p:nvPicPr>
        <p:blipFill rotWithShape="1">
          <a:blip r:embed="rId4">
            <a:alphaModFix/>
          </a:blip>
          <a:srcRect/>
          <a:stretch/>
        </p:blipFill>
        <p:spPr>
          <a:xfrm>
            <a:off x="725517" y="4149365"/>
            <a:ext cx="1565733" cy="1565733"/>
          </a:xfrm>
          <a:prstGeom prst="rect">
            <a:avLst/>
          </a:prstGeom>
          <a:noFill/>
          <a:ln>
            <a:noFill/>
          </a:ln>
        </p:spPr>
      </p:pic>
      <p:sp>
        <p:nvSpPr>
          <p:cNvPr id="344" name="Google Shape;344;p3"/>
          <p:cNvSpPr txBox="1"/>
          <p:nvPr/>
        </p:nvSpPr>
        <p:spPr>
          <a:xfrm>
            <a:off x="724409" y="3864990"/>
            <a:ext cx="15657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FOLDER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0"/>
          <p:cNvSpPr txBox="1"/>
          <p:nvPr/>
        </p:nvSpPr>
        <p:spPr>
          <a:xfrm>
            <a:off x="5038725" y="1855789"/>
            <a:ext cx="5626100" cy="46370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7000"/>
              </a:lnSpc>
              <a:spcBef>
                <a:spcPts val="0"/>
              </a:spcBef>
              <a:spcAft>
                <a:spcPts val="0"/>
              </a:spcAft>
              <a:buClr>
                <a:srgbClr val="000000"/>
              </a:buClr>
              <a:buSzPts val="2800"/>
              <a:buFont typeface="Arial"/>
              <a:buChar char="•"/>
            </a:pPr>
            <a:r>
              <a:rPr lang="en-US" sz="2800" b="1">
                <a:solidFill>
                  <a:srgbClr val="000000"/>
                </a:solidFill>
                <a:latin typeface="Calibri"/>
                <a:ea typeface="Calibri"/>
                <a:cs typeface="Calibri"/>
                <a:sym typeface="Calibri"/>
              </a:rPr>
              <a:t>Procedures to respond to threatened or active reports of dangerous, violent or unlawful activity at school, school activity or school bus</a:t>
            </a:r>
            <a:endParaRPr/>
          </a:p>
          <a:p>
            <a:pPr marL="228600" marR="0" lvl="0" indent="-228600" algn="l" rtl="0">
              <a:lnSpc>
                <a:spcPct val="107000"/>
              </a:lnSpc>
              <a:spcBef>
                <a:spcPts val="600"/>
              </a:spcBef>
              <a:spcAft>
                <a:spcPts val="0"/>
              </a:spcAft>
              <a:buClr>
                <a:srgbClr val="000000"/>
              </a:buClr>
              <a:buSzPts val="2800"/>
              <a:buFont typeface="Arial"/>
              <a:buChar char="•"/>
            </a:pPr>
            <a:r>
              <a:rPr lang="en-US" sz="2800" b="1">
                <a:solidFill>
                  <a:srgbClr val="000000"/>
                </a:solidFill>
                <a:latin typeface="Calibri"/>
                <a:ea typeface="Calibri"/>
                <a:cs typeface="Calibri"/>
                <a:sym typeface="Calibri"/>
              </a:rPr>
              <a:t>Effective January 1, 2024</a:t>
            </a:r>
            <a:endParaRPr sz="2800" b="1">
              <a:solidFill>
                <a:srgbClr val="000000"/>
              </a:solidFill>
              <a:latin typeface="Calibri"/>
              <a:ea typeface="Calibri"/>
              <a:cs typeface="Calibri"/>
              <a:sym typeface="Calibri"/>
            </a:endParaRPr>
          </a:p>
        </p:txBody>
      </p:sp>
      <p:pic>
        <p:nvPicPr>
          <p:cNvPr id="573" name="Google Shape;573;p30" descr="A document with text and a black rectangle&#10;&#10;Description automatically generated with medium confidence"/>
          <p:cNvPicPr preferRelativeResize="0"/>
          <p:nvPr/>
        </p:nvPicPr>
        <p:blipFill rotWithShape="1">
          <a:blip r:embed="rId3">
            <a:alphaModFix/>
          </a:blip>
          <a:srcRect/>
          <a:stretch/>
        </p:blipFill>
        <p:spPr>
          <a:xfrm>
            <a:off x="1952625" y="2373313"/>
            <a:ext cx="3086100" cy="3600450"/>
          </a:xfrm>
          <a:prstGeom prst="rect">
            <a:avLst/>
          </a:prstGeom>
          <a:noFill/>
          <a:ln>
            <a:noFill/>
          </a:ln>
        </p:spPr>
      </p:pic>
      <p:sp>
        <p:nvSpPr>
          <p:cNvPr id="574" name="Google Shape;574;p30"/>
          <p:cNvSpPr txBox="1"/>
          <p:nvPr/>
        </p:nvSpPr>
        <p:spPr>
          <a:xfrm>
            <a:off x="2152650" y="365126"/>
            <a:ext cx="7886700" cy="1463675"/>
          </a:xfrm>
          <a:prstGeom prst="rect">
            <a:avLst/>
          </a:prstGeom>
          <a:solidFill>
            <a:schemeClr val="accent1"/>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4400" b="1">
                <a:solidFill>
                  <a:srgbClr val="FFFFFF"/>
                </a:solidFill>
                <a:latin typeface="Calibri"/>
                <a:ea typeface="Calibri"/>
                <a:cs typeface="Calibri"/>
                <a:sym typeface="Calibri"/>
              </a:rPr>
              <a:t>SB671-Threatened Unlawful Activity</a:t>
            </a:r>
            <a:endParaRPr/>
          </a:p>
        </p:txBody>
      </p:sp>
      <p:sp>
        <p:nvSpPr>
          <p:cNvPr id="575" name="Google Shape;575;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30</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1"/>
          <p:cNvSpPr txBox="1">
            <a:spLocks noGrp="1"/>
          </p:cNvSpPr>
          <p:nvPr>
            <p:ph type="title"/>
          </p:nvPr>
        </p:nvSpPr>
        <p:spPr>
          <a:xfrm>
            <a:off x="2152650" y="365126"/>
            <a:ext cx="7886700" cy="123507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Bullying Prevention</a:t>
            </a:r>
            <a:endParaRPr/>
          </a:p>
        </p:txBody>
      </p:sp>
      <p:sp>
        <p:nvSpPr>
          <p:cNvPr id="582" name="Google Shape;582;p31"/>
          <p:cNvSpPr txBox="1">
            <a:spLocks noGrp="1"/>
          </p:cNvSpPr>
          <p:nvPr>
            <p:ph type="body" idx="1"/>
          </p:nvPr>
        </p:nvSpPr>
        <p:spPr>
          <a:xfrm>
            <a:off x="2346325" y="1846264"/>
            <a:ext cx="7543800" cy="44021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a:t>Lawsuits</a:t>
            </a:r>
            <a:endParaRPr/>
          </a:p>
          <a:p>
            <a:pPr marL="228600" lvl="0" indent="-228600" algn="l" rtl="0">
              <a:lnSpc>
                <a:spcPct val="90000"/>
              </a:lnSpc>
              <a:spcBef>
                <a:spcPts val="1000"/>
              </a:spcBef>
              <a:spcAft>
                <a:spcPts val="0"/>
              </a:spcAft>
              <a:buClr>
                <a:schemeClr val="dk1"/>
              </a:buClr>
              <a:buSzPts val="2800"/>
              <a:buChar char="•"/>
            </a:pPr>
            <a:r>
              <a:rPr lang="en-US" b="1"/>
              <a:t>AB 2291 - by December 31, 2019</a:t>
            </a:r>
            <a:endParaRPr/>
          </a:p>
          <a:p>
            <a:pPr marL="493713" lvl="1" indent="-342900" algn="l" rtl="0">
              <a:lnSpc>
                <a:spcPct val="90000"/>
              </a:lnSpc>
              <a:spcBef>
                <a:spcPts val="500"/>
              </a:spcBef>
              <a:spcAft>
                <a:spcPts val="0"/>
              </a:spcAft>
              <a:buClr>
                <a:schemeClr val="dk1"/>
              </a:buClr>
              <a:buSzPts val="2400"/>
              <a:buChar char="•"/>
            </a:pPr>
            <a:r>
              <a:rPr lang="en-US" b="1"/>
              <a:t>Procedures to prevent bullying and cyberbullying</a:t>
            </a:r>
            <a:endParaRPr/>
          </a:p>
          <a:p>
            <a:pPr marL="493713" lvl="1" indent="-342900" algn="l" rtl="0">
              <a:lnSpc>
                <a:spcPct val="90000"/>
              </a:lnSpc>
              <a:spcBef>
                <a:spcPts val="500"/>
              </a:spcBef>
              <a:spcAft>
                <a:spcPts val="0"/>
              </a:spcAft>
              <a:buClr>
                <a:schemeClr val="dk1"/>
              </a:buClr>
              <a:buSzPts val="2400"/>
              <a:buChar char="•"/>
            </a:pPr>
            <a:r>
              <a:rPr lang="en-US" b="1"/>
              <a:t>Training all employees – HR, faculty meetings</a:t>
            </a:r>
            <a:endParaRPr/>
          </a:p>
          <a:p>
            <a:pPr marL="493713" lvl="1" indent="-342900" algn="l" rtl="0">
              <a:lnSpc>
                <a:spcPct val="90000"/>
              </a:lnSpc>
              <a:spcBef>
                <a:spcPts val="500"/>
              </a:spcBef>
              <a:spcAft>
                <a:spcPts val="0"/>
              </a:spcAft>
              <a:buClr>
                <a:schemeClr val="dk1"/>
              </a:buClr>
              <a:buSzPts val="2400"/>
              <a:buChar char="•"/>
            </a:pPr>
            <a:r>
              <a:rPr lang="en-US" b="1"/>
              <a:t>Data reviewed – two years</a:t>
            </a:r>
            <a:endParaRPr/>
          </a:p>
          <a:p>
            <a:pPr marL="493713" lvl="1" indent="-342900" algn="l" rtl="0">
              <a:lnSpc>
                <a:spcPct val="90000"/>
              </a:lnSpc>
              <a:spcBef>
                <a:spcPts val="500"/>
              </a:spcBef>
              <a:spcAft>
                <a:spcPts val="0"/>
              </a:spcAft>
              <a:buClr>
                <a:schemeClr val="dk1"/>
              </a:buClr>
              <a:buSzPts val="2400"/>
              <a:buChar char="•"/>
            </a:pPr>
            <a:r>
              <a:rPr lang="en-US" b="1"/>
              <a:t>Intradistrict and Interdistrict transfer permit for bullied student</a:t>
            </a:r>
            <a:endParaRPr b="1"/>
          </a:p>
          <a:p>
            <a:pPr marL="228600" lvl="0" indent="-228600" algn="l" rtl="0">
              <a:lnSpc>
                <a:spcPct val="90000"/>
              </a:lnSpc>
              <a:spcBef>
                <a:spcPts val="1000"/>
              </a:spcBef>
              <a:spcAft>
                <a:spcPts val="0"/>
              </a:spcAft>
              <a:buClr>
                <a:schemeClr val="dk1"/>
              </a:buClr>
              <a:buSzPts val="2800"/>
              <a:buChar char="•"/>
            </a:pPr>
            <a:r>
              <a:rPr lang="en-US" b="1"/>
              <a:t>CDE Online Bullying Prevention Training Program </a:t>
            </a:r>
            <a:r>
              <a:rPr lang="en-US" sz="2000" b="1" u="sng">
                <a:solidFill>
                  <a:schemeClr val="hlink"/>
                </a:solidFill>
                <a:hlinkClick r:id="rId3"/>
              </a:rPr>
              <a:t>https://www.cde.ca.gov/ls/ss/se/bullyres.asp</a:t>
            </a:r>
            <a:endParaRPr sz="2000" b="1"/>
          </a:p>
        </p:txBody>
      </p:sp>
      <p:sp>
        <p:nvSpPr>
          <p:cNvPr id="583" name="Google Shape;583;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31</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2"/>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rPr>
              <a:t>Roles Mental Health &amp; Law Enforcement</a:t>
            </a:r>
            <a:endParaRPr b="1">
              <a:solidFill>
                <a:schemeClr val="lt1"/>
              </a:solidFill>
              <a:latin typeface="Calibri"/>
              <a:ea typeface="Calibri"/>
              <a:cs typeface="Calibri"/>
              <a:sym typeface="Calibri"/>
            </a:endParaRPr>
          </a:p>
        </p:txBody>
      </p:sp>
      <p:sp>
        <p:nvSpPr>
          <p:cNvPr id="590" name="Google Shape;590;p32"/>
          <p:cNvSpPr txBox="1">
            <a:spLocks noGrp="1"/>
          </p:cNvSpPr>
          <p:nvPr>
            <p:ph type="body" idx="1"/>
          </p:nvPr>
        </p:nvSpPr>
        <p:spPr>
          <a:xfrm>
            <a:off x="2152650" y="1846264"/>
            <a:ext cx="6153150" cy="4783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Encouraged to include</a:t>
            </a:r>
            <a:endParaRPr/>
          </a:p>
          <a:p>
            <a:pPr marL="228600" lvl="0" indent="-228600" algn="l" rtl="0">
              <a:lnSpc>
                <a:spcPct val="90000"/>
              </a:lnSpc>
              <a:spcBef>
                <a:spcPts val="1000"/>
              </a:spcBef>
              <a:spcAft>
                <a:spcPts val="0"/>
              </a:spcAft>
              <a:buClr>
                <a:schemeClr val="dk1"/>
              </a:buClr>
              <a:buSzPts val="2400"/>
              <a:buChar char="•"/>
            </a:pPr>
            <a:r>
              <a:rPr lang="en-US" sz="2400" b="1"/>
              <a:t>School counselors, intervention professionals</a:t>
            </a:r>
            <a:endParaRPr/>
          </a:p>
          <a:p>
            <a:pPr marL="228600" lvl="0" indent="-228600" algn="l" rtl="0">
              <a:lnSpc>
                <a:spcPct val="90000"/>
              </a:lnSpc>
              <a:spcBef>
                <a:spcPts val="1000"/>
              </a:spcBef>
              <a:spcAft>
                <a:spcPts val="0"/>
              </a:spcAft>
              <a:buClr>
                <a:schemeClr val="dk1"/>
              </a:buClr>
              <a:buSzPts val="2400"/>
              <a:buChar char="•"/>
            </a:pPr>
            <a:r>
              <a:rPr lang="en-US" sz="2400" b="1"/>
              <a:t>Law Enforcement, SROs (not disciplinarian)</a:t>
            </a:r>
            <a:endParaRPr/>
          </a:p>
          <a:p>
            <a:pPr marL="0" lvl="0" indent="0" algn="l" rtl="0">
              <a:lnSpc>
                <a:spcPct val="90000"/>
              </a:lnSpc>
              <a:spcBef>
                <a:spcPts val="1000"/>
              </a:spcBef>
              <a:spcAft>
                <a:spcPts val="0"/>
              </a:spcAft>
              <a:buClr>
                <a:schemeClr val="dk1"/>
              </a:buClr>
              <a:buSzPts val="2800"/>
              <a:buNone/>
            </a:pPr>
            <a:r>
              <a:rPr lang="en-US" b="1"/>
              <a:t>Create and maintain a positive school climate</a:t>
            </a:r>
            <a:endParaRPr/>
          </a:p>
          <a:p>
            <a:pPr marL="288036" lvl="1" indent="-152400" algn="l" rtl="0">
              <a:lnSpc>
                <a:spcPct val="90000"/>
              </a:lnSpc>
              <a:spcBef>
                <a:spcPts val="500"/>
              </a:spcBef>
              <a:spcAft>
                <a:spcPts val="0"/>
              </a:spcAft>
              <a:buClr>
                <a:schemeClr val="dk1"/>
              </a:buClr>
              <a:buSzPts val="2400"/>
              <a:buChar char="•"/>
            </a:pPr>
            <a:r>
              <a:rPr lang="en-US" b="1"/>
              <a:t>Prioritize mental health and intervention services</a:t>
            </a:r>
            <a:endParaRPr/>
          </a:p>
          <a:p>
            <a:pPr marL="288036" lvl="1" indent="-139700" algn="l" rtl="0">
              <a:lnSpc>
                <a:spcPct val="90000"/>
              </a:lnSpc>
              <a:spcBef>
                <a:spcPts val="500"/>
              </a:spcBef>
              <a:spcAft>
                <a:spcPts val="0"/>
              </a:spcAft>
              <a:buClr>
                <a:schemeClr val="dk1"/>
              </a:buClr>
              <a:buSzPts val="2200"/>
              <a:buChar char="•"/>
            </a:pPr>
            <a:r>
              <a:rPr lang="en-US" sz="2200" b="1"/>
              <a:t>Restorative justice programs</a:t>
            </a:r>
            <a:endParaRPr/>
          </a:p>
          <a:p>
            <a:pPr marL="288036" lvl="1" indent="-139700" algn="l" rtl="0">
              <a:lnSpc>
                <a:spcPct val="90000"/>
              </a:lnSpc>
              <a:spcBef>
                <a:spcPts val="500"/>
              </a:spcBef>
              <a:spcAft>
                <a:spcPts val="0"/>
              </a:spcAft>
              <a:buClr>
                <a:schemeClr val="dk1"/>
              </a:buClr>
              <a:buSzPts val="2200"/>
              <a:buChar char="•"/>
            </a:pPr>
            <a:r>
              <a:rPr lang="en-US" sz="2200" b="1"/>
              <a:t>PBIS</a:t>
            </a:r>
            <a:endParaRPr/>
          </a:p>
        </p:txBody>
      </p:sp>
      <p:pic>
        <p:nvPicPr>
          <p:cNvPr id="591" name="Google Shape;591;p32"/>
          <p:cNvPicPr preferRelativeResize="0"/>
          <p:nvPr/>
        </p:nvPicPr>
        <p:blipFill rotWithShape="1">
          <a:blip r:embed="rId3">
            <a:alphaModFix/>
          </a:blip>
          <a:srcRect/>
          <a:stretch/>
        </p:blipFill>
        <p:spPr>
          <a:xfrm>
            <a:off x="7813675" y="3730626"/>
            <a:ext cx="2857500" cy="3013075"/>
          </a:xfrm>
          <a:prstGeom prst="rect">
            <a:avLst/>
          </a:prstGeom>
          <a:noFill/>
          <a:ln>
            <a:noFill/>
          </a:ln>
        </p:spPr>
      </p:pic>
      <p:sp>
        <p:nvSpPr>
          <p:cNvPr id="592" name="Google Shape;592;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32</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3"/>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SB10-Responding to student Opioid Overdose</a:t>
            </a:r>
            <a:endParaRPr/>
          </a:p>
        </p:txBody>
      </p:sp>
      <p:sp>
        <p:nvSpPr>
          <p:cNvPr id="599" name="Google Shape;599;p33"/>
          <p:cNvSpPr txBox="1">
            <a:spLocks noGrp="1"/>
          </p:cNvSpPr>
          <p:nvPr>
            <p:ph type="body" idx="1"/>
          </p:nvPr>
        </p:nvSpPr>
        <p:spPr>
          <a:xfrm>
            <a:off x="2057400" y="1690689"/>
            <a:ext cx="8305800" cy="4802187"/>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dk1"/>
              </a:buClr>
              <a:buSzPts val="2800"/>
              <a:buChar char="•"/>
            </a:pPr>
            <a:r>
              <a:rPr lang="en-US" sz="2800" b="1"/>
              <a:t>Schools with grades 7 to 12</a:t>
            </a:r>
            <a:endParaRPr/>
          </a:p>
          <a:p>
            <a:pPr marL="457200" lvl="1" indent="0" algn="l" rtl="0">
              <a:lnSpc>
                <a:spcPct val="90000"/>
              </a:lnSpc>
              <a:spcBef>
                <a:spcPts val="0"/>
              </a:spcBef>
              <a:spcAft>
                <a:spcPts val="0"/>
              </a:spcAft>
              <a:buClr>
                <a:schemeClr val="dk1"/>
              </a:buClr>
              <a:buSzPts val="2800"/>
              <a:buNone/>
            </a:pPr>
            <a:endParaRPr sz="2800" b="1"/>
          </a:p>
          <a:p>
            <a:pPr marL="685800" lvl="1" indent="-228600" algn="l" rtl="0">
              <a:lnSpc>
                <a:spcPct val="90000"/>
              </a:lnSpc>
              <a:spcBef>
                <a:spcPts val="0"/>
              </a:spcBef>
              <a:spcAft>
                <a:spcPts val="0"/>
              </a:spcAft>
              <a:buClr>
                <a:schemeClr val="dk1"/>
              </a:buClr>
              <a:buSzPts val="2800"/>
              <a:buChar char="•"/>
            </a:pPr>
            <a:r>
              <a:rPr lang="en-US" sz="2800" b="1"/>
              <a:t>Develop a protocol in the event a pupil is suffering or is reasonably believed to be suffering from an opioid overdose</a:t>
            </a:r>
            <a:endParaRPr/>
          </a:p>
          <a:p>
            <a:pPr marL="1143000" lvl="2" indent="-228600" algn="l" rtl="0">
              <a:lnSpc>
                <a:spcPct val="90000"/>
              </a:lnSpc>
              <a:spcBef>
                <a:spcPts val="0"/>
              </a:spcBef>
              <a:spcAft>
                <a:spcPts val="0"/>
              </a:spcAft>
              <a:buClr>
                <a:schemeClr val="dk1"/>
              </a:buClr>
              <a:buSzPts val="2400"/>
              <a:buChar char="•"/>
            </a:pPr>
            <a:r>
              <a:rPr lang="en-US" sz="2400" b="1"/>
              <a:t>COE and local health agencies</a:t>
            </a:r>
            <a:endParaRPr/>
          </a:p>
          <a:p>
            <a:pPr marL="1143000" lvl="2" indent="-228600" algn="l" rtl="0">
              <a:lnSpc>
                <a:spcPct val="90000"/>
              </a:lnSpc>
              <a:spcBef>
                <a:spcPts val="0"/>
              </a:spcBef>
              <a:spcAft>
                <a:spcPts val="0"/>
              </a:spcAft>
              <a:buClr>
                <a:schemeClr val="dk1"/>
              </a:buClr>
              <a:buSzPts val="2400"/>
              <a:buChar char="•"/>
            </a:pPr>
            <a:r>
              <a:rPr lang="en-US" sz="2400" b="1"/>
              <a:t>CDE to provide resources</a:t>
            </a:r>
            <a:endParaRPr sz="2400" b="1"/>
          </a:p>
          <a:p>
            <a:pPr marL="457200" lvl="1" indent="0" algn="l" rtl="0">
              <a:lnSpc>
                <a:spcPct val="90000"/>
              </a:lnSpc>
              <a:spcBef>
                <a:spcPts val="0"/>
              </a:spcBef>
              <a:spcAft>
                <a:spcPts val="0"/>
              </a:spcAft>
              <a:buClr>
                <a:schemeClr val="dk1"/>
              </a:buClr>
              <a:buSzPts val="2800"/>
              <a:buNone/>
            </a:pPr>
            <a:endParaRPr sz="2800" b="1"/>
          </a:p>
          <a:p>
            <a:pPr marL="685800" lvl="1" indent="-228600" algn="l" rtl="0">
              <a:lnSpc>
                <a:spcPct val="90000"/>
              </a:lnSpc>
              <a:spcBef>
                <a:spcPts val="0"/>
              </a:spcBef>
              <a:spcAft>
                <a:spcPts val="0"/>
              </a:spcAft>
              <a:buClr>
                <a:schemeClr val="dk1"/>
              </a:buClr>
              <a:buSzPts val="2800"/>
              <a:buChar char="•"/>
            </a:pPr>
            <a:r>
              <a:rPr lang="en-US" sz="2800" b="1"/>
              <a:t>Legislative intent – use alternatives to a referral to law enforcement agency for opioid use</a:t>
            </a:r>
            <a:endParaRPr/>
          </a:p>
          <a:p>
            <a:pPr marL="457200" lvl="1" indent="0" algn="l" rtl="0">
              <a:lnSpc>
                <a:spcPct val="90000"/>
              </a:lnSpc>
              <a:spcBef>
                <a:spcPts val="0"/>
              </a:spcBef>
              <a:spcAft>
                <a:spcPts val="0"/>
              </a:spcAft>
              <a:buClr>
                <a:schemeClr val="dk1"/>
              </a:buClr>
              <a:buSzPts val="2800"/>
              <a:buNone/>
            </a:pPr>
            <a:endParaRPr sz="2800" b="1"/>
          </a:p>
          <a:p>
            <a:pPr marL="685800" lvl="1" indent="-228600" algn="l" rtl="0">
              <a:lnSpc>
                <a:spcPct val="90000"/>
              </a:lnSpc>
              <a:spcBef>
                <a:spcPts val="0"/>
              </a:spcBef>
              <a:spcAft>
                <a:spcPts val="0"/>
              </a:spcAft>
              <a:buClr>
                <a:schemeClr val="dk1"/>
              </a:buClr>
              <a:buSzPts val="2800"/>
              <a:buChar char="•"/>
            </a:pPr>
            <a:r>
              <a:rPr lang="en-US" sz="2800" b="1"/>
              <a:t>Effective January 1, 2024</a:t>
            </a:r>
            <a:endParaRPr sz="2800" b="1"/>
          </a:p>
          <a:p>
            <a:pPr marL="457200" lvl="1" indent="0" algn="l" rtl="0">
              <a:lnSpc>
                <a:spcPct val="90000"/>
              </a:lnSpc>
              <a:spcBef>
                <a:spcPts val="0"/>
              </a:spcBef>
              <a:spcAft>
                <a:spcPts val="0"/>
              </a:spcAft>
              <a:buClr>
                <a:schemeClr val="dk1"/>
              </a:buClr>
              <a:buSzPts val="2400"/>
              <a:buNone/>
            </a:pPr>
            <a:endParaRPr/>
          </a:p>
        </p:txBody>
      </p:sp>
      <p:sp>
        <p:nvSpPr>
          <p:cNvPr id="600" name="Google Shape;600;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33</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34"/>
          <p:cNvPicPr preferRelativeResize="0"/>
          <p:nvPr/>
        </p:nvPicPr>
        <p:blipFill rotWithShape="1">
          <a:blip r:embed="rId3">
            <a:alphaModFix/>
          </a:blip>
          <a:srcRect/>
          <a:stretch/>
        </p:blipFill>
        <p:spPr>
          <a:xfrm>
            <a:off x="6648450" y="1787526"/>
            <a:ext cx="3733800" cy="4530725"/>
          </a:xfrm>
          <a:prstGeom prst="rect">
            <a:avLst/>
          </a:prstGeom>
          <a:noFill/>
          <a:ln>
            <a:noFill/>
          </a:ln>
        </p:spPr>
      </p:pic>
      <p:sp>
        <p:nvSpPr>
          <p:cNvPr id="607" name="Google Shape;607;p34"/>
          <p:cNvSpPr txBox="1"/>
          <p:nvPr/>
        </p:nvSpPr>
        <p:spPr>
          <a:xfrm>
            <a:off x="1828800" y="1787526"/>
            <a:ext cx="5029200" cy="4530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Based on data, strengths/weaknesses</a:t>
            </a:r>
            <a:endParaRPr/>
          </a:p>
          <a:p>
            <a:pPr marL="393700" marR="0" lvl="1" indent="-1270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Climate</a:t>
            </a:r>
            <a:endParaRPr/>
          </a:p>
          <a:p>
            <a:pPr marL="393700" marR="0" lvl="1" indent="-1270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High risk locations, hallways, bathrooms</a:t>
            </a:r>
            <a:endParaRPr/>
          </a:p>
          <a:p>
            <a:pPr marL="393700" marR="0" lvl="1" indent="-1270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To and from home, ingress/egress</a:t>
            </a:r>
            <a:endParaRPr/>
          </a:p>
          <a:p>
            <a:pPr marL="393700" marR="0" lvl="1" indent="-1270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Disaster plan, drills, supplies</a:t>
            </a:r>
            <a:endParaRPr/>
          </a:p>
          <a:p>
            <a:pPr marL="0" marR="0" lvl="0" indent="0" algn="l" rtl="0">
              <a:lnSpc>
                <a:spcPct val="100000"/>
              </a:lnSpc>
              <a:spcBef>
                <a:spcPts val="0"/>
              </a:spcBef>
              <a:spcAft>
                <a:spcPts val="0"/>
              </a:spcAft>
              <a:buClr>
                <a:schemeClr val="dk1"/>
              </a:buClr>
              <a:buSzPts val="2400"/>
              <a:buFont typeface="Arial"/>
              <a:buNone/>
            </a:pPr>
            <a:endParaRPr sz="24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Gaps in vision/practices/procedures? </a:t>
            </a:r>
            <a:endParaRPr/>
          </a:p>
          <a:p>
            <a:pPr marL="0" marR="0" lvl="0" indent="0" algn="l" rtl="0">
              <a:lnSpc>
                <a:spcPct val="100000"/>
              </a:lnSpc>
              <a:spcBef>
                <a:spcPts val="0"/>
              </a:spcBef>
              <a:spcAft>
                <a:spcPts val="0"/>
              </a:spcAft>
              <a:buClr>
                <a:schemeClr val="dk1"/>
              </a:buClr>
              <a:buSzPts val="2400"/>
              <a:buFont typeface="Arial"/>
              <a:buNone/>
            </a:pPr>
            <a:endParaRPr sz="24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Physical environment improvements to create safer school - Crime Prevention Through Environmental Design (CPTED)</a:t>
            </a:r>
            <a:endParaRPr sz="2400" b="1">
              <a:solidFill>
                <a:srgbClr val="000000"/>
              </a:solidFill>
              <a:latin typeface="Calibri"/>
              <a:ea typeface="Calibri"/>
              <a:cs typeface="Calibri"/>
              <a:sym typeface="Calibri"/>
            </a:endParaRPr>
          </a:p>
        </p:txBody>
      </p:sp>
      <p:sp>
        <p:nvSpPr>
          <p:cNvPr id="608" name="Google Shape;608;p34"/>
          <p:cNvSpPr txBox="1"/>
          <p:nvPr/>
        </p:nvSpPr>
        <p:spPr>
          <a:xfrm>
            <a:off x="1828800" y="365126"/>
            <a:ext cx="8553450" cy="1235075"/>
          </a:xfrm>
          <a:prstGeom prst="rect">
            <a:avLst/>
          </a:prstGeom>
          <a:solidFill>
            <a:schemeClr val="accent1"/>
          </a:solid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None/>
            </a:pPr>
            <a:r>
              <a:rPr lang="en-US" sz="4400" b="1">
                <a:solidFill>
                  <a:srgbClr val="FFFFFF"/>
                </a:solidFill>
                <a:latin typeface="Calibri"/>
                <a:ea typeface="Calibri"/>
                <a:cs typeface="Calibri"/>
                <a:sym typeface="Calibri"/>
              </a:rPr>
              <a:t>Step 4</a:t>
            </a:r>
            <a:br>
              <a:rPr lang="en-US" sz="4400" b="1">
                <a:solidFill>
                  <a:srgbClr val="FFFFFF"/>
                </a:solidFill>
                <a:latin typeface="Calibri"/>
                <a:ea typeface="Calibri"/>
                <a:cs typeface="Calibri"/>
                <a:sym typeface="Calibri"/>
              </a:rPr>
            </a:br>
            <a:r>
              <a:rPr lang="en-US" sz="4400" b="1">
                <a:solidFill>
                  <a:srgbClr val="FFFFFF"/>
                </a:solidFill>
                <a:latin typeface="Calibri"/>
                <a:ea typeface="Calibri"/>
                <a:cs typeface="Calibri"/>
                <a:sym typeface="Calibri"/>
              </a:rPr>
              <a:t>Identify Areas of Change</a:t>
            </a:r>
            <a:endParaRPr/>
          </a:p>
        </p:txBody>
      </p:sp>
      <p:sp>
        <p:nvSpPr>
          <p:cNvPr id="609" name="Google Shape;609;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34</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35"/>
          <p:cNvPicPr preferRelativeResize="0"/>
          <p:nvPr/>
        </p:nvPicPr>
        <p:blipFill rotWithShape="1">
          <a:blip r:embed="rId3">
            <a:alphaModFix/>
          </a:blip>
          <a:srcRect/>
          <a:stretch/>
        </p:blipFill>
        <p:spPr>
          <a:xfrm>
            <a:off x="6629401" y="2112963"/>
            <a:ext cx="3546475" cy="3765550"/>
          </a:xfrm>
          <a:prstGeom prst="rect">
            <a:avLst/>
          </a:prstGeom>
          <a:noFill/>
          <a:ln>
            <a:noFill/>
          </a:ln>
        </p:spPr>
      </p:pic>
      <p:sp>
        <p:nvSpPr>
          <p:cNvPr id="616" name="Google Shape;616;p35"/>
          <p:cNvSpPr txBox="1"/>
          <p:nvPr/>
        </p:nvSpPr>
        <p:spPr>
          <a:xfrm>
            <a:off x="1676916" y="2117855"/>
            <a:ext cx="4745656" cy="41549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Existing Resources</a:t>
            </a:r>
            <a:endParaRPr/>
          </a:p>
          <a:p>
            <a:pPr marL="0" marR="0" lvl="0" indent="0" algn="ctr" rtl="0">
              <a:spcBef>
                <a:spcPts val="0"/>
              </a:spcBef>
              <a:spcAft>
                <a:spcPts val="0"/>
              </a:spcAft>
              <a:buNone/>
            </a:pPr>
            <a:endParaRPr sz="2400" b="1">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One Social  - </a:t>
            </a:r>
            <a:r>
              <a:rPr lang="en-US" sz="2400" b="1">
                <a:solidFill>
                  <a:srgbClr val="C00000"/>
                </a:solidFill>
                <a:latin typeface="Calibri"/>
                <a:ea typeface="Calibri"/>
                <a:cs typeface="Calibri"/>
                <a:sym typeface="Calibri"/>
              </a:rPr>
              <a:t>“People”</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One Physical – </a:t>
            </a:r>
            <a:r>
              <a:rPr lang="en-US" sz="2400" b="1">
                <a:solidFill>
                  <a:srgbClr val="C00000"/>
                </a:solidFill>
                <a:latin typeface="Calibri"/>
                <a:ea typeface="Calibri"/>
                <a:cs typeface="Calibri"/>
                <a:sym typeface="Calibri"/>
              </a:rPr>
              <a:t>“Place”</a:t>
            </a:r>
            <a:endParaRPr/>
          </a:p>
          <a:p>
            <a:pPr marL="0" marR="0" lvl="0" indent="0" algn="ctr" rtl="0">
              <a:spcBef>
                <a:spcPts val="0"/>
              </a:spcBef>
              <a:spcAft>
                <a:spcPts val="0"/>
              </a:spcAft>
              <a:buNone/>
            </a:pPr>
            <a:endParaRPr sz="2400" b="1">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Measurable / Data-based</a:t>
            </a:r>
            <a:endParaRPr/>
          </a:p>
          <a:p>
            <a:pPr marL="0" marR="0" lvl="0" indent="0" algn="ctr" rtl="0">
              <a:spcBef>
                <a:spcPts val="0"/>
              </a:spcBef>
              <a:spcAft>
                <a:spcPts val="0"/>
              </a:spcAft>
              <a:buNone/>
            </a:pPr>
            <a:endParaRPr sz="2400" b="1">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Action plans with specific timelines and person responsible</a:t>
            </a:r>
            <a:endParaRPr/>
          </a:p>
          <a:p>
            <a:pPr marL="0" marR="0" lvl="0" indent="0" algn="ctr" rtl="0">
              <a:spcBef>
                <a:spcPts val="0"/>
              </a:spcBef>
              <a:spcAft>
                <a:spcPts val="0"/>
              </a:spcAft>
              <a:buNone/>
            </a:pPr>
            <a:endParaRPr sz="2400" b="1">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Site and/or district goals</a:t>
            </a:r>
            <a:endParaRPr/>
          </a:p>
        </p:txBody>
      </p:sp>
      <p:sp>
        <p:nvSpPr>
          <p:cNvPr id="617" name="Google Shape;617;p35"/>
          <p:cNvSpPr txBox="1"/>
          <p:nvPr/>
        </p:nvSpPr>
        <p:spPr>
          <a:xfrm>
            <a:off x="2057400" y="339726"/>
            <a:ext cx="7981950" cy="1503363"/>
          </a:xfrm>
          <a:prstGeom prst="rect">
            <a:avLst/>
          </a:prstGeom>
          <a:solidFill>
            <a:schemeClr val="accent1"/>
          </a:solidFill>
          <a:ln>
            <a:noFill/>
          </a:ln>
        </p:spPr>
        <p:txBody>
          <a:bodyPr spcFirstLastPara="1" wrap="square" lIns="91425" tIns="45700" rIns="91425" bIns="45700" anchor="t" anchorCtr="0">
            <a:normAutofit fontScale="67500" lnSpcReduction="20000"/>
          </a:bodyPr>
          <a:lstStyle/>
          <a:p>
            <a:pPr marL="0" marR="0" lvl="0" indent="0" algn="ctr" rtl="0">
              <a:lnSpc>
                <a:spcPct val="90000"/>
              </a:lnSpc>
              <a:spcBef>
                <a:spcPts val="0"/>
              </a:spcBef>
              <a:spcAft>
                <a:spcPts val="0"/>
              </a:spcAft>
              <a:buNone/>
            </a:pPr>
            <a:br>
              <a:rPr lang="en-US" sz="4400" b="1">
                <a:solidFill>
                  <a:srgbClr val="FFFFFF"/>
                </a:solidFill>
                <a:latin typeface="Calibri"/>
                <a:ea typeface="Calibri"/>
                <a:cs typeface="Calibri"/>
                <a:sym typeface="Calibri"/>
              </a:rPr>
            </a:br>
            <a:r>
              <a:rPr lang="en-US" sz="4400" b="1">
                <a:solidFill>
                  <a:srgbClr val="FFFFFF"/>
                </a:solidFill>
                <a:latin typeface="Calibri"/>
                <a:ea typeface="Calibri"/>
                <a:cs typeface="Calibri"/>
                <a:sym typeface="Calibri"/>
              </a:rPr>
              <a:t>Step 5 Strategies for a Safe &amp; Orderly Environment  Goals</a:t>
            </a:r>
            <a:br>
              <a:rPr lang="en-US" sz="4400" b="1">
                <a:solidFill>
                  <a:srgbClr val="FFFFFF"/>
                </a:solidFill>
                <a:latin typeface="Calibri"/>
                <a:ea typeface="Calibri"/>
                <a:cs typeface="Calibri"/>
                <a:sym typeface="Calibri"/>
              </a:rPr>
            </a:br>
            <a:endParaRPr sz="4400" b="1">
              <a:solidFill>
                <a:srgbClr val="FFFFFF"/>
              </a:solidFill>
              <a:latin typeface="Calibri"/>
              <a:ea typeface="Calibri"/>
              <a:cs typeface="Calibri"/>
              <a:sym typeface="Calibri"/>
            </a:endParaRPr>
          </a:p>
        </p:txBody>
      </p:sp>
      <p:sp>
        <p:nvSpPr>
          <p:cNvPr id="618" name="Google Shape;618;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35</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6"/>
          <p:cNvSpPr txBox="1">
            <a:spLocks noGrp="1"/>
          </p:cNvSpPr>
          <p:nvPr>
            <p:ph type="title"/>
          </p:nvPr>
        </p:nvSpPr>
        <p:spPr>
          <a:xfrm>
            <a:off x="2152650" y="365126"/>
            <a:ext cx="7886700" cy="176847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Component 1</a:t>
            </a:r>
            <a:br>
              <a:rPr lang="en-US" b="1" i="1">
                <a:solidFill>
                  <a:schemeClr val="lt1"/>
                </a:solidFill>
                <a:latin typeface="Calibri"/>
                <a:ea typeface="Calibri"/>
                <a:cs typeface="Calibri"/>
                <a:sym typeface="Calibri"/>
              </a:rPr>
            </a:br>
            <a:r>
              <a:rPr lang="en-US" b="1" i="1">
                <a:solidFill>
                  <a:schemeClr val="lt1"/>
                </a:solidFill>
                <a:latin typeface="Calibri"/>
                <a:ea typeface="Calibri"/>
                <a:cs typeface="Calibri"/>
                <a:sym typeface="Calibri"/>
              </a:rPr>
              <a:t>The Social climate </a:t>
            </a:r>
            <a:r>
              <a:rPr lang="en-US" b="1">
                <a:solidFill>
                  <a:schemeClr val="lt1"/>
                </a:solidFill>
                <a:latin typeface="Calibri"/>
                <a:ea typeface="Calibri"/>
                <a:cs typeface="Calibri"/>
                <a:sym typeface="Calibri"/>
              </a:rPr>
              <a:t>- People and Programs</a:t>
            </a:r>
            <a:endParaRPr b="1">
              <a:solidFill>
                <a:schemeClr val="lt1"/>
              </a:solidFill>
            </a:endParaRPr>
          </a:p>
        </p:txBody>
      </p:sp>
      <p:sp>
        <p:nvSpPr>
          <p:cNvPr id="625" name="Google Shape;625;p36"/>
          <p:cNvSpPr txBox="1">
            <a:spLocks noGrp="1"/>
          </p:cNvSpPr>
          <p:nvPr>
            <p:ph type="body" idx="1"/>
          </p:nvPr>
        </p:nvSpPr>
        <p:spPr>
          <a:xfrm>
            <a:off x="2152650" y="2133601"/>
            <a:ext cx="7886700" cy="453072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b="1" u="sng"/>
              <a:t>Social Climate = relationships</a:t>
            </a:r>
            <a:endParaRPr/>
          </a:p>
          <a:p>
            <a:pPr marL="228600" lvl="0" indent="-228600" algn="l" rtl="0">
              <a:lnSpc>
                <a:spcPct val="100000"/>
              </a:lnSpc>
              <a:spcBef>
                <a:spcPts val="0"/>
              </a:spcBef>
              <a:spcAft>
                <a:spcPts val="0"/>
              </a:spcAft>
              <a:buClr>
                <a:schemeClr val="dk1"/>
              </a:buClr>
              <a:buSzPts val="2400"/>
              <a:buChar char="•"/>
            </a:pPr>
            <a:r>
              <a:rPr lang="en-US" sz="2400" b="1"/>
              <a:t>Climate is everyone's responsibility</a:t>
            </a:r>
            <a:endParaRPr/>
          </a:p>
          <a:p>
            <a:pPr marL="228600" lvl="0" indent="-228600" algn="l" rtl="0">
              <a:lnSpc>
                <a:spcPct val="100000"/>
              </a:lnSpc>
              <a:spcBef>
                <a:spcPts val="0"/>
              </a:spcBef>
              <a:spcAft>
                <a:spcPts val="0"/>
              </a:spcAft>
              <a:buClr>
                <a:schemeClr val="dk1"/>
              </a:buClr>
              <a:buSzPts val="2400"/>
              <a:buChar char="•"/>
            </a:pPr>
            <a:r>
              <a:rPr lang="en-US" sz="2400" b="1"/>
              <a:t>Students need to believe the school is a caring community where they can express themselves</a:t>
            </a:r>
            <a:endParaRPr/>
          </a:p>
          <a:p>
            <a:pPr marL="228600" lvl="0" indent="-228600" algn="l" rtl="0">
              <a:lnSpc>
                <a:spcPct val="100000"/>
              </a:lnSpc>
              <a:spcBef>
                <a:spcPts val="0"/>
              </a:spcBef>
              <a:spcAft>
                <a:spcPts val="0"/>
              </a:spcAft>
              <a:buClr>
                <a:schemeClr val="dk1"/>
              </a:buClr>
              <a:buSzPts val="2400"/>
              <a:buChar char="•"/>
            </a:pPr>
            <a:r>
              <a:rPr lang="en-US" sz="2400" b="1"/>
              <a:t>Staff need to feel appreciated, that they make a difference, and are safe</a:t>
            </a:r>
            <a:endParaRPr/>
          </a:p>
          <a:p>
            <a:pPr marL="0" lvl="0" indent="0" algn="ctr" rtl="0">
              <a:lnSpc>
                <a:spcPct val="100000"/>
              </a:lnSpc>
              <a:spcBef>
                <a:spcPts val="0"/>
              </a:spcBef>
              <a:spcAft>
                <a:spcPts val="0"/>
              </a:spcAft>
              <a:buClr>
                <a:schemeClr val="dk1"/>
              </a:buClr>
              <a:buSzPts val="2800"/>
              <a:buNone/>
            </a:pPr>
            <a:r>
              <a:rPr lang="en-US" b="1" u="sng"/>
              <a:t>Types of Goals</a:t>
            </a:r>
            <a:endParaRPr/>
          </a:p>
          <a:p>
            <a:pPr marL="228600" lvl="0" indent="-228600" algn="l" rtl="0">
              <a:lnSpc>
                <a:spcPct val="100000"/>
              </a:lnSpc>
              <a:spcBef>
                <a:spcPts val="0"/>
              </a:spcBef>
              <a:spcAft>
                <a:spcPts val="0"/>
              </a:spcAft>
              <a:buClr>
                <a:schemeClr val="dk1"/>
              </a:buClr>
              <a:buSzPts val="2400"/>
              <a:buChar char="•"/>
            </a:pPr>
            <a:r>
              <a:rPr lang="en-US" sz="2400" b="1"/>
              <a:t>Prevention/Intervention</a:t>
            </a:r>
            <a:endParaRPr/>
          </a:p>
          <a:p>
            <a:pPr marL="228600" lvl="0" indent="-228600" algn="l" rtl="0">
              <a:lnSpc>
                <a:spcPct val="100000"/>
              </a:lnSpc>
              <a:spcBef>
                <a:spcPts val="0"/>
              </a:spcBef>
              <a:spcAft>
                <a:spcPts val="0"/>
              </a:spcAft>
              <a:buClr>
                <a:schemeClr val="dk1"/>
              </a:buClr>
              <a:buSzPts val="2400"/>
              <a:buChar char="•"/>
            </a:pPr>
            <a:r>
              <a:rPr lang="en-US" sz="2400" b="1"/>
              <a:t>Programs that involve collaboration with other agencies/community</a:t>
            </a:r>
            <a:endParaRPr/>
          </a:p>
          <a:p>
            <a:pPr marL="0" lvl="0" indent="0" algn="l" rtl="0">
              <a:lnSpc>
                <a:spcPct val="100000"/>
              </a:lnSpc>
              <a:spcBef>
                <a:spcPts val="0"/>
              </a:spcBef>
              <a:spcAft>
                <a:spcPts val="0"/>
              </a:spcAft>
              <a:buClr>
                <a:schemeClr val="dk1"/>
              </a:buClr>
              <a:buSzPts val="2400"/>
              <a:buNone/>
            </a:pPr>
            <a:endParaRPr sz="2400" b="1"/>
          </a:p>
        </p:txBody>
      </p:sp>
      <p:sp>
        <p:nvSpPr>
          <p:cNvPr id="626" name="Google Shape;626;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36</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7"/>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Autofit/>
          </a:bodyPr>
          <a:lstStyle/>
          <a:p>
            <a:pPr marL="0" lvl="1" indent="0" algn="ctr" rtl="0">
              <a:lnSpc>
                <a:spcPct val="100000"/>
              </a:lnSpc>
              <a:spcBef>
                <a:spcPts val="0"/>
              </a:spcBef>
              <a:spcAft>
                <a:spcPts val="0"/>
              </a:spcAft>
              <a:buNone/>
            </a:pPr>
            <a:r>
              <a:rPr lang="en-US" b="1">
                <a:solidFill>
                  <a:schemeClr val="lt1"/>
                </a:solidFill>
                <a:latin typeface="Calibri"/>
                <a:ea typeface="Calibri"/>
                <a:cs typeface="Calibri"/>
                <a:sym typeface="Calibri"/>
              </a:rPr>
              <a:t>Component 2</a:t>
            </a:r>
            <a:br>
              <a:rPr lang="en-US" b="1" i="1">
                <a:solidFill>
                  <a:schemeClr val="lt1"/>
                </a:solidFill>
                <a:latin typeface="Calibri"/>
                <a:ea typeface="Calibri"/>
                <a:cs typeface="Calibri"/>
                <a:sym typeface="Calibri"/>
              </a:rPr>
            </a:br>
            <a:r>
              <a:rPr lang="en-US" b="1" i="1">
                <a:solidFill>
                  <a:schemeClr val="lt1"/>
                </a:solidFill>
                <a:latin typeface="Calibri"/>
                <a:ea typeface="Calibri"/>
                <a:cs typeface="Calibri"/>
                <a:sym typeface="Calibri"/>
              </a:rPr>
              <a:t>The Physical Environment</a:t>
            </a:r>
            <a:r>
              <a:rPr lang="en-US" b="1">
                <a:solidFill>
                  <a:schemeClr val="lt1"/>
                </a:solidFill>
                <a:latin typeface="Calibri"/>
                <a:ea typeface="Calibri"/>
                <a:cs typeface="Calibri"/>
                <a:sym typeface="Calibri"/>
              </a:rPr>
              <a:t>- Place</a:t>
            </a:r>
            <a:endParaRPr/>
          </a:p>
        </p:txBody>
      </p:sp>
      <p:sp>
        <p:nvSpPr>
          <p:cNvPr id="633" name="Google Shape;633;p37"/>
          <p:cNvSpPr txBox="1">
            <a:spLocks noGrp="1"/>
          </p:cNvSpPr>
          <p:nvPr>
            <p:ph type="body" idx="1"/>
          </p:nvPr>
        </p:nvSpPr>
        <p:spPr>
          <a:xfrm>
            <a:off x="2152650" y="1825626"/>
            <a:ext cx="8210550" cy="480377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400"/>
              <a:buChar char="•"/>
            </a:pPr>
            <a:r>
              <a:rPr lang="en-US" sz="2400" b="1"/>
              <a:t>CPTED (Crime Prevention Through Environmental Design) </a:t>
            </a:r>
            <a:r>
              <a:rPr lang="en-US" sz="2400" u="sng">
                <a:solidFill>
                  <a:srgbClr val="0000FF"/>
                </a:solidFill>
                <a:hlinkClick r:id="rId3">
                  <a:extLst>
                    <a:ext uri="{A12FA001-AC4F-418D-AE19-62706E023703}">
                      <ahyp:hlinkClr xmlns:ahyp="http://schemas.microsoft.com/office/drawing/2018/hyperlinkcolor" val="tx"/>
                    </a:ext>
                  </a:extLst>
                </a:hlinkClick>
              </a:rPr>
              <a:t>https://www.rems.ed.gov/docs/CDC_CPTEDSchoolAssessment.pdf</a:t>
            </a:r>
            <a:endParaRPr sz="2400">
              <a:solidFill>
                <a:srgbClr val="3F3F3F"/>
              </a:solidFill>
            </a:endParaRPr>
          </a:p>
          <a:p>
            <a:pPr marL="228600" lvl="0" indent="-228600" algn="l" rtl="0">
              <a:lnSpc>
                <a:spcPct val="107000"/>
              </a:lnSpc>
              <a:spcBef>
                <a:spcPts val="0"/>
              </a:spcBef>
              <a:spcAft>
                <a:spcPts val="0"/>
              </a:spcAft>
              <a:buClr>
                <a:schemeClr val="dk1"/>
              </a:buClr>
              <a:buSzPts val="2400"/>
              <a:buChar char="•"/>
            </a:pPr>
            <a:r>
              <a:rPr lang="en-US" sz="2400" b="1"/>
              <a:t>Responses to critical incidents</a:t>
            </a:r>
            <a:endParaRPr/>
          </a:p>
          <a:p>
            <a:pPr marL="228600" lvl="0" indent="-228600" algn="l" rtl="0">
              <a:lnSpc>
                <a:spcPct val="107000"/>
              </a:lnSpc>
              <a:spcBef>
                <a:spcPts val="0"/>
              </a:spcBef>
              <a:spcAft>
                <a:spcPts val="0"/>
              </a:spcAft>
              <a:buClr>
                <a:schemeClr val="dk1"/>
              </a:buClr>
              <a:buSzPts val="2400"/>
              <a:buChar char="•"/>
            </a:pPr>
            <a:r>
              <a:rPr lang="en-US" sz="2400" b="1"/>
              <a:t>Window coverings, or adhesive film</a:t>
            </a:r>
            <a:endParaRPr/>
          </a:p>
          <a:p>
            <a:pPr marL="228600" lvl="0" indent="-228600" algn="l" rtl="0">
              <a:lnSpc>
                <a:spcPct val="107000"/>
              </a:lnSpc>
              <a:spcBef>
                <a:spcPts val="0"/>
              </a:spcBef>
              <a:spcAft>
                <a:spcPts val="0"/>
              </a:spcAft>
              <a:buClr>
                <a:schemeClr val="dk1"/>
              </a:buClr>
              <a:buSzPts val="2400"/>
              <a:buChar char="•"/>
            </a:pPr>
            <a:r>
              <a:rPr lang="en-US" sz="2400" b="1"/>
              <a:t>Staff, other than security, supervising hallway</a:t>
            </a:r>
            <a:endParaRPr/>
          </a:p>
          <a:p>
            <a:pPr marL="228600" lvl="0" indent="-228600" algn="l" rtl="0">
              <a:lnSpc>
                <a:spcPct val="107000"/>
              </a:lnSpc>
              <a:spcBef>
                <a:spcPts val="0"/>
              </a:spcBef>
              <a:spcAft>
                <a:spcPts val="0"/>
              </a:spcAft>
              <a:buClr>
                <a:schemeClr val="dk1"/>
              </a:buClr>
              <a:buSzPts val="2400"/>
              <a:buChar char="•"/>
            </a:pPr>
            <a:r>
              <a:rPr lang="en-US" sz="2400" b="1"/>
              <a:t>Repair school quickly, remove vandalism</a:t>
            </a:r>
            <a:endParaRPr/>
          </a:p>
          <a:p>
            <a:pPr marL="228600" lvl="0" indent="-228600" algn="l" rtl="0">
              <a:lnSpc>
                <a:spcPct val="107000"/>
              </a:lnSpc>
              <a:spcBef>
                <a:spcPts val="0"/>
              </a:spcBef>
              <a:spcAft>
                <a:spcPts val="0"/>
              </a:spcAft>
              <a:buClr>
                <a:schemeClr val="dk1"/>
              </a:buClr>
              <a:buSzPts val="2400"/>
              <a:buChar char="•"/>
            </a:pPr>
            <a:r>
              <a:rPr lang="en-US" sz="2400" b="1"/>
              <a:t>Visitors to sign in and wear visitor badges or stickers</a:t>
            </a:r>
            <a:endParaRPr/>
          </a:p>
          <a:p>
            <a:pPr marL="228600" lvl="0" indent="-228600" algn="l" rtl="0">
              <a:lnSpc>
                <a:spcPct val="107000"/>
              </a:lnSpc>
              <a:spcBef>
                <a:spcPts val="0"/>
              </a:spcBef>
              <a:spcAft>
                <a:spcPts val="0"/>
              </a:spcAft>
              <a:buClr>
                <a:schemeClr val="dk1"/>
              </a:buClr>
              <a:buSzPts val="2400"/>
              <a:buChar char="•"/>
            </a:pPr>
            <a:r>
              <a:rPr lang="en-US" sz="2400" b="1"/>
              <a:t>Disaster preparedness</a:t>
            </a:r>
            <a:endParaRPr/>
          </a:p>
        </p:txBody>
      </p:sp>
      <p:sp>
        <p:nvSpPr>
          <p:cNvPr id="634" name="Google Shape;634;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37</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8"/>
          <p:cNvSpPr txBox="1">
            <a:spLocks noGrp="1"/>
          </p:cNvSpPr>
          <p:nvPr>
            <p:ph type="title"/>
          </p:nvPr>
        </p:nvSpPr>
        <p:spPr>
          <a:xfrm>
            <a:off x="2890839" y="403226"/>
            <a:ext cx="6410325" cy="132556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br>
              <a:rPr lang="en-US"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Step 6</a:t>
            </a:r>
            <a:br>
              <a:rPr lang="en-US"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Ensure Compliance</a:t>
            </a:r>
            <a:br>
              <a:rPr lang="en-US" b="1">
                <a:solidFill>
                  <a:schemeClr val="lt1"/>
                </a:solidFill>
                <a:latin typeface="Calibri"/>
                <a:ea typeface="Calibri"/>
                <a:cs typeface="Calibri"/>
                <a:sym typeface="Calibri"/>
              </a:rPr>
            </a:br>
            <a:endParaRPr b="1">
              <a:solidFill>
                <a:schemeClr val="lt1"/>
              </a:solidFill>
            </a:endParaRPr>
          </a:p>
        </p:txBody>
      </p:sp>
      <p:sp>
        <p:nvSpPr>
          <p:cNvPr id="641" name="Google Shape;641;p38"/>
          <p:cNvSpPr txBox="1">
            <a:spLocks noGrp="1"/>
          </p:cNvSpPr>
          <p:nvPr>
            <p:ph type="body" idx="1"/>
          </p:nvPr>
        </p:nvSpPr>
        <p:spPr>
          <a:xfrm>
            <a:off x="2057400" y="1905000"/>
            <a:ext cx="5334000" cy="464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Prior to adoption - share plan at public meeting</a:t>
            </a:r>
            <a:endParaRPr b="1" u="sng"/>
          </a:p>
          <a:p>
            <a:pPr marL="0" lvl="0" indent="0" algn="l" rtl="0">
              <a:lnSpc>
                <a:spcPct val="90000"/>
              </a:lnSpc>
              <a:spcBef>
                <a:spcPts val="1000"/>
              </a:spcBef>
              <a:spcAft>
                <a:spcPts val="0"/>
              </a:spcAft>
              <a:buClr>
                <a:schemeClr val="dk1"/>
              </a:buClr>
              <a:buSzPts val="2800"/>
              <a:buNone/>
            </a:pPr>
            <a:r>
              <a:rPr lang="en-US" b="1" u="sng"/>
              <a:t>Written invites to:</a:t>
            </a:r>
            <a:endParaRPr/>
          </a:p>
          <a:p>
            <a:pPr marL="228600" lvl="0" indent="-228600" algn="l" rtl="0">
              <a:lnSpc>
                <a:spcPct val="90000"/>
              </a:lnSpc>
              <a:spcBef>
                <a:spcPts val="1000"/>
              </a:spcBef>
              <a:spcAft>
                <a:spcPts val="0"/>
              </a:spcAft>
              <a:buClr>
                <a:schemeClr val="dk1"/>
              </a:buClr>
              <a:buSzPts val="2400"/>
              <a:buChar char="•"/>
            </a:pPr>
            <a:r>
              <a:rPr lang="en-US" sz="2400" b="1"/>
              <a:t>Local Mayor</a:t>
            </a:r>
            <a:endParaRPr/>
          </a:p>
          <a:p>
            <a:pPr marL="228600" lvl="0" indent="-228600" algn="l" rtl="0">
              <a:lnSpc>
                <a:spcPct val="90000"/>
              </a:lnSpc>
              <a:spcBef>
                <a:spcPts val="1000"/>
              </a:spcBef>
              <a:spcAft>
                <a:spcPts val="0"/>
              </a:spcAft>
              <a:buClr>
                <a:schemeClr val="dk1"/>
              </a:buClr>
              <a:buSzPts val="2400"/>
              <a:buChar char="•"/>
            </a:pPr>
            <a:r>
              <a:rPr lang="en-US" sz="2400" b="1"/>
              <a:t>Site classified and certificated organization</a:t>
            </a:r>
            <a:endParaRPr/>
          </a:p>
          <a:p>
            <a:pPr marL="228600" lvl="0" indent="-228600" algn="l" rtl="0">
              <a:lnSpc>
                <a:spcPct val="90000"/>
              </a:lnSpc>
              <a:spcBef>
                <a:spcPts val="1000"/>
              </a:spcBef>
              <a:spcAft>
                <a:spcPts val="0"/>
              </a:spcAft>
              <a:buClr>
                <a:schemeClr val="dk1"/>
              </a:buClr>
              <a:buSzPts val="2400"/>
              <a:buChar char="•"/>
            </a:pPr>
            <a:r>
              <a:rPr lang="en-US" sz="2400" b="1"/>
              <a:t>Each parent group on campus</a:t>
            </a:r>
            <a:endParaRPr/>
          </a:p>
          <a:p>
            <a:pPr marL="228600" lvl="0" indent="-228600" algn="l" rtl="0">
              <a:lnSpc>
                <a:spcPct val="90000"/>
              </a:lnSpc>
              <a:spcBef>
                <a:spcPts val="1000"/>
              </a:spcBef>
              <a:spcAft>
                <a:spcPts val="0"/>
              </a:spcAft>
              <a:buClr>
                <a:schemeClr val="dk1"/>
              </a:buClr>
              <a:buSzPts val="2400"/>
              <a:buChar char="•"/>
            </a:pPr>
            <a:r>
              <a:rPr lang="en-US" sz="2400" b="1"/>
              <a:t>Student body government</a:t>
            </a:r>
            <a:endParaRPr/>
          </a:p>
          <a:p>
            <a:pPr marL="228600" lvl="0" indent="-228600" algn="l" rtl="0">
              <a:lnSpc>
                <a:spcPct val="90000"/>
              </a:lnSpc>
              <a:spcBef>
                <a:spcPts val="1000"/>
              </a:spcBef>
              <a:spcAft>
                <a:spcPts val="0"/>
              </a:spcAft>
              <a:buClr>
                <a:schemeClr val="dk1"/>
              </a:buClr>
              <a:buSzPts val="2400"/>
              <a:buChar char="•"/>
            </a:pPr>
            <a:r>
              <a:rPr lang="en-US" sz="2400" b="1"/>
              <a:t>Persons who want to be notified</a:t>
            </a:r>
            <a:endParaRPr sz="2400" b="1"/>
          </a:p>
          <a:p>
            <a:pPr marL="685800" lvl="1" indent="-228600" algn="l" rtl="0">
              <a:lnSpc>
                <a:spcPct val="90000"/>
              </a:lnSpc>
              <a:spcBef>
                <a:spcPts val="500"/>
              </a:spcBef>
              <a:spcAft>
                <a:spcPts val="0"/>
              </a:spcAft>
              <a:buClr>
                <a:schemeClr val="dk1"/>
              </a:buClr>
              <a:buSzPts val="2000"/>
              <a:buChar char="•"/>
            </a:pPr>
            <a:r>
              <a:rPr lang="en-US" sz="2000" b="1"/>
              <a:t>Churches, civic leaders, businesses</a:t>
            </a:r>
            <a:endParaRPr sz="2000" b="1"/>
          </a:p>
          <a:p>
            <a:pPr marL="0" lvl="0" indent="0" algn="l" rtl="0">
              <a:lnSpc>
                <a:spcPct val="100000"/>
              </a:lnSpc>
              <a:spcBef>
                <a:spcPts val="0"/>
              </a:spcBef>
              <a:spcAft>
                <a:spcPts val="0"/>
              </a:spcAft>
              <a:buClr>
                <a:schemeClr val="dk1"/>
              </a:buClr>
              <a:buSzPts val="2800"/>
              <a:buNone/>
            </a:pPr>
            <a:endParaRPr b="1"/>
          </a:p>
          <a:p>
            <a:pPr marL="0" lvl="0" indent="0" algn="l" rtl="0">
              <a:lnSpc>
                <a:spcPct val="100000"/>
              </a:lnSpc>
              <a:spcBef>
                <a:spcPts val="0"/>
              </a:spcBef>
              <a:spcAft>
                <a:spcPts val="0"/>
              </a:spcAft>
              <a:buClr>
                <a:schemeClr val="dk1"/>
              </a:buClr>
              <a:buSzPts val="3200"/>
              <a:buNone/>
            </a:pPr>
            <a:endParaRPr sz="3200">
              <a:solidFill>
                <a:srgbClr val="002060"/>
              </a:solidFill>
            </a:endParaRPr>
          </a:p>
          <a:p>
            <a:pPr marL="0" lvl="0" indent="0" algn="l" rtl="0">
              <a:lnSpc>
                <a:spcPct val="100000"/>
              </a:lnSpc>
              <a:spcBef>
                <a:spcPts val="0"/>
              </a:spcBef>
              <a:spcAft>
                <a:spcPts val="0"/>
              </a:spcAft>
              <a:buClr>
                <a:schemeClr val="dk1"/>
              </a:buClr>
              <a:buSzPts val="3200"/>
              <a:buNone/>
            </a:pPr>
            <a:endParaRPr sz="3200">
              <a:solidFill>
                <a:srgbClr val="002060"/>
              </a:solidFill>
            </a:endParaRPr>
          </a:p>
          <a:p>
            <a:pPr marL="514350" lvl="0" indent="-311150" algn="l" rtl="0">
              <a:lnSpc>
                <a:spcPct val="100000"/>
              </a:lnSpc>
              <a:spcBef>
                <a:spcPts val="0"/>
              </a:spcBef>
              <a:spcAft>
                <a:spcPts val="0"/>
              </a:spcAft>
              <a:buClr>
                <a:schemeClr val="dk1"/>
              </a:buClr>
              <a:buSzPts val="3200"/>
              <a:buFont typeface="Calibri"/>
              <a:buNone/>
            </a:pPr>
            <a:endParaRPr sz="3200">
              <a:solidFill>
                <a:srgbClr val="002060"/>
              </a:solidFill>
            </a:endParaRPr>
          </a:p>
          <a:p>
            <a:pPr marL="514350" lvl="0" indent="-311150" algn="l" rtl="0">
              <a:lnSpc>
                <a:spcPct val="100000"/>
              </a:lnSpc>
              <a:spcBef>
                <a:spcPts val="0"/>
              </a:spcBef>
              <a:spcAft>
                <a:spcPts val="0"/>
              </a:spcAft>
              <a:buClr>
                <a:schemeClr val="dk1"/>
              </a:buClr>
              <a:buSzPts val="3200"/>
              <a:buFont typeface="Calibri"/>
              <a:buNone/>
            </a:pPr>
            <a:endParaRPr sz="3200">
              <a:solidFill>
                <a:srgbClr val="002060"/>
              </a:solidFill>
            </a:endParaRPr>
          </a:p>
          <a:p>
            <a:pPr marL="228600" lvl="0" indent="-50800" algn="l" rtl="0">
              <a:lnSpc>
                <a:spcPct val="100000"/>
              </a:lnSpc>
              <a:spcBef>
                <a:spcPts val="0"/>
              </a:spcBef>
              <a:spcAft>
                <a:spcPts val="0"/>
              </a:spcAft>
              <a:buClr>
                <a:schemeClr val="dk1"/>
              </a:buClr>
              <a:buSzPts val="2800"/>
              <a:buFont typeface="Arial"/>
              <a:buNone/>
            </a:pPr>
            <a:endParaRPr/>
          </a:p>
          <a:p>
            <a:pPr marL="228600" lvl="0" indent="-50800" algn="l" rtl="0">
              <a:lnSpc>
                <a:spcPct val="100000"/>
              </a:lnSpc>
              <a:spcBef>
                <a:spcPts val="0"/>
              </a:spcBef>
              <a:spcAft>
                <a:spcPts val="0"/>
              </a:spcAft>
              <a:buClr>
                <a:schemeClr val="dk1"/>
              </a:buClr>
              <a:buSzPts val="2800"/>
              <a:buFont typeface="Arial"/>
              <a:buNone/>
            </a:pPr>
            <a:endParaRPr/>
          </a:p>
        </p:txBody>
      </p:sp>
      <p:pic>
        <p:nvPicPr>
          <p:cNvPr id="642" name="Google Shape;642;p38"/>
          <p:cNvPicPr preferRelativeResize="0"/>
          <p:nvPr/>
        </p:nvPicPr>
        <p:blipFill rotWithShape="1">
          <a:blip r:embed="rId3">
            <a:alphaModFix/>
          </a:blip>
          <a:srcRect/>
          <a:stretch/>
        </p:blipFill>
        <p:spPr>
          <a:xfrm>
            <a:off x="6781801" y="2416175"/>
            <a:ext cx="3654425" cy="4038600"/>
          </a:xfrm>
          <a:prstGeom prst="rect">
            <a:avLst/>
          </a:prstGeom>
          <a:noFill/>
          <a:ln>
            <a:noFill/>
          </a:ln>
        </p:spPr>
      </p:pic>
      <p:sp>
        <p:nvSpPr>
          <p:cNvPr id="643" name="Google Shape;643;p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38</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39"/>
          <p:cNvPicPr preferRelativeResize="0"/>
          <p:nvPr/>
        </p:nvPicPr>
        <p:blipFill rotWithShape="1">
          <a:blip r:embed="rId3">
            <a:alphaModFix/>
          </a:blip>
          <a:srcRect/>
          <a:stretch/>
        </p:blipFill>
        <p:spPr>
          <a:xfrm>
            <a:off x="1752601" y="3983038"/>
            <a:ext cx="1909763" cy="2292350"/>
          </a:xfrm>
          <a:prstGeom prst="rect">
            <a:avLst/>
          </a:prstGeom>
          <a:noFill/>
          <a:ln>
            <a:noFill/>
          </a:ln>
        </p:spPr>
      </p:pic>
      <p:sp>
        <p:nvSpPr>
          <p:cNvPr id="650" name="Google Shape;650;p39"/>
          <p:cNvSpPr txBox="1"/>
          <p:nvPr/>
        </p:nvSpPr>
        <p:spPr>
          <a:xfrm>
            <a:off x="3078164" y="2133600"/>
            <a:ext cx="6232525" cy="341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Provide a copy of “social” and “physical” goals</a:t>
            </a:r>
            <a:endParaRPr/>
          </a:p>
          <a:p>
            <a:pPr marL="0" marR="0" lvl="0" indent="0" algn="ctr" rtl="0">
              <a:lnSpc>
                <a:spcPct val="100000"/>
              </a:lnSpc>
              <a:spcBef>
                <a:spcPts val="0"/>
              </a:spcBef>
              <a:spcAft>
                <a:spcPts val="0"/>
              </a:spcAft>
              <a:buClr>
                <a:schemeClr val="dk1"/>
              </a:buClr>
              <a:buSzPts val="2400"/>
              <a:buFont typeface="Arial"/>
              <a:buNone/>
            </a:pPr>
            <a:endParaRPr sz="2400" b="1">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Discuss planning process</a:t>
            </a:r>
            <a:endParaRPr/>
          </a:p>
          <a:p>
            <a:pPr marL="0" marR="0" lvl="0" indent="0" algn="ctr" rtl="0">
              <a:lnSpc>
                <a:spcPct val="100000"/>
              </a:lnSpc>
              <a:spcBef>
                <a:spcPts val="0"/>
              </a:spcBef>
              <a:spcAft>
                <a:spcPts val="0"/>
              </a:spcAft>
              <a:buClr>
                <a:schemeClr val="dk1"/>
              </a:buClr>
              <a:buSzPts val="2400"/>
              <a:buFont typeface="Arial"/>
              <a:buNone/>
            </a:pPr>
            <a:endParaRPr sz="2400" b="1">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SSC convenes and votes to “adopt”</a:t>
            </a:r>
            <a:br>
              <a:rPr lang="en-US" sz="2400" b="1">
                <a:solidFill>
                  <a:srgbClr val="000000"/>
                </a:solidFill>
                <a:latin typeface="Calibri"/>
                <a:ea typeface="Calibri"/>
                <a:cs typeface="Calibri"/>
                <a:sym typeface="Calibri"/>
              </a:rPr>
            </a:br>
            <a:endParaRPr sz="2400" b="1">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1">
                <a:solidFill>
                  <a:srgbClr val="000000"/>
                </a:solidFill>
                <a:latin typeface="Calibri"/>
                <a:ea typeface="Calibri"/>
                <a:cs typeface="Calibri"/>
                <a:sym typeface="Calibri"/>
              </a:rPr>
              <a:t>Plan available for public inspection</a:t>
            </a:r>
            <a:endParaRPr/>
          </a:p>
          <a:p>
            <a:pPr marL="457200" marR="0" lvl="1"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Tactical plans – confidential</a:t>
            </a:r>
            <a:endParaRPr/>
          </a:p>
          <a:p>
            <a:pPr marL="0" marR="0" lvl="0" indent="0" algn="ctr" rtl="0">
              <a:lnSpc>
                <a:spcPct val="100000"/>
              </a:lnSpc>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
        <p:nvSpPr>
          <p:cNvPr id="651" name="Google Shape;651;p39"/>
          <p:cNvSpPr txBox="1"/>
          <p:nvPr/>
        </p:nvSpPr>
        <p:spPr>
          <a:xfrm>
            <a:off x="2890839" y="403226"/>
            <a:ext cx="6410325" cy="1325563"/>
          </a:xfrm>
          <a:prstGeom prst="rect">
            <a:avLst/>
          </a:prstGeom>
          <a:solidFill>
            <a:schemeClr val="accent1"/>
          </a:solidFill>
          <a:ln>
            <a:noFill/>
          </a:ln>
        </p:spPr>
        <p:txBody>
          <a:bodyPr spcFirstLastPara="1" wrap="square" lIns="91425" tIns="45700" rIns="91425" bIns="45700" anchor="t" anchorCtr="0">
            <a:normAutofit fontScale="82500" lnSpcReduction="20000"/>
          </a:bodyPr>
          <a:lstStyle/>
          <a:p>
            <a:pPr marL="0" marR="0" lvl="0" indent="0" algn="ctr" rtl="0">
              <a:lnSpc>
                <a:spcPct val="90000"/>
              </a:lnSpc>
              <a:spcBef>
                <a:spcPts val="0"/>
              </a:spcBef>
              <a:spcAft>
                <a:spcPts val="0"/>
              </a:spcAft>
              <a:buNone/>
            </a:pPr>
            <a:br>
              <a:rPr lang="en-US" sz="4400" b="1">
                <a:solidFill>
                  <a:srgbClr val="FFFFFF"/>
                </a:solidFill>
                <a:latin typeface="Calibri"/>
                <a:ea typeface="Calibri"/>
                <a:cs typeface="Calibri"/>
                <a:sym typeface="Calibri"/>
              </a:rPr>
            </a:br>
            <a:r>
              <a:rPr lang="en-US" sz="4400" b="1">
                <a:solidFill>
                  <a:srgbClr val="FFFFFF"/>
                </a:solidFill>
                <a:latin typeface="Calibri"/>
                <a:ea typeface="Calibri"/>
                <a:cs typeface="Calibri"/>
                <a:sym typeface="Calibri"/>
              </a:rPr>
              <a:t>Share &amp; Adopt Considerations</a:t>
            </a:r>
            <a:br>
              <a:rPr lang="en-US" sz="4400" b="1">
                <a:solidFill>
                  <a:srgbClr val="FFFFFF"/>
                </a:solidFill>
                <a:latin typeface="Calibri"/>
                <a:ea typeface="Calibri"/>
                <a:cs typeface="Calibri"/>
                <a:sym typeface="Calibri"/>
              </a:rPr>
            </a:br>
            <a:endParaRPr sz="4400" b="1">
              <a:solidFill>
                <a:srgbClr val="FFFFFF"/>
              </a:solidFill>
              <a:latin typeface="Calibri"/>
              <a:ea typeface="Calibri"/>
              <a:cs typeface="Calibri"/>
              <a:sym typeface="Calibri"/>
            </a:endParaRPr>
          </a:p>
        </p:txBody>
      </p:sp>
      <p:sp>
        <p:nvSpPr>
          <p:cNvPr id="652" name="Google Shape;652;p3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39</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
          <p:cNvSpPr txBox="1">
            <a:spLocks noGrp="1"/>
          </p:cNvSpPr>
          <p:nvPr>
            <p:ph type="title"/>
          </p:nvPr>
        </p:nvSpPr>
        <p:spPr>
          <a:xfrm>
            <a:off x="3625327" y="68404"/>
            <a:ext cx="5169049" cy="5875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400"/>
              <a:buFont typeface="Century Gothic"/>
              <a:buNone/>
            </a:pPr>
            <a:r>
              <a:rPr lang="en-US" sz="4400" b="1"/>
              <a:t>TODAY’S AGENDA </a:t>
            </a:r>
            <a:endParaRPr/>
          </a:p>
        </p:txBody>
      </p:sp>
      <p:sp>
        <p:nvSpPr>
          <p:cNvPr id="350" name="Google Shape;350;p4"/>
          <p:cNvSpPr txBox="1"/>
          <p:nvPr/>
        </p:nvSpPr>
        <p:spPr>
          <a:xfrm>
            <a:off x="877453" y="2548983"/>
            <a:ext cx="10437091" cy="3046988"/>
          </a:xfrm>
          <a:prstGeom prst="rect">
            <a:avLst/>
          </a:prstGeom>
          <a:gradFill>
            <a:gsLst>
              <a:gs pos="0">
                <a:srgbClr val="989898"/>
              </a:gs>
              <a:gs pos="45000">
                <a:srgbClr val="A7A7A7"/>
              </a:gs>
              <a:gs pos="100000">
                <a:srgbClr val="B1B1B1"/>
              </a:gs>
            </a:gsLst>
            <a:path path="circle">
              <a:fillToRect l="50000" t="50000" r="50000" b="50000"/>
            </a:path>
            <a:tileRect/>
          </a:gra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Century Gothic"/>
              <a:buNone/>
            </a:pPr>
            <a:r>
              <a:rPr lang="en-US" sz="3600" b="1" i="0" u="none" strike="noStrike" cap="none">
                <a:solidFill>
                  <a:srgbClr val="FF0000"/>
                </a:solidFill>
                <a:latin typeface="Century Gothic"/>
                <a:ea typeface="Century Gothic"/>
                <a:cs typeface="Century Gothic"/>
                <a:sym typeface="Century Gothic"/>
              </a:rPr>
              <a:t>Real </a:t>
            </a:r>
            <a:r>
              <a:rPr lang="en-US" sz="3600" b="1">
                <a:solidFill>
                  <a:srgbClr val="FF0000"/>
                </a:solidFill>
                <a:latin typeface="Century Gothic"/>
                <a:ea typeface="Century Gothic"/>
                <a:cs typeface="Century Gothic"/>
                <a:sym typeface="Century Gothic"/>
              </a:rPr>
              <a:t>Life School Safety </a:t>
            </a:r>
            <a:r>
              <a:rPr lang="en-US" sz="3600" b="1" i="0" u="none" strike="noStrike" cap="none">
                <a:solidFill>
                  <a:srgbClr val="FF0000"/>
                </a:solidFill>
                <a:latin typeface="Century Gothic"/>
                <a:ea typeface="Century Gothic"/>
                <a:cs typeface="Century Gothic"/>
                <a:sym typeface="Century Gothic"/>
              </a:rPr>
              <a:t>Incident Response </a:t>
            </a:r>
            <a:endParaRPr/>
          </a:p>
          <a:p>
            <a:pPr marL="0" marR="0" lvl="0" indent="0" algn="ctr" rtl="0">
              <a:lnSpc>
                <a:spcPct val="100000"/>
              </a:lnSpc>
              <a:spcBef>
                <a:spcPts val="0"/>
              </a:spcBef>
              <a:spcAft>
                <a:spcPts val="0"/>
              </a:spcAft>
              <a:buClr>
                <a:srgbClr val="FF0000"/>
              </a:buClr>
              <a:buSzPts val="3600"/>
              <a:buFont typeface="Century Gothic"/>
              <a:buNone/>
            </a:pPr>
            <a:r>
              <a:rPr lang="en-US" sz="3600" b="1" i="0" u="none" strike="noStrike" cap="none">
                <a:solidFill>
                  <a:srgbClr val="FF0000"/>
                </a:solidFill>
                <a:latin typeface="Century Gothic"/>
                <a:ea typeface="Century Gothic"/>
                <a:cs typeface="Century Gothic"/>
                <a:sym typeface="Century Gothic"/>
              </a:rPr>
              <a:t>Panel &amp; Presentation</a:t>
            </a:r>
            <a:endParaRPr/>
          </a:p>
          <a:p>
            <a:pPr marL="0" marR="0" lvl="0" indent="0" algn="ctr" rtl="0">
              <a:spcBef>
                <a:spcPts val="0"/>
              </a:spcBef>
              <a:spcAft>
                <a:spcPts val="0"/>
              </a:spcAft>
              <a:buNone/>
            </a:pPr>
            <a:r>
              <a:rPr lang="en-US" sz="2000" b="1">
                <a:solidFill>
                  <a:schemeClr val="dk1"/>
                </a:solidFill>
                <a:latin typeface="Century Gothic"/>
                <a:ea typeface="Century Gothic"/>
                <a:cs typeface="Century Gothic"/>
                <a:sym typeface="Century Gothic"/>
              </a:rPr>
              <a:t>~</a:t>
            </a:r>
            <a:r>
              <a:rPr lang="en-US" sz="2000" b="1">
                <a:solidFill>
                  <a:srgbClr val="E9E9EA"/>
                </a:solidFill>
                <a:latin typeface="Century Gothic"/>
                <a:ea typeface="Century Gothic"/>
                <a:cs typeface="Century Gothic"/>
                <a:sym typeface="Century Gothic"/>
              </a:rPr>
              <a:t>Andrew Flores</a:t>
            </a:r>
            <a:r>
              <a:rPr lang="en-US" sz="2000" b="1">
                <a:solidFill>
                  <a:schemeClr val="dk1"/>
                </a:solidFill>
                <a:latin typeface="Century Gothic"/>
                <a:ea typeface="Century Gothic"/>
                <a:cs typeface="Century Gothic"/>
                <a:sym typeface="Century Gothic"/>
              </a:rPr>
              <a:t>~</a:t>
            </a:r>
            <a:endParaRPr/>
          </a:p>
          <a:p>
            <a:pPr marL="0" marR="0" lvl="0" indent="0" algn="ctr" rtl="0">
              <a:spcBef>
                <a:spcPts val="0"/>
              </a:spcBef>
              <a:spcAft>
                <a:spcPts val="0"/>
              </a:spcAft>
              <a:buNone/>
            </a:pPr>
            <a:r>
              <a:rPr lang="en-US" sz="2000" b="1" i="1">
                <a:solidFill>
                  <a:schemeClr val="dk1"/>
                </a:solidFill>
                <a:latin typeface="Century Gothic"/>
                <a:ea typeface="Century Gothic"/>
                <a:cs typeface="Century Gothic"/>
                <a:sym typeface="Century Gothic"/>
              </a:rPr>
              <a:t>Director, Office of Emergency Management, University of California, Riverside</a:t>
            </a:r>
            <a:endParaRPr/>
          </a:p>
          <a:p>
            <a:pPr marL="0" marR="0" lvl="0" indent="0" algn="ctr" rtl="0">
              <a:spcBef>
                <a:spcPts val="0"/>
              </a:spcBef>
              <a:spcAft>
                <a:spcPts val="0"/>
              </a:spcAft>
              <a:buNone/>
            </a:pPr>
            <a:r>
              <a:rPr lang="en-US" sz="2000" b="1">
                <a:solidFill>
                  <a:schemeClr val="dk1"/>
                </a:solidFill>
                <a:latin typeface="Century Gothic"/>
                <a:ea typeface="Century Gothic"/>
                <a:cs typeface="Century Gothic"/>
                <a:sym typeface="Century Gothic"/>
              </a:rPr>
              <a:t>~</a:t>
            </a:r>
            <a:r>
              <a:rPr lang="en-US" sz="2000" b="1">
                <a:solidFill>
                  <a:srgbClr val="E9E9EA"/>
                </a:solidFill>
                <a:latin typeface="Century Gothic"/>
                <a:ea typeface="Century Gothic"/>
                <a:cs typeface="Century Gothic"/>
                <a:sym typeface="Century Gothic"/>
              </a:rPr>
              <a:t>Tim Walker</a:t>
            </a:r>
            <a:r>
              <a:rPr lang="en-US" sz="2000" b="1">
                <a:solidFill>
                  <a:schemeClr val="dk1"/>
                </a:solidFill>
                <a:latin typeface="Century Gothic"/>
                <a:ea typeface="Century Gothic"/>
                <a:cs typeface="Century Gothic"/>
                <a:sym typeface="Century Gothic"/>
              </a:rPr>
              <a:t>~</a:t>
            </a:r>
            <a:endParaRPr/>
          </a:p>
          <a:p>
            <a:pPr marL="0" marR="0" lvl="0" indent="0" algn="ctr" rtl="0">
              <a:spcBef>
                <a:spcPts val="0"/>
              </a:spcBef>
              <a:spcAft>
                <a:spcPts val="0"/>
              </a:spcAft>
              <a:buNone/>
            </a:pPr>
            <a:r>
              <a:rPr lang="en-US" sz="2000" b="1" i="1">
                <a:solidFill>
                  <a:schemeClr val="dk1"/>
                </a:solidFill>
                <a:latin typeface="Century Gothic"/>
                <a:ea typeface="Century Gothic"/>
                <a:cs typeface="Century Gothic"/>
                <a:sym typeface="Century Gothic"/>
              </a:rPr>
              <a:t>Deputy Superintendent of Riverside Unified School District </a:t>
            </a:r>
            <a:endParaRPr/>
          </a:p>
          <a:p>
            <a:pPr marL="0" marR="0" lvl="0" indent="0" algn="ctr" rtl="0">
              <a:spcBef>
                <a:spcPts val="0"/>
              </a:spcBef>
              <a:spcAft>
                <a:spcPts val="0"/>
              </a:spcAft>
              <a:buNone/>
            </a:pPr>
            <a:r>
              <a:rPr lang="en-US" sz="2000" b="1">
                <a:solidFill>
                  <a:schemeClr val="dk1"/>
                </a:solidFill>
                <a:latin typeface="Century Gothic"/>
                <a:ea typeface="Century Gothic"/>
                <a:cs typeface="Century Gothic"/>
                <a:sym typeface="Century Gothic"/>
              </a:rPr>
              <a:t>~</a:t>
            </a:r>
            <a:r>
              <a:rPr lang="en-US" sz="2000" b="1">
                <a:solidFill>
                  <a:srgbClr val="E9E9EA"/>
                </a:solidFill>
                <a:latin typeface="Century Gothic"/>
                <a:ea typeface="Century Gothic"/>
                <a:cs typeface="Century Gothic"/>
                <a:sym typeface="Century Gothic"/>
              </a:rPr>
              <a:t>Dr. Gary McGuire</a:t>
            </a:r>
            <a:r>
              <a:rPr lang="en-US" sz="2000" b="1">
                <a:solidFill>
                  <a:schemeClr val="dk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000" b="1" i="1">
                <a:solidFill>
                  <a:schemeClr val="dk1"/>
                </a:solidFill>
                <a:latin typeface="Century Gothic"/>
                <a:ea typeface="Century Gothic"/>
                <a:cs typeface="Century Gothic"/>
                <a:sym typeface="Century Gothic"/>
              </a:rPr>
              <a:t>Retired Director of Pupil Services, Riverside Unified School District  </a:t>
            </a:r>
            <a:endParaRPr/>
          </a:p>
        </p:txBody>
      </p:sp>
      <p:sp>
        <p:nvSpPr>
          <p:cNvPr id="351" name="Google Shape;351;p4"/>
          <p:cNvSpPr txBox="1"/>
          <p:nvPr/>
        </p:nvSpPr>
        <p:spPr>
          <a:xfrm>
            <a:off x="877454" y="688257"/>
            <a:ext cx="10437091" cy="1261884"/>
          </a:xfrm>
          <a:prstGeom prst="rect">
            <a:avLst/>
          </a:prstGeom>
          <a:gradFill>
            <a:gsLst>
              <a:gs pos="0">
                <a:srgbClr val="989898"/>
              </a:gs>
              <a:gs pos="45000">
                <a:srgbClr val="A7A7A7"/>
              </a:gs>
              <a:gs pos="100000">
                <a:srgbClr val="B1B1B1"/>
              </a:gs>
            </a:gsLst>
            <a:path path="circle">
              <a:fillToRect l="50000" t="50000" r="50000" b="50000"/>
            </a:path>
            <a:tileRect/>
          </a:gra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entury Gothic"/>
                <a:ea typeface="Century Gothic"/>
                <a:cs typeface="Century Gothic"/>
                <a:sym typeface="Century Gothic"/>
              </a:rPr>
              <a:t>Safe School Plans </a:t>
            </a:r>
            <a:endParaRPr/>
          </a:p>
          <a:p>
            <a:pPr marL="0" marR="0" lvl="0" indent="0" algn="ctr" rtl="0">
              <a:spcBef>
                <a:spcPts val="0"/>
              </a:spcBef>
              <a:spcAft>
                <a:spcPts val="0"/>
              </a:spcAft>
              <a:buNone/>
            </a:pPr>
            <a:r>
              <a:rPr lang="en-US" sz="2000" b="1">
                <a:solidFill>
                  <a:srgbClr val="191919"/>
                </a:solidFill>
                <a:latin typeface="Century Gothic"/>
                <a:ea typeface="Century Gothic"/>
                <a:cs typeface="Century Gothic"/>
                <a:sym typeface="Century Gothic"/>
              </a:rPr>
              <a:t>~</a:t>
            </a:r>
            <a:r>
              <a:rPr lang="en-US" sz="2000" b="1">
                <a:solidFill>
                  <a:srgbClr val="E9E9EA"/>
                </a:solidFill>
                <a:latin typeface="Century Gothic"/>
                <a:ea typeface="Century Gothic"/>
                <a:cs typeface="Century Gothic"/>
                <a:sym typeface="Century Gothic"/>
              </a:rPr>
              <a:t>Tom Steele</a:t>
            </a:r>
            <a:r>
              <a:rPr lang="en-US" sz="2000" b="1">
                <a:solidFill>
                  <a:srgbClr val="191919"/>
                </a:solidFill>
                <a:latin typeface="Century Gothic"/>
                <a:ea typeface="Century Gothic"/>
                <a:cs typeface="Century Gothic"/>
                <a:sym typeface="Century Gothic"/>
              </a:rPr>
              <a:t>~</a:t>
            </a:r>
            <a:endParaRPr/>
          </a:p>
          <a:p>
            <a:pPr marL="0" marR="0" lvl="0" indent="0" algn="ctr" rtl="0">
              <a:spcBef>
                <a:spcPts val="0"/>
              </a:spcBef>
              <a:spcAft>
                <a:spcPts val="0"/>
              </a:spcAft>
              <a:buNone/>
            </a:pPr>
            <a:r>
              <a:rPr lang="en-US" sz="2000">
                <a:solidFill>
                  <a:schemeClr val="dk1"/>
                </a:solidFill>
                <a:latin typeface="Century Gothic"/>
                <a:ea typeface="Century Gothic"/>
                <a:cs typeface="Century Gothic"/>
                <a:sym typeface="Century Gothic"/>
              </a:rPr>
              <a:t>Director of School Safety Planning, Campus Safety Group </a:t>
            </a:r>
            <a:endParaRPr/>
          </a:p>
        </p:txBody>
      </p:sp>
      <p:sp>
        <p:nvSpPr>
          <p:cNvPr id="352" name="Google Shape;352;p4"/>
          <p:cNvSpPr txBox="1"/>
          <p:nvPr/>
        </p:nvSpPr>
        <p:spPr>
          <a:xfrm>
            <a:off x="4986779" y="1867165"/>
            <a:ext cx="194820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entury Gothic"/>
                <a:ea typeface="Century Gothic"/>
                <a:cs typeface="Century Gothic"/>
                <a:sym typeface="Century Gothic"/>
              </a:rPr>
              <a:t>BREAK</a:t>
            </a:r>
            <a:endParaRPr/>
          </a:p>
        </p:txBody>
      </p:sp>
      <p:sp>
        <p:nvSpPr>
          <p:cNvPr id="353" name="Google Shape;353;p4"/>
          <p:cNvSpPr txBox="1"/>
          <p:nvPr/>
        </p:nvSpPr>
        <p:spPr>
          <a:xfrm>
            <a:off x="3388093" y="5497236"/>
            <a:ext cx="56435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entury Gothic"/>
                <a:ea typeface="Century Gothic"/>
                <a:cs typeface="Century Gothic"/>
                <a:sym typeface="Century Gothic"/>
              </a:rPr>
              <a:t>FINAL COMMENTS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40" descr="Top 12 Succession Planning Tools and Software - AIHR"/>
          <p:cNvPicPr preferRelativeResize="0"/>
          <p:nvPr/>
        </p:nvPicPr>
        <p:blipFill rotWithShape="1">
          <a:blip r:embed="rId3">
            <a:alphaModFix/>
          </a:blip>
          <a:srcRect/>
          <a:stretch/>
        </p:blipFill>
        <p:spPr>
          <a:xfrm>
            <a:off x="7529514" y="4114800"/>
            <a:ext cx="2962275" cy="1543050"/>
          </a:xfrm>
          <a:prstGeom prst="rect">
            <a:avLst/>
          </a:prstGeom>
          <a:noFill/>
          <a:ln>
            <a:noFill/>
          </a:ln>
        </p:spPr>
      </p:pic>
      <p:sp>
        <p:nvSpPr>
          <p:cNvPr id="659" name="Google Shape;659;p40"/>
          <p:cNvSpPr txBox="1">
            <a:spLocks noGrp="1"/>
          </p:cNvSpPr>
          <p:nvPr>
            <p:ph type="title"/>
          </p:nvPr>
        </p:nvSpPr>
        <p:spPr>
          <a:xfrm>
            <a:off x="838200" y="365126"/>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Planning Due Dates</a:t>
            </a:r>
            <a:endParaRPr/>
          </a:p>
        </p:txBody>
      </p:sp>
      <p:sp>
        <p:nvSpPr>
          <p:cNvPr id="660" name="Google Shape;660;p40"/>
          <p:cNvSpPr txBox="1">
            <a:spLocks noGrp="1"/>
          </p:cNvSpPr>
          <p:nvPr>
            <p:ph type="body" idx="1"/>
          </p:nvPr>
        </p:nvSpPr>
        <p:spPr>
          <a:xfrm>
            <a:off x="2152650" y="1825626"/>
            <a:ext cx="7886700" cy="48037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a:t>Adopted by March 1 (what school year?)</a:t>
            </a:r>
            <a:endParaRPr/>
          </a:p>
          <a:p>
            <a:pPr marL="228600" lvl="0" indent="-228600" algn="l" rtl="0">
              <a:lnSpc>
                <a:spcPct val="90000"/>
              </a:lnSpc>
              <a:spcBef>
                <a:spcPts val="1000"/>
              </a:spcBef>
              <a:spcAft>
                <a:spcPts val="0"/>
              </a:spcAft>
              <a:buClr>
                <a:schemeClr val="dk1"/>
              </a:buClr>
              <a:buSzPts val="2800"/>
              <a:buChar char="•"/>
            </a:pPr>
            <a:r>
              <a:rPr lang="en-US" b="1"/>
              <a:t>Approved by school district or COE-date?</a:t>
            </a:r>
            <a:endParaRPr/>
          </a:p>
          <a:p>
            <a:pPr marL="228600" lvl="0" indent="-228600" algn="l" rtl="0">
              <a:lnSpc>
                <a:spcPct val="90000"/>
              </a:lnSpc>
              <a:spcBef>
                <a:spcPts val="1000"/>
              </a:spcBef>
              <a:spcAft>
                <a:spcPts val="0"/>
              </a:spcAft>
              <a:buClr>
                <a:schemeClr val="dk1"/>
              </a:buClr>
              <a:buSzPts val="2800"/>
              <a:buChar char="•"/>
            </a:pPr>
            <a:r>
              <a:rPr lang="en-US" b="1"/>
              <a:t>Notify CDE of non-compliance by October 15</a:t>
            </a:r>
            <a:endParaRPr/>
          </a:p>
          <a:p>
            <a:pPr marL="228600" lvl="0" indent="-228600" algn="l" rtl="0">
              <a:lnSpc>
                <a:spcPct val="90000"/>
              </a:lnSpc>
              <a:spcBef>
                <a:spcPts val="1000"/>
              </a:spcBef>
              <a:spcAft>
                <a:spcPts val="0"/>
              </a:spcAft>
              <a:buClr>
                <a:schemeClr val="dk1"/>
              </a:buClr>
              <a:buSzPts val="2800"/>
              <a:buChar char="•"/>
            </a:pPr>
            <a:r>
              <a:rPr lang="en-US" b="1"/>
              <a:t>Part of SARC, July </a:t>
            </a:r>
            <a:endParaRPr/>
          </a:p>
          <a:p>
            <a:pPr marL="228600" lvl="0" indent="-228600" algn="l" rtl="0">
              <a:lnSpc>
                <a:spcPct val="90000"/>
              </a:lnSpc>
              <a:spcBef>
                <a:spcPts val="1000"/>
              </a:spcBef>
              <a:spcAft>
                <a:spcPts val="0"/>
              </a:spcAft>
              <a:buClr>
                <a:schemeClr val="dk1"/>
              </a:buClr>
              <a:buSzPts val="2800"/>
              <a:buChar char="•"/>
            </a:pPr>
            <a:r>
              <a:rPr lang="en-US" b="1"/>
              <a:t>Annual fiscal audit, December 15</a:t>
            </a:r>
            <a:endParaRPr/>
          </a:p>
          <a:p>
            <a:pPr marL="228600" lvl="0" indent="-228600" algn="l" rtl="0">
              <a:lnSpc>
                <a:spcPct val="90000"/>
              </a:lnSpc>
              <a:spcBef>
                <a:spcPts val="1000"/>
              </a:spcBef>
              <a:spcAft>
                <a:spcPts val="0"/>
              </a:spcAft>
              <a:buClr>
                <a:schemeClr val="dk1"/>
              </a:buClr>
              <a:buSzPts val="2800"/>
              <a:buChar char="•"/>
            </a:pPr>
            <a:r>
              <a:rPr lang="en-US" b="1"/>
              <a:t>Plan available for public inspection</a:t>
            </a:r>
            <a:endParaRPr/>
          </a:p>
          <a:p>
            <a:pPr marL="685800" lvl="1" indent="-228600" algn="l" rtl="0">
              <a:lnSpc>
                <a:spcPct val="90000"/>
              </a:lnSpc>
              <a:spcBef>
                <a:spcPts val="500"/>
              </a:spcBef>
              <a:spcAft>
                <a:spcPts val="0"/>
              </a:spcAft>
              <a:buClr>
                <a:schemeClr val="dk1"/>
              </a:buClr>
              <a:buSzPts val="2400"/>
              <a:buChar char="•"/>
            </a:pPr>
            <a:r>
              <a:rPr lang="en-US" b="1"/>
              <a:t>i.e. office and/or website</a:t>
            </a:r>
            <a:endParaRPr/>
          </a:p>
          <a:p>
            <a:pPr marL="685800" lvl="1" indent="-228600" algn="l" rtl="0">
              <a:lnSpc>
                <a:spcPct val="90000"/>
              </a:lnSpc>
              <a:spcBef>
                <a:spcPts val="500"/>
              </a:spcBef>
              <a:spcAft>
                <a:spcPts val="0"/>
              </a:spcAft>
              <a:buClr>
                <a:schemeClr val="dk1"/>
              </a:buClr>
              <a:buSzPts val="2400"/>
              <a:buChar char="•"/>
            </a:pPr>
            <a:r>
              <a:rPr lang="en-US" b="1"/>
              <a:t>Tactical plans – confidential</a:t>
            </a:r>
            <a:endParaRPr/>
          </a:p>
          <a:p>
            <a:pPr marL="228600" lvl="0" indent="-228600" algn="l" rtl="0">
              <a:lnSpc>
                <a:spcPct val="90000"/>
              </a:lnSpc>
              <a:spcBef>
                <a:spcPts val="1000"/>
              </a:spcBef>
              <a:spcAft>
                <a:spcPts val="0"/>
              </a:spcAft>
              <a:buClr>
                <a:schemeClr val="dk1"/>
              </a:buClr>
              <a:buSzPts val="2800"/>
              <a:buChar char="•"/>
            </a:pPr>
            <a:r>
              <a:rPr lang="en-US" b="1"/>
              <a:t>Revise as needed-notify 1</a:t>
            </a:r>
            <a:r>
              <a:rPr lang="en-US" b="1" baseline="30000"/>
              <a:t>st</a:t>
            </a:r>
            <a:r>
              <a:rPr lang="en-US" b="1"/>
              <a:t> responders</a:t>
            </a:r>
            <a:endParaRPr/>
          </a:p>
          <a:p>
            <a:pPr marL="228600" lvl="0" indent="-76200" algn="l" rtl="0">
              <a:lnSpc>
                <a:spcPct val="90000"/>
              </a:lnSpc>
              <a:spcBef>
                <a:spcPts val="1000"/>
              </a:spcBef>
              <a:spcAft>
                <a:spcPts val="0"/>
              </a:spcAft>
              <a:buClr>
                <a:schemeClr val="dk1"/>
              </a:buClr>
              <a:buSzPts val="2400"/>
              <a:buNone/>
            </a:pPr>
            <a:endParaRPr sz="2400" b="1"/>
          </a:p>
        </p:txBody>
      </p:sp>
      <p:sp>
        <p:nvSpPr>
          <p:cNvPr id="661" name="Google Shape;661;p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40</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1"/>
          <p:cNvSpPr txBox="1">
            <a:spLocks noGrp="1"/>
          </p:cNvSpPr>
          <p:nvPr>
            <p:ph type="title"/>
          </p:nvPr>
        </p:nvSpPr>
        <p:spPr>
          <a:xfrm>
            <a:off x="3343275" y="320676"/>
            <a:ext cx="5505450" cy="132556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br>
              <a:rPr lang="en-US"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Step 7</a:t>
            </a:r>
            <a:br>
              <a:rPr lang="en-US"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Evaluate and Revise</a:t>
            </a:r>
            <a:br>
              <a:rPr lang="en-US" b="1">
                <a:solidFill>
                  <a:schemeClr val="lt1"/>
                </a:solidFill>
                <a:latin typeface="Calibri"/>
                <a:ea typeface="Calibri"/>
                <a:cs typeface="Calibri"/>
                <a:sym typeface="Calibri"/>
              </a:rPr>
            </a:br>
            <a:endParaRPr b="1">
              <a:solidFill>
                <a:schemeClr val="lt1"/>
              </a:solidFill>
            </a:endParaRPr>
          </a:p>
        </p:txBody>
      </p:sp>
      <p:sp>
        <p:nvSpPr>
          <p:cNvPr id="668" name="Google Shape;668;p41"/>
          <p:cNvSpPr txBox="1">
            <a:spLocks noGrp="1"/>
          </p:cNvSpPr>
          <p:nvPr>
            <p:ph type="body" idx="1"/>
          </p:nvPr>
        </p:nvSpPr>
        <p:spPr>
          <a:xfrm>
            <a:off x="1979613" y="1878014"/>
            <a:ext cx="5334000" cy="437038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US" b="1"/>
              <a:t>What school year is plan developed - current or future?</a:t>
            </a:r>
            <a:endParaRPr b="1"/>
          </a:p>
          <a:p>
            <a:pPr marL="228600" lvl="0" indent="-228600" algn="l" rtl="0">
              <a:lnSpc>
                <a:spcPct val="100000"/>
              </a:lnSpc>
              <a:spcBef>
                <a:spcPts val="0"/>
              </a:spcBef>
              <a:spcAft>
                <a:spcPts val="0"/>
              </a:spcAft>
              <a:buClr>
                <a:schemeClr val="dk1"/>
              </a:buClr>
              <a:buSzPts val="2800"/>
              <a:buChar char="•"/>
            </a:pPr>
            <a:r>
              <a:rPr lang="en-US" b="1"/>
              <a:t>All staff trained on plan</a:t>
            </a:r>
            <a:endParaRPr/>
          </a:p>
          <a:p>
            <a:pPr marL="228600" lvl="0" indent="-228600" algn="l" rtl="0">
              <a:lnSpc>
                <a:spcPct val="100000"/>
              </a:lnSpc>
              <a:spcBef>
                <a:spcPts val="0"/>
              </a:spcBef>
              <a:spcAft>
                <a:spcPts val="0"/>
              </a:spcAft>
              <a:buClr>
                <a:schemeClr val="dk1"/>
              </a:buClr>
              <a:buSzPts val="2800"/>
              <a:buChar char="•"/>
            </a:pPr>
            <a:r>
              <a:rPr lang="en-US" b="1"/>
              <a:t>SSC agenda-every meeting</a:t>
            </a:r>
            <a:endParaRPr/>
          </a:p>
          <a:p>
            <a:pPr marL="685800" lvl="1" indent="-228600" algn="l" rtl="0">
              <a:lnSpc>
                <a:spcPct val="100000"/>
              </a:lnSpc>
              <a:spcBef>
                <a:spcPts val="0"/>
              </a:spcBef>
              <a:spcAft>
                <a:spcPts val="0"/>
              </a:spcAft>
              <a:buClr>
                <a:schemeClr val="dk1"/>
              </a:buClr>
              <a:buSzPts val="2400"/>
              <a:buFont typeface="Arial"/>
              <a:buChar char="•"/>
            </a:pPr>
            <a:r>
              <a:rPr lang="en-US" b="1"/>
              <a:t>Are tasks being accomplished?</a:t>
            </a:r>
            <a:endParaRPr/>
          </a:p>
          <a:p>
            <a:pPr marL="685800" lvl="1" indent="-228600" algn="l" rtl="0">
              <a:lnSpc>
                <a:spcPct val="100000"/>
              </a:lnSpc>
              <a:spcBef>
                <a:spcPts val="0"/>
              </a:spcBef>
              <a:spcAft>
                <a:spcPts val="0"/>
              </a:spcAft>
              <a:buClr>
                <a:schemeClr val="dk1"/>
              </a:buClr>
              <a:buSzPts val="2400"/>
              <a:buFont typeface="Arial"/>
              <a:buChar char="•"/>
            </a:pPr>
            <a:r>
              <a:rPr lang="en-US" b="1"/>
              <a:t>Are measures being met?</a:t>
            </a:r>
            <a:endParaRPr/>
          </a:p>
          <a:p>
            <a:pPr marL="228600" lvl="0" indent="-228600" algn="l" rtl="0">
              <a:lnSpc>
                <a:spcPct val="90000"/>
              </a:lnSpc>
              <a:spcBef>
                <a:spcPts val="1000"/>
              </a:spcBef>
              <a:spcAft>
                <a:spcPts val="0"/>
              </a:spcAft>
              <a:buClr>
                <a:schemeClr val="dk1"/>
              </a:buClr>
              <a:buSzPts val="2800"/>
              <a:buChar char="•"/>
            </a:pPr>
            <a:r>
              <a:rPr lang="en-US" b="1"/>
              <a:t>Revise as needed-notify 1</a:t>
            </a:r>
            <a:r>
              <a:rPr lang="en-US" b="1" baseline="30000"/>
              <a:t>st</a:t>
            </a:r>
            <a:r>
              <a:rPr lang="en-US" b="1"/>
              <a:t> responders</a:t>
            </a:r>
            <a:endParaRPr/>
          </a:p>
          <a:p>
            <a:pPr marL="0" lvl="0" indent="0" algn="l" rtl="0">
              <a:lnSpc>
                <a:spcPct val="90000"/>
              </a:lnSpc>
              <a:spcBef>
                <a:spcPts val="1000"/>
              </a:spcBef>
              <a:spcAft>
                <a:spcPts val="0"/>
              </a:spcAft>
              <a:buClr>
                <a:schemeClr val="dk1"/>
              </a:buClr>
              <a:buSzPts val="900"/>
              <a:buNone/>
            </a:pPr>
            <a:endParaRPr sz="900" b="1"/>
          </a:p>
          <a:p>
            <a:pPr marL="0" lvl="0" indent="0" algn="l" rtl="0">
              <a:lnSpc>
                <a:spcPct val="90000"/>
              </a:lnSpc>
              <a:spcBef>
                <a:spcPts val="1000"/>
              </a:spcBef>
              <a:spcAft>
                <a:spcPts val="0"/>
              </a:spcAft>
              <a:buClr>
                <a:schemeClr val="dk1"/>
              </a:buClr>
              <a:buSzPts val="2800"/>
              <a:buNone/>
            </a:pPr>
            <a:r>
              <a:rPr lang="en-US" b="1"/>
              <a:t>Safety is a continual process!</a:t>
            </a:r>
            <a:endParaRPr/>
          </a:p>
        </p:txBody>
      </p:sp>
      <p:sp>
        <p:nvSpPr>
          <p:cNvPr id="669" name="Google Shape;669;p4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41</a:t>
            </a:fld>
            <a:endParaRPr sz="1200">
              <a:solidFill>
                <a:srgbClr val="898989"/>
              </a:solidFill>
              <a:latin typeface="Calibri"/>
              <a:ea typeface="Calibri"/>
              <a:cs typeface="Calibri"/>
              <a:sym typeface="Calibri"/>
            </a:endParaRPr>
          </a:p>
        </p:txBody>
      </p:sp>
      <p:pic>
        <p:nvPicPr>
          <p:cNvPr id="670" name="Google Shape;670;p41"/>
          <p:cNvPicPr preferRelativeResize="0"/>
          <p:nvPr/>
        </p:nvPicPr>
        <p:blipFill rotWithShape="1">
          <a:blip r:embed="rId3">
            <a:alphaModFix/>
          </a:blip>
          <a:srcRect/>
          <a:stretch/>
        </p:blipFill>
        <p:spPr>
          <a:xfrm>
            <a:off x="6858000" y="2179638"/>
            <a:ext cx="3576638" cy="3765550"/>
          </a:xfrm>
          <a:prstGeom prst="rect">
            <a:avLst/>
          </a:prstGeom>
          <a:noFill/>
          <a:ln>
            <a:noFill/>
          </a:ln>
        </p:spPr>
      </p:pic>
    </p:spTree>
  </p:cSld>
  <p:clrMapOvr>
    <a:masterClrMapping/>
  </p:clrMapOvr>
  <p:transition spd="med">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2"/>
          <p:cNvSpPr txBox="1">
            <a:spLocks noGrp="1"/>
          </p:cNvSpPr>
          <p:nvPr>
            <p:ph type="title"/>
          </p:nvPr>
        </p:nvSpPr>
        <p:spPr>
          <a:xfrm>
            <a:off x="2152650" y="365126"/>
            <a:ext cx="7886700" cy="13493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Template</a:t>
            </a:r>
            <a:endParaRPr/>
          </a:p>
        </p:txBody>
      </p:sp>
      <p:sp>
        <p:nvSpPr>
          <p:cNvPr id="677" name="Google Shape;677;p42"/>
          <p:cNvSpPr txBox="1">
            <a:spLocks noGrp="1"/>
          </p:cNvSpPr>
          <p:nvPr>
            <p:ph type="body" idx="2"/>
          </p:nvPr>
        </p:nvSpPr>
        <p:spPr>
          <a:xfrm>
            <a:off x="2133601" y="2057401"/>
            <a:ext cx="4860925" cy="4435475"/>
          </a:xfrm>
          <a:prstGeom prst="rect">
            <a:avLst/>
          </a:prstGeom>
          <a:noFill/>
          <a:ln>
            <a:noFill/>
          </a:ln>
        </p:spPr>
        <p:txBody>
          <a:bodyPr spcFirstLastPara="1" wrap="square" lIns="91425" tIns="45700" rIns="91425" bIns="45700" anchor="t" anchorCtr="0">
            <a:noAutofit/>
          </a:bodyPr>
          <a:lstStyle/>
          <a:p>
            <a:pPr marL="228600" lvl="0" indent="-228600" algn="l" rtl="0">
              <a:lnSpc>
                <a:spcPct val="107000"/>
              </a:lnSpc>
              <a:spcBef>
                <a:spcPts val="0"/>
              </a:spcBef>
              <a:spcAft>
                <a:spcPts val="0"/>
              </a:spcAft>
              <a:buClr>
                <a:schemeClr val="dk1"/>
              </a:buClr>
              <a:buSzPts val="2800"/>
              <a:buChar char="•"/>
            </a:pPr>
            <a:r>
              <a:rPr lang="en-US" b="1"/>
              <a:t>No required format, compliance tools</a:t>
            </a:r>
            <a:endParaRPr/>
          </a:p>
          <a:p>
            <a:pPr marL="228600" lvl="0" indent="-228600" algn="l" rtl="0">
              <a:lnSpc>
                <a:spcPct val="107000"/>
              </a:lnSpc>
              <a:spcBef>
                <a:spcPts val="0"/>
              </a:spcBef>
              <a:spcAft>
                <a:spcPts val="0"/>
              </a:spcAft>
              <a:buClr>
                <a:schemeClr val="dk1"/>
              </a:buClr>
              <a:buSzPts val="2800"/>
              <a:buChar char="•"/>
            </a:pPr>
            <a:r>
              <a:rPr lang="en-US" b="1"/>
              <a:t>Include all components</a:t>
            </a:r>
            <a:endParaRPr/>
          </a:p>
          <a:p>
            <a:pPr marL="228600" lvl="0" indent="-228600" algn="l" rtl="0">
              <a:lnSpc>
                <a:spcPct val="107000"/>
              </a:lnSpc>
              <a:spcBef>
                <a:spcPts val="0"/>
              </a:spcBef>
              <a:spcAft>
                <a:spcPts val="0"/>
              </a:spcAft>
              <a:buClr>
                <a:schemeClr val="dk1"/>
              </a:buClr>
              <a:buSzPts val="2800"/>
              <a:buChar char="•"/>
            </a:pPr>
            <a:r>
              <a:rPr lang="en-US" b="1"/>
              <a:t>Documentation of implementation</a:t>
            </a:r>
            <a:endParaRPr/>
          </a:p>
          <a:p>
            <a:pPr marL="228600" lvl="0" indent="-228600" algn="l" rtl="0">
              <a:lnSpc>
                <a:spcPct val="107000"/>
              </a:lnSpc>
              <a:spcBef>
                <a:spcPts val="0"/>
              </a:spcBef>
              <a:spcAft>
                <a:spcPts val="0"/>
              </a:spcAft>
              <a:buClr>
                <a:schemeClr val="dk1"/>
              </a:buClr>
              <a:buSzPts val="2800"/>
              <a:buChar char="•"/>
            </a:pPr>
            <a:r>
              <a:rPr lang="en-US" b="1"/>
              <a:t>Review of district’s board policies and procedures for complying with existing laws related to school safety</a:t>
            </a:r>
            <a:endParaRPr/>
          </a:p>
        </p:txBody>
      </p:sp>
      <p:pic>
        <p:nvPicPr>
          <p:cNvPr id="678" name="Google Shape;678;p42"/>
          <p:cNvPicPr preferRelativeResize="0"/>
          <p:nvPr/>
        </p:nvPicPr>
        <p:blipFill rotWithShape="1">
          <a:blip r:embed="rId3">
            <a:alphaModFix/>
          </a:blip>
          <a:srcRect/>
          <a:stretch/>
        </p:blipFill>
        <p:spPr>
          <a:xfrm>
            <a:off x="6994526" y="2971800"/>
            <a:ext cx="3578225" cy="2127250"/>
          </a:xfrm>
          <a:prstGeom prst="rect">
            <a:avLst/>
          </a:prstGeom>
          <a:noFill/>
          <a:ln>
            <a:noFill/>
          </a:ln>
        </p:spPr>
      </p:pic>
      <p:sp>
        <p:nvSpPr>
          <p:cNvPr id="679" name="Google Shape;679;p4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42</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3"/>
          <p:cNvSpPr txBox="1">
            <a:spLocks noGrp="1"/>
          </p:cNvSpPr>
          <p:nvPr>
            <p:ph type="title"/>
          </p:nvPr>
        </p:nvSpPr>
        <p:spPr>
          <a:xfrm>
            <a:off x="4705350" y="365126"/>
            <a:ext cx="5505450" cy="132556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br>
              <a:rPr lang="en-US" b="1">
                <a:solidFill>
                  <a:schemeClr val="lt1"/>
                </a:solidFill>
                <a:latin typeface="Calibri"/>
                <a:ea typeface="Calibri"/>
                <a:cs typeface="Calibri"/>
                <a:sym typeface="Calibri"/>
              </a:rPr>
            </a:br>
            <a:br>
              <a:rPr lang="en-US" b="1">
                <a:solidFill>
                  <a:schemeClr val="lt1"/>
                </a:solidFill>
                <a:latin typeface="Calibri"/>
                <a:ea typeface="Calibri"/>
                <a:cs typeface="Calibri"/>
                <a:sym typeface="Calibri"/>
              </a:rPr>
            </a:br>
            <a:r>
              <a:rPr lang="en-US" b="1">
                <a:solidFill>
                  <a:schemeClr val="lt1"/>
                </a:solidFill>
                <a:latin typeface="Calibri"/>
                <a:ea typeface="Calibri"/>
                <a:cs typeface="Calibri"/>
                <a:sym typeface="Calibri"/>
              </a:rPr>
              <a:t>Campus Safety Group</a:t>
            </a:r>
            <a:br>
              <a:rPr lang="en-US" b="1">
                <a:solidFill>
                  <a:schemeClr val="lt1"/>
                </a:solidFill>
                <a:latin typeface="Calibri"/>
                <a:ea typeface="Calibri"/>
                <a:cs typeface="Calibri"/>
                <a:sym typeface="Calibri"/>
              </a:rPr>
            </a:br>
            <a:r>
              <a:rPr lang="en-US" sz="2700" b="1">
                <a:solidFill>
                  <a:schemeClr val="lt1"/>
                </a:solidFill>
                <a:latin typeface="Calibri"/>
                <a:ea typeface="Calibri"/>
                <a:cs typeface="Calibri"/>
                <a:sym typeface="Calibri"/>
              </a:rPr>
              <a:t>A Non-Profit</a:t>
            </a:r>
            <a:br>
              <a:rPr lang="en-US" b="1">
                <a:solidFill>
                  <a:schemeClr val="lt1"/>
                </a:solidFill>
                <a:latin typeface="Calibri"/>
                <a:ea typeface="Calibri"/>
                <a:cs typeface="Calibri"/>
                <a:sym typeface="Calibri"/>
              </a:rPr>
            </a:br>
            <a:br>
              <a:rPr lang="en-US" b="1">
                <a:solidFill>
                  <a:schemeClr val="lt1"/>
                </a:solidFill>
                <a:latin typeface="Calibri"/>
                <a:ea typeface="Calibri"/>
                <a:cs typeface="Calibri"/>
                <a:sym typeface="Calibri"/>
              </a:rPr>
            </a:br>
            <a:endParaRPr b="1">
              <a:solidFill>
                <a:schemeClr val="lt1"/>
              </a:solidFill>
            </a:endParaRPr>
          </a:p>
        </p:txBody>
      </p:sp>
      <p:pic>
        <p:nvPicPr>
          <p:cNvPr id="686" name="Google Shape;686;p43"/>
          <p:cNvPicPr preferRelativeResize="0">
            <a:picLocks noGrp="1"/>
          </p:cNvPicPr>
          <p:nvPr>
            <p:ph type="body" idx="2"/>
          </p:nvPr>
        </p:nvPicPr>
        <p:blipFill rotWithShape="1">
          <a:blip r:embed="rId3">
            <a:alphaModFix/>
          </a:blip>
          <a:srcRect/>
          <a:stretch/>
        </p:blipFill>
        <p:spPr>
          <a:xfrm>
            <a:off x="1981200" y="26988"/>
            <a:ext cx="2724150" cy="2108200"/>
          </a:xfrm>
          <a:prstGeom prst="rect">
            <a:avLst/>
          </a:prstGeom>
          <a:noFill/>
          <a:ln>
            <a:noFill/>
          </a:ln>
        </p:spPr>
      </p:pic>
      <p:sp>
        <p:nvSpPr>
          <p:cNvPr id="687" name="Google Shape;687;p43"/>
          <p:cNvSpPr txBox="1">
            <a:spLocks noGrp="1"/>
          </p:cNvSpPr>
          <p:nvPr>
            <p:ph type="body" idx="1"/>
          </p:nvPr>
        </p:nvSpPr>
        <p:spPr>
          <a:xfrm>
            <a:off x="1981200" y="1905001"/>
            <a:ext cx="5105400" cy="3444875"/>
          </a:xfrm>
          <a:prstGeom prst="rect">
            <a:avLst/>
          </a:prstGeom>
          <a:solidFill>
            <a:srgbClr val="C4EEFF"/>
          </a:solid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400"/>
              <a:buChar char="•"/>
            </a:pPr>
            <a:r>
              <a:rPr lang="en-US" sz="2400" b="1"/>
              <a:t>Campus Safety Group provides training based on the </a:t>
            </a:r>
            <a:r>
              <a:rPr lang="en-US" sz="2400" b="1" i="1"/>
              <a:t>Guide</a:t>
            </a:r>
            <a:r>
              <a:rPr lang="en-US" sz="2400" b="1"/>
              <a:t> that includes a fillable PDF compliance template</a:t>
            </a:r>
            <a:endParaRPr/>
          </a:p>
          <a:p>
            <a:pPr marL="228600" lvl="0" indent="-228600" algn="l" rtl="0">
              <a:lnSpc>
                <a:spcPct val="100000"/>
              </a:lnSpc>
              <a:spcBef>
                <a:spcPts val="0"/>
              </a:spcBef>
              <a:spcAft>
                <a:spcPts val="0"/>
              </a:spcAft>
              <a:buClr>
                <a:schemeClr val="dk1"/>
              </a:buClr>
              <a:buSzPts val="2400"/>
              <a:buChar char="•"/>
            </a:pPr>
            <a:r>
              <a:rPr lang="en-US" sz="2400" b="1"/>
              <a:t>Assist schools in updating their procedures to establish a sustainable CSSP process </a:t>
            </a:r>
            <a:endParaRPr/>
          </a:p>
          <a:p>
            <a:pPr marL="228600" lvl="0" indent="-228600" algn="l" rtl="0">
              <a:lnSpc>
                <a:spcPct val="100000"/>
              </a:lnSpc>
              <a:spcBef>
                <a:spcPts val="0"/>
              </a:spcBef>
              <a:spcAft>
                <a:spcPts val="0"/>
              </a:spcAft>
              <a:buClr>
                <a:schemeClr val="dk1"/>
              </a:buClr>
              <a:buSzPts val="2400"/>
              <a:buChar char="•"/>
            </a:pPr>
            <a:r>
              <a:rPr lang="en-US" sz="2400" b="1"/>
              <a:t>Compliance project cost for up to 9 schools, $4995</a:t>
            </a:r>
            <a:endParaRPr sz="2400" b="1" u="sng"/>
          </a:p>
        </p:txBody>
      </p:sp>
      <p:sp>
        <p:nvSpPr>
          <p:cNvPr id="688" name="Google Shape;688;p43"/>
          <p:cNvSpPr txBox="1"/>
          <p:nvPr/>
        </p:nvSpPr>
        <p:spPr>
          <a:xfrm>
            <a:off x="7086601" y="1903414"/>
            <a:ext cx="3203575" cy="3444875"/>
          </a:xfrm>
          <a:prstGeom prst="rect">
            <a:avLst/>
          </a:prstGeom>
          <a:solidFill>
            <a:srgbClr val="ECF2D9"/>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endParaRPr sz="2000" b="1" u="sng">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C00000"/>
              </a:buClr>
              <a:buSzPts val="2400"/>
              <a:buFont typeface="Arial"/>
              <a:buNone/>
            </a:pPr>
            <a:r>
              <a:rPr lang="en-US" sz="2400" b="1" u="sng">
                <a:solidFill>
                  <a:srgbClr val="C00000"/>
                </a:solidFill>
                <a:latin typeface="Calibri"/>
                <a:ea typeface="Calibri"/>
                <a:cs typeface="Calibri"/>
                <a:sym typeface="Calibri"/>
              </a:rPr>
              <a:t>Compliance Review</a:t>
            </a:r>
            <a:endParaRPr/>
          </a:p>
          <a:p>
            <a:pPr marL="342900" marR="0" lvl="0" indent="-342900" algn="l" rtl="0">
              <a:lnSpc>
                <a:spcPct val="100000"/>
              </a:lnSpc>
              <a:spcBef>
                <a:spcPts val="0"/>
              </a:spcBef>
              <a:spcAft>
                <a:spcPts val="0"/>
              </a:spcAft>
              <a:buClr>
                <a:srgbClr val="C00000"/>
              </a:buClr>
              <a:buSzPts val="2400"/>
              <a:buFont typeface="Arial"/>
              <a:buChar char="•"/>
            </a:pPr>
            <a:r>
              <a:rPr lang="en-US" sz="2400" b="1">
                <a:solidFill>
                  <a:srgbClr val="C00000"/>
                </a:solidFill>
                <a:latin typeface="Calibri"/>
                <a:ea typeface="Calibri"/>
                <a:cs typeface="Calibri"/>
                <a:sym typeface="Calibri"/>
              </a:rPr>
              <a:t>Free for attendees of this class!</a:t>
            </a:r>
            <a:endParaRPr/>
          </a:p>
          <a:p>
            <a:pPr marL="342900" marR="0" lvl="0" indent="-342900" algn="l" rtl="0">
              <a:lnSpc>
                <a:spcPct val="100000"/>
              </a:lnSpc>
              <a:spcBef>
                <a:spcPts val="0"/>
              </a:spcBef>
              <a:spcAft>
                <a:spcPts val="0"/>
              </a:spcAft>
              <a:buClr>
                <a:srgbClr val="C00000"/>
              </a:buClr>
              <a:buSzPts val="2400"/>
              <a:buFont typeface="Arial"/>
              <a:buChar char="•"/>
            </a:pPr>
            <a:r>
              <a:rPr lang="en-US" sz="2400" b="1">
                <a:solidFill>
                  <a:srgbClr val="C00000"/>
                </a:solidFill>
                <a:latin typeface="Calibri"/>
                <a:ea typeface="Calibri"/>
                <a:cs typeface="Calibri"/>
                <a:sym typeface="Calibri"/>
              </a:rPr>
              <a:t>Email your last CSSP to below address</a:t>
            </a:r>
            <a:endParaRPr/>
          </a:p>
          <a:p>
            <a:pPr marL="0" marR="0" lvl="0" indent="0" algn="l" rtl="0">
              <a:lnSpc>
                <a:spcPct val="100000"/>
              </a:lnSpc>
              <a:spcBef>
                <a:spcPts val="0"/>
              </a:spcBef>
              <a:spcAft>
                <a:spcPts val="0"/>
              </a:spcAft>
              <a:buClr>
                <a:schemeClr val="dk1"/>
              </a:buClr>
              <a:buSzPts val="2000"/>
              <a:buFont typeface="Arial"/>
              <a:buNone/>
            </a:pPr>
            <a:endParaRPr sz="2000" b="1">
              <a:solidFill>
                <a:srgbClr val="C00000"/>
              </a:solidFill>
              <a:latin typeface="Calibri"/>
              <a:ea typeface="Calibri"/>
              <a:cs typeface="Calibri"/>
              <a:sym typeface="Calibri"/>
            </a:endParaRPr>
          </a:p>
        </p:txBody>
      </p:sp>
      <p:sp>
        <p:nvSpPr>
          <p:cNvPr id="689" name="Google Shape;689;p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43</a:t>
            </a:fld>
            <a:endParaRPr sz="1200">
              <a:solidFill>
                <a:srgbClr val="898989"/>
              </a:solidFill>
              <a:latin typeface="Calibri"/>
              <a:ea typeface="Calibri"/>
              <a:cs typeface="Calibri"/>
              <a:sym typeface="Calibri"/>
            </a:endParaRPr>
          </a:p>
        </p:txBody>
      </p:sp>
      <p:sp>
        <p:nvSpPr>
          <p:cNvPr id="690" name="Google Shape;690;p43"/>
          <p:cNvSpPr txBox="1"/>
          <p:nvPr/>
        </p:nvSpPr>
        <p:spPr>
          <a:xfrm>
            <a:off x="1981201" y="5348288"/>
            <a:ext cx="8309100" cy="1200300"/>
          </a:xfrm>
          <a:prstGeom prst="rect">
            <a:avLst/>
          </a:prstGeom>
          <a:solidFill>
            <a:srgbClr val="0070C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www.campussafetygroup.org</a:t>
            </a:r>
            <a:endParaRPr sz="2400" b="1">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2400"/>
              <a:buFont typeface="Arial"/>
              <a:buNone/>
            </a:pPr>
            <a:r>
              <a:rPr lang="en-US" sz="2400" b="1">
                <a:solidFill>
                  <a:srgbClr val="FFFFFF"/>
                </a:solidFill>
                <a:latin typeface="Calibri"/>
                <a:ea typeface="Calibri"/>
                <a:cs typeface="Calibri"/>
                <a:sym typeface="Calibri"/>
              </a:rPr>
              <a:t>E-mail: </a:t>
            </a:r>
            <a:r>
              <a:rPr lang="en-US" sz="2400" b="1" u="sng">
                <a:solidFill>
                  <a:srgbClr val="C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toms@campussafetygroup.com</a:t>
            </a:r>
            <a:endParaRPr sz="2400" b="1">
              <a:solidFill>
                <a:srgbClr val="C00000"/>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2400"/>
              <a:buFont typeface="Arial"/>
              <a:buNone/>
            </a:pPr>
            <a:r>
              <a:rPr lang="en-US" sz="2400" b="1">
                <a:solidFill>
                  <a:srgbClr val="FFFFFF"/>
                </a:solidFill>
                <a:latin typeface="Calibri"/>
                <a:ea typeface="Calibri"/>
                <a:cs typeface="Calibri"/>
                <a:sym typeface="Calibri"/>
              </a:rPr>
              <a:t>Tom Steele cell (818)203-8969</a:t>
            </a:r>
            <a:endParaRPr/>
          </a:p>
        </p:txBody>
      </p:sp>
    </p:spTree>
  </p:cSld>
  <p:clrMapOvr>
    <a:masterClrMapping/>
  </p:clrMapOvr>
  <p:transition spd="med">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44" descr="Time For A Break as the inscription in the picture free image"/>
          <p:cNvPicPr preferRelativeResize="0"/>
          <p:nvPr/>
        </p:nvPicPr>
        <p:blipFill rotWithShape="1">
          <a:blip r:embed="rId3">
            <a:alphaModFix/>
          </a:blip>
          <a:srcRect/>
          <a:stretch/>
        </p:blipFill>
        <p:spPr>
          <a:xfrm>
            <a:off x="2872509" y="1061749"/>
            <a:ext cx="6775521" cy="4517015"/>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696" name="Google Shape;696;p44"/>
          <p:cNvSpPr txBox="1"/>
          <p:nvPr/>
        </p:nvSpPr>
        <p:spPr>
          <a:xfrm>
            <a:off x="2872509" y="6286445"/>
            <a:ext cx="90962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https://www.google.com/search?q=valentine%27s+day+10+minute+timer&amp;rlz=1C1GCEA_enUS1056US1056&amp;oq=valentine%27s+day+10+minute+timer&amp;gs_lcrp=EgZjaHJvbWUyBggAEEUYOTIKCAEQABgKGBYYHjIICAIQABgWGB4yDQgDEAAYhgMYgAQYigUyDQgEEAAYhgMYgAQYigUyDQgFEAAYhgMYgAQYigXSAQg3MDM5ajBqN6gCALACAA&amp;sourceid=chrome&amp;ie=UTF-8#fpstate=ive&amp;vld=cid:a6ef7747,vid:dbsbld14Hfc,st:0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5"/>
          <p:cNvSpPr txBox="1"/>
          <p:nvPr/>
        </p:nvSpPr>
        <p:spPr>
          <a:xfrm>
            <a:off x="1296515" y="2763474"/>
            <a:ext cx="5292820"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C00000"/>
                </a:solidFill>
                <a:latin typeface="Century Gothic"/>
                <a:ea typeface="Century Gothic"/>
                <a:cs typeface="Century Gothic"/>
                <a:sym typeface="Century Gothic"/>
              </a:rPr>
              <a:t>Dr. Gary McGuire </a:t>
            </a:r>
            <a:endParaRPr/>
          </a:p>
          <a:p>
            <a:pPr marL="0" marR="0" lvl="0" indent="0" algn="ctr" rtl="0">
              <a:spcBef>
                <a:spcPts val="0"/>
              </a:spcBef>
              <a:spcAft>
                <a:spcPts val="0"/>
              </a:spcAft>
              <a:buNone/>
            </a:pPr>
            <a:r>
              <a:rPr lang="en-US" sz="3200" b="1">
                <a:solidFill>
                  <a:schemeClr val="dk1"/>
                </a:solidFill>
                <a:latin typeface="Century Gothic"/>
                <a:ea typeface="Century Gothic"/>
                <a:cs typeface="Century Gothic"/>
                <a:sym typeface="Century Gothic"/>
              </a:rPr>
              <a:t>Moderator</a:t>
            </a:r>
            <a:endParaRPr/>
          </a:p>
          <a:p>
            <a:pPr marL="0" marR="0" lvl="0" indent="0" algn="ctr" rtl="0">
              <a:spcBef>
                <a:spcPts val="0"/>
              </a:spcBef>
              <a:spcAft>
                <a:spcPts val="0"/>
              </a:spcAft>
              <a:buNone/>
            </a:pPr>
            <a:r>
              <a:rPr lang="en-US" sz="3200" b="1">
                <a:solidFill>
                  <a:schemeClr val="dk1"/>
                </a:solidFill>
                <a:latin typeface="Century Gothic"/>
                <a:ea typeface="Century Gothic"/>
                <a:cs typeface="Century Gothic"/>
                <a:sym typeface="Century Gothic"/>
              </a:rPr>
              <a:t>Co-Presenter</a:t>
            </a:r>
            <a:endParaRPr/>
          </a:p>
          <a:p>
            <a:pPr marL="0" marR="0" lvl="0" indent="0" algn="ctr" rtl="0">
              <a:spcBef>
                <a:spcPts val="0"/>
              </a:spcBef>
              <a:spcAft>
                <a:spcPts val="0"/>
              </a:spcAft>
              <a:buNone/>
            </a:pPr>
            <a:r>
              <a:rPr lang="en-US" sz="3200" b="1">
                <a:solidFill>
                  <a:schemeClr val="dk1"/>
                </a:solidFill>
                <a:latin typeface="Century Gothic"/>
                <a:ea typeface="Century Gothic"/>
                <a:cs typeface="Century Gothic"/>
                <a:sym typeface="Century Gothic"/>
              </a:rPr>
              <a:t>Question Facilitator</a:t>
            </a:r>
            <a:endParaRPr/>
          </a:p>
          <a:p>
            <a:pPr marL="0" marR="0" lvl="0" indent="0" algn="ctr" rtl="0">
              <a:spcBef>
                <a:spcPts val="0"/>
              </a:spcBef>
              <a:spcAft>
                <a:spcPts val="0"/>
              </a:spcAft>
              <a:buNone/>
            </a:pPr>
            <a:endParaRPr sz="3200" b="1">
              <a:solidFill>
                <a:schemeClr val="dk1"/>
              </a:solidFill>
              <a:latin typeface="Century Gothic"/>
              <a:ea typeface="Century Gothic"/>
              <a:cs typeface="Century Gothic"/>
              <a:sym typeface="Century Gothic"/>
            </a:endParaRPr>
          </a:p>
        </p:txBody>
      </p:sp>
      <p:pic>
        <p:nvPicPr>
          <p:cNvPr id="702" name="Google Shape;702;p45" descr="Image preview"/>
          <p:cNvPicPr preferRelativeResize="0"/>
          <p:nvPr/>
        </p:nvPicPr>
        <p:blipFill rotWithShape="1">
          <a:blip r:embed="rId3">
            <a:alphaModFix/>
          </a:blip>
          <a:srcRect l="-418" t="14510"/>
          <a:stretch/>
        </p:blipFill>
        <p:spPr>
          <a:xfrm>
            <a:off x="7309178" y="2054008"/>
            <a:ext cx="2998431" cy="3826020"/>
          </a:xfrm>
          <a:prstGeom prst="rect">
            <a:avLst/>
          </a:prstGeom>
          <a:noFill/>
          <a:ln>
            <a:noFill/>
          </a:ln>
        </p:spPr>
      </p:pic>
      <p:sp>
        <p:nvSpPr>
          <p:cNvPr id="703" name="Google Shape;703;p45"/>
          <p:cNvSpPr txBox="1"/>
          <p:nvPr/>
        </p:nvSpPr>
        <p:spPr>
          <a:xfrm>
            <a:off x="692728" y="772898"/>
            <a:ext cx="10778836" cy="1077218"/>
          </a:xfrm>
          <a:prstGeom prst="rect">
            <a:avLst/>
          </a:prstGeom>
          <a:gradFill>
            <a:gsLst>
              <a:gs pos="0">
                <a:srgbClr val="989898"/>
              </a:gs>
              <a:gs pos="45000">
                <a:srgbClr val="A7A7A7"/>
              </a:gs>
              <a:gs pos="100000">
                <a:srgbClr val="B1B1B1"/>
              </a:gs>
            </a:gsLst>
            <a:path path="circle">
              <a:fillToRect l="50000" t="50000" r="50000" b="50000"/>
            </a:path>
            <a:tileRect/>
          </a:gra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entury Gothic"/>
              <a:buNone/>
            </a:pPr>
            <a:r>
              <a:rPr lang="en-US" sz="3200" b="1" i="0" u="none" strike="noStrike" cap="none">
                <a:solidFill>
                  <a:schemeClr val="dk1"/>
                </a:solidFill>
                <a:latin typeface="Century Gothic"/>
                <a:ea typeface="Century Gothic"/>
                <a:cs typeface="Century Gothic"/>
                <a:sym typeface="Century Gothic"/>
              </a:rPr>
              <a:t>Real </a:t>
            </a:r>
            <a:r>
              <a:rPr lang="en-US" sz="3200" b="1">
                <a:solidFill>
                  <a:schemeClr val="dk1"/>
                </a:solidFill>
                <a:latin typeface="Century Gothic"/>
                <a:ea typeface="Century Gothic"/>
                <a:cs typeface="Century Gothic"/>
                <a:sym typeface="Century Gothic"/>
              </a:rPr>
              <a:t>Life School Safety </a:t>
            </a:r>
            <a:r>
              <a:rPr lang="en-US" sz="3200" b="1" i="0" u="none" strike="noStrike" cap="none">
                <a:solidFill>
                  <a:schemeClr val="dk1"/>
                </a:solidFill>
                <a:latin typeface="Century Gothic"/>
                <a:ea typeface="Century Gothic"/>
                <a:cs typeface="Century Gothic"/>
                <a:sym typeface="Century Gothic"/>
              </a:rPr>
              <a:t>Incident Response </a:t>
            </a:r>
            <a:endParaRPr/>
          </a:p>
          <a:p>
            <a:pPr marL="0" marR="0" lvl="0" indent="0" algn="ctr" rtl="0">
              <a:lnSpc>
                <a:spcPct val="100000"/>
              </a:lnSpc>
              <a:spcBef>
                <a:spcPts val="0"/>
              </a:spcBef>
              <a:spcAft>
                <a:spcPts val="0"/>
              </a:spcAft>
              <a:buClr>
                <a:schemeClr val="dk1"/>
              </a:buClr>
              <a:buSzPts val="3200"/>
              <a:buFont typeface="Century Gothic"/>
              <a:buNone/>
            </a:pPr>
            <a:r>
              <a:rPr lang="en-US" sz="3200" b="1" i="0" u="none" strike="noStrike" cap="none">
                <a:solidFill>
                  <a:schemeClr val="dk1"/>
                </a:solidFill>
                <a:latin typeface="Century Gothic"/>
                <a:ea typeface="Century Gothic"/>
                <a:cs typeface="Century Gothic"/>
                <a:sym typeface="Century Gothic"/>
              </a:rPr>
              <a:t>Panel &amp; Presentation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Shape 707"/>
        <p:cNvGrpSpPr/>
        <p:nvPr/>
      </p:nvGrpSpPr>
      <p:grpSpPr>
        <a:xfrm>
          <a:off x="0" y="0"/>
          <a:ext cx="0" cy="0"/>
          <a:chOff x="0" y="0"/>
          <a:chExt cx="0" cy="0"/>
        </a:xfrm>
      </p:grpSpPr>
      <p:sp>
        <p:nvSpPr>
          <p:cNvPr id="708" name="Google Shape;708;p46"/>
          <p:cNvSpPr txBox="1"/>
          <p:nvPr/>
        </p:nvSpPr>
        <p:spPr>
          <a:xfrm>
            <a:off x="692728" y="772898"/>
            <a:ext cx="10778836" cy="1077218"/>
          </a:xfrm>
          <a:prstGeom prst="rect">
            <a:avLst/>
          </a:prstGeom>
          <a:gradFill>
            <a:gsLst>
              <a:gs pos="0">
                <a:srgbClr val="989898"/>
              </a:gs>
              <a:gs pos="45000">
                <a:srgbClr val="A7A7A7"/>
              </a:gs>
              <a:gs pos="100000">
                <a:srgbClr val="B1B1B1"/>
              </a:gs>
            </a:gsLst>
            <a:path path="circle">
              <a:fillToRect l="50000" t="50000" r="50000" b="50000"/>
            </a:path>
            <a:tileRect/>
          </a:gra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entury Gothic"/>
              <a:buNone/>
            </a:pPr>
            <a:r>
              <a:rPr lang="en-US" sz="3200" b="1" i="0" u="none" strike="noStrike" cap="none">
                <a:solidFill>
                  <a:schemeClr val="dk1"/>
                </a:solidFill>
                <a:latin typeface="Century Gothic"/>
                <a:ea typeface="Century Gothic"/>
                <a:cs typeface="Century Gothic"/>
                <a:sym typeface="Century Gothic"/>
              </a:rPr>
              <a:t>Real </a:t>
            </a:r>
            <a:r>
              <a:rPr lang="en-US" sz="3200" b="1">
                <a:solidFill>
                  <a:schemeClr val="dk1"/>
                </a:solidFill>
                <a:latin typeface="Century Gothic"/>
                <a:ea typeface="Century Gothic"/>
                <a:cs typeface="Century Gothic"/>
                <a:sym typeface="Century Gothic"/>
              </a:rPr>
              <a:t>Life School Safety </a:t>
            </a:r>
            <a:r>
              <a:rPr lang="en-US" sz="3200" b="1" i="0" u="none" strike="noStrike" cap="none">
                <a:solidFill>
                  <a:schemeClr val="dk1"/>
                </a:solidFill>
                <a:latin typeface="Century Gothic"/>
                <a:ea typeface="Century Gothic"/>
                <a:cs typeface="Century Gothic"/>
                <a:sym typeface="Century Gothic"/>
              </a:rPr>
              <a:t>Incident Response </a:t>
            </a:r>
            <a:endParaRPr/>
          </a:p>
          <a:p>
            <a:pPr marL="0" marR="0" lvl="0" indent="0" algn="ctr" rtl="0">
              <a:lnSpc>
                <a:spcPct val="100000"/>
              </a:lnSpc>
              <a:spcBef>
                <a:spcPts val="0"/>
              </a:spcBef>
              <a:spcAft>
                <a:spcPts val="0"/>
              </a:spcAft>
              <a:buClr>
                <a:schemeClr val="dk1"/>
              </a:buClr>
              <a:buSzPts val="3200"/>
              <a:buFont typeface="Century Gothic"/>
              <a:buNone/>
            </a:pPr>
            <a:r>
              <a:rPr lang="en-US" sz="3200" b="1" i="0" u="none" strike="noStrike" cap="none">
                <a:solidFill>
                  <a:schemeClr val="dk1"/>
                </a:solidFill>
                <a:latin typeface="Century Gothic"/>
                <a:ea typeface="Century Gothic"/>
                <a:cs typeface="Century Gothic"/>
                <a:sym typeface="Century Gothic"/>
              </a:rPr>
              <a:t>Panel &amp; Presentation</a:t>
            </a:r>
            <a:endParaRPr/>
          </a:p>
        </p:txBody>
      </p:sp>
      <p:sp>
        <p:nvSpPr>
          <p:cNvPr id="709" name="Google Shape;709;p46"/>
          <p:cNvSpPr txBox="1"/>
          <p:nvPr/>
        </p:nvSpPr>
        <p:spPr>
          <a:xfrm>
            <a:off x="7321303" y="4827234"/>
            <a:ext cx="415026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C00000"/>
                </a:solidFill>
                <a:latin typeface="Century Gothic"/>
                <a:ea typeface="Century Gothic"/>
                <a:cs typeface="Century Gothic"/>
                <a:sym typeface="Century Gothic"/>
              </a:rPr>
              <a:t>Dr. Gary McGuire</a:t>
            </a:r>
            <a:r>
              <a:rPr lang="en-US" sz="1800" b="1">
                <a:solidFill>
                  <a:schemeClr val="dk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1800" b="1" i="1">
                <a:solidFill>
                  <a:schemeClr val="dk1"/>
                </a:solidFill>
                <a:latin typeface="Century Gothic"/>
                <a:ea typeface="Century Gothic"/>
                <a:cs typeface="Century Gothic"/>
                <a:sym typeface="Century Gothic"/>
              </a:rPr>
              <a:t>Retired Director of Pupil Services,</a:t>
            </a:r>
            <a:endParaRPr/>
          </a:p>
          <a:p>
            <a:pPr marL="0" marR="0" lvl="0" indent="0" algn="ctr" rtl="0">
              <a:spcBef>
                <a:spcPts val="0"/>
              </a:spcBef>
              <a:spcAft>
                <a:spcPts val="0"/>
              </a:spcAft>
              <a:buNone/>
            </a:pPr>
            <a:r>
              <a:rPr lang="en-US" sz="1800" b="1" i="1">
                <a:solidFill>
                  <a:schemeClr val="dk1"/>
                </a:solidFill>
                <a:latin typeface="Century Gothic"/>
                <a:ea typeface="Century Gothic"/>
                <a:cs typeface="Century Gothic"/>
                <a:sym typeface="Century Gothic"/>
              </a:rPr>
              <a:t>Riverside Unified School District </a:t>
            </a:r>
            <a:endParaRPr/>
          </a:p>
        </p:txBody>
      </p:sp>
      <p:sp>
        <p:nvSpPr>
          <p:cNvPr id="710" name="Google Shape;710;p46"/>
          <p:cNvSpPr txBox="1"/>
          <p:nvPr/>
        </p:nvSpPr>
        <p:spPr>
          <a:xfrm>
            <a:off x="3862177" y="2002895"/>
            <a:ext cx="415026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C00000"/>
                </a:solidFill>
                <a:latin typeface="Century Gothic"/>
                <a:ea typeface="Century Gothic"/>
                <a:cs typeface="Century Gothic"/>
                <a:sym typeface="Century Gothic"/>
              </a:rPr>
              <a:t>Tim Walker</a:t>
            </a:r>
            <a:r>
              <a:rPr lang="en-US" sz="1800" b="1">
                <a:solidFill>
                  <a:schemeClr val="dk1"/>
                </a:solidFill>
                <a:latin typeface="Century Gothic"/>
                <a:ea typeface="Century Gothic"/>
                <a:cs typeface="Century Gothic"/>
                <a:sym typeface="Century Gothic"/>
              </a:rPr>
              <a:t>,</a:t>
            </a:r>
            <a:endParaRPr/>
          </a:p>
          <a:p>
            <a:pPr marL="0" marR="0" lvl="0" indent="0" algn="ctr" rtl="0">
              <a:spcBef>
                <a:spcPts val="0"/>
              </a:spcBef>
              <a:spcAft>
                <a:spcPts val="0"/>
              </a:spcAft>
              <a:buNone/>
            </a:pPr>
            <a:r>
              <a:rPr lang="en-US" sz="1800" b="1" i="1">
                <a:solidFill>
                  <a:schemeClr val="dk1"/>
                </a:solidFill>
                <a:latin typeface="Century Gothic"/>
                <a:ea typeface="Century Gothic"/>
                <a:cs typeface="Century Gothic"/>
                <a:sym typeface="Century Gothic"/>
              </a:rPr>
              <a:t>Deputy Superintendent of </a:t>
            </a:r>
            <a:endParaRPr/>
          </a:p>
          <a:p>
            <a:pPr marL="0" marR="0" lvl="0" indent="0" algn="ctr" rtl="0">
              <a:spcBef>
                <a:spcPts val="0"/>
              </a:spcBef>
              <a:spcAft>
                <a:spcPts val="0"/>
              </a:spcAft>
              <a:buNone/>
            </a:pPr>
            <a:r>
              <a:rPr lang="en-US" sz="1800" b="1" i="1">
                <a:solidFill>
                  <a:schemeClr val="dk1"/>
                </a:solidFill>
                <a:latin typeface="Century Gothic"/>
                <a:ea typeface="Century Gothic"/>
                <a:cs typeface="Century Gothic"/>
                <a:sym typeface="Century Gothic"/>
              </a:rPr>
              <a:t>Riverside Unified School District </a:t>
            </a:r>
            <a:endParaRPr/>
          </a:p>
        </p:txBody>
      </p:sp>
      <p:sp>
        <p:nvSpPr>
          <p:cNvPr id="711" name="Google Shape;711;p46"/>
          <p:cNvSpPr txBox="1"/>
          <p:nvPr/>
        </p:nvSpPr>
        <p:spPr>
          <a:xfrm>
            <a:off x="605495" y="4524778"/>
            <a:ext cx="415026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C00000"/>
                </a:solidFill>
                <a:latin typeface="Century Gothic"/>
                <a:ea typeface="Century Gothic"/>
                <a:cs typeface="Century Gothic"/>
                <a:sym typeface="Century Gothic"/>
              </a:rPr>
              <a:t>Andrew Flores</a:t>
            </a:r>
            <a:r>
              <a:rPr lang="en-US" sz="1800" b="1">
                <a:solidFill>
                  <a:schemeClr val="dk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1800" b="1" i="1">
                <a:solidFill>
                  <a:schemeClr val="dk1"/>
                </a:solidFill>
                <a:latin typeface="Century Gothic"/>
                <a:ea typeface="Century Gothic"/>
                <a:cs typeface="Century Gothic"/>
                <a:sym typeface="Century Gothic"/>
              </a:rPr>
              <a:t>Director, Office of Emergency Management, University of California, Riverside </a:t>
            </a:r>
            <a:endParaRPr/>
          </a:p>
        </p:txBody>
      </p:sp>
      <p:pic>
        <p:nvPicPr>
          <p:cNvPr id="712" name="Google Shape;712;p46"/>
          <p:cNvPicPr preferRelativeResize="0"/>
          <p:nvPr/>
        </p:nvPicPr>
        <p:blipFill rotWithShape="1">
          <a:blip r:embed="rId3">
            <a:alphaModFix/>
          </a:blip>
          <a:srcRect/>
          <a:stretch/>
        </p:blipFill>
        <p:spPr>
          <a:xfrm>
            <a:off x="1688730" y="1970547"/>
            <a:ext cx="2102837" cy="2554231"/>
          </a:xfrm>
          <a:prstGeom prst="rect">
            <a:avLst/>
          </a:prstGeom>
          <a:noFill/>
          <a:ln>
            <a:noFill/>
          </a:ln>
        </p:spPr>
      </p:pic>
      <p:pic>
        <p:nvPicPr>
          <p:cNvPr id="713" name="Google Shape;713;p46"/>
          <p:cNvPicPr preferRelativeResize="0"/>
          <p:nvPr/>
        </p:nvPicPr>
        <p:blipFill rotWithShape="1">
          <a:blip r:embed="rId4">
            <a:alphaModFix/>
          </a:blip>
          <a:srcRect/>
          <a:stretch/>
        </p:blipFill>
        <p:spPr>
          <a:xfrm>
            <a:off x="4370444" y="2951377"/>
            <a:ext cx="3133725" cy="3133725"/>
          </a:xfrm>
          <a:prstGeom prst="rect">
            <a:avLst/>
          </a:prstGeom>
          <a:noFill/>
          <a:ln>
            <a:noFill/>
          </a:ln>
        </p:spPr>
      </p:pic>
      <p:pic>
        <p:nvPicPr>
          <p:cNvPr id="714" name="Google Shape;714;p46"/>
          <p:cNvPicPr preferRelativeResize="0"/>
          <p:nvPr/>
        </p:nvPicPr>
        <p:blipFill rotWithShape="1">
          <a:blip r:embed="rId5">
            <a:alphaModFix/>
          </a:blip>
          <a:srcRect l="477" t="13915" r="-476"/>
          <a:stretch/>
        </p:blipFill>
        <p:spPr>
          <a:xfrm>
            <a:off x="8177547" y="1970547"/>
            <a:ext cx="2209976" cy="285668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Incident Response</a:t>
            </a:r>
            <a:endParaRPr/>
          </a:p>
        </p:txBody>
      </p:sp>
      <p:sp>
        <p:nvSpPr>
          <p:cNvPr id="721" name="Google Shape;721;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a:t>Castle View Elementary School</a:t>
            </a:r>
            <a:endParaRPr/>
          </a:p>
          <a:p>
            <a:pPr marL="0" lvl="0" indent="0" algn="ctr" rtl="0">
              <a:lnSpc>
                <a:spcPct val="90000"/>
              </a:lnSpc>
              <a:spcBef>
                <a:spcPts val="1000"/>
              </a:spcBef>
              <a:spcAft>
                <a:spcPts val="0"/>
              </a:spcAft>
              <a:buClr>
                <a:schemeClr val="dk1"/>
              </a:buClr>
              <a:buSzPts val="2400"/>
              <a:buNone/>
            </a:pPr>
            <a:r>
              <a:rPr lang="en-US"/>
              <a:t>Riverside Unified School District</a:t>
            </a:r>
            <a:endParaRPr/>
          </a:p>
          <a:p>
            <a:pPr marL="0" lvl="0" indent="0" algn="ctr" rtl="0">
              <a:lnSpc>
                <a:spcPct val="90000"/>
              </a:lnSpc>
              <a:spcBef>
                <a:spcPts val="1000"/>
              </a:spcBef>
              <a:spcAft>
                <a:spcPts val="0"/>
              </a:spcAft>
              <a:buClr>
                <a:schemeClr val="dk1"/>
              </a:buClr>
              <a:buSzPts val="2400"/>
              <a:buNone/>
            </a:pPr>
            <a:r>
              <a:rPr lang="en-US"/>
              <a:t>Campus Hostage Situation</a:t>
            </a:r>
            <a:endParaRPr/>
          </a:p>
          <a:p>
            <a:pPr marL="0" lvl="0" indent="0" algn="ctr" rtl="0">
              <a:lnSpc>
                <a:spcPct val="90000"/>
              </a:lnSpc>
              <a:spcBef>
                <a:spcPts val="1000"/>
              </a:spcBef>
              <a:spcAft>
                <a:spcPts val="0"/>
              </a:spcAft>
              <a:buClr>
                <a:schemeClr val="dk1"/>
              </a:buClr>
              <a:buSzPts val="2400"/>
              <a:buNone/>
            </a:pPr>
            <a:r>
              <a:rPr lang="en-US"/>
              <a:t>October 31, 2017</a:t>
            </a:r>
            <a:endParaRPr/>
          </a:p>
        </p:txBody>
      </p:sp>
      <p:pic>
        <p:nvPicPr>
          <p:cNvPr id="722" name="Google Shape;722;p47"/>
          <p:cNvPicPr preferRelativeResize="0"/>
          <p:nvPr/>
        </p:nvPicPr>
        <p:blipFill rotWithShape="1">
          <a:blip r:embed="rId3">
            <a:alphaModFix/>
          </a:blip>
          <a:srcRect/>
          <a:stretch/>
        </p:blipFill>
        <p:spPr>
          <a:xfrm>
            <a:off x="4260457" y="343762"/>
            <a:ext cx="2916041" cy="21786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Panel Members</a:t>
            </a:r>
            <a:endParaRPr/>
          </a:p>
        </p:txBody>
      </p:sp>
      <p:sp>
        <p:nvSpPr>
          <p:cNvPr id="729" name="Google Shape;729;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228600" lvl="0" indent="-5080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1800"/>
              <a:buNone/>
            </a:pP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2800"/>
              <a:buNone/>
            </a:pPr>
            <a:endParaRPr/>
          </a:p>
        </p:txBody>
      </p:sp>
      <p:pic>
        <p:nvPicPr>
          <p:cNvPr id="730" name="Google Shape;730;p48"/>
          <p:cNvPicPr preferRelativeResize="0"/>
          <p:nvPr/>
        </p:nvPicPr>
        <p:blipFill rotWithShape="1">
          <a:blip r:embed="rId3">
            <a:alphaModFix/>
          </a:blip>
          <a:srcRect/>
          <a:stretch/>
        </p:blipFill>
        <p:spPr>
          <a:xfrm>
            <a:off x="6464995" y="3614420"/>
            <a:ext cx="2418715" cy="2948305"/>
          </a:xfrm>
          <a:prstGeom prst="rect">
            <a:avLst/>
          </a:prstGeom>
          <a:noFill/>
          <a:ln>
            <a:noFill/>
          </a:ln>
        </p:spPr>
      </p:pic>
      <p:pic>
        <p:nvPicPr>
          <p:cNvPr id="731" name="Google Shape;731;p48"/>
          <p:cNvPicPr preferRelativeResize="0"/>
          <p:nvPr/>
        </p:nvPicPr>
        <p:blipFill rotWithShape="1">
          <a:blip r:embed="rId4">
            <a:alphaModFix/>
          </a:blip>
          <a:srcRect/>
          <a:stretch/>
        </p:blipFill>
        <p:spPr>
          <a:xfrm>
            <a:off x="6096000" y="295275"/>
            <a:ext cx="3133725" cy="3133725"/>
          </a:xfrm>
          <a:prstGeom prst="rect">
            <a:avLst/>
          </a:prstGeom>
          <a:noFill/>
          <a:ln>
            <a:noFill/>
          </a:ln>
        </p:spPr>
      </p:pic>
      <p:pic>
        <p:nvPicPr>
          <p:cNvPr id="732" name="Google Shape;732;p48"/>
          <p:cNvPicPr preferRelativeResize="0"/>
          <p:nvPr/>
        </p:nvPicPr>
        <p:blipFill rotWithShape="1">
          <a:blip r:embed="rId5">
            <a:alphaModFix/>
          </a:blip>
          <a:srcRect/>
          <a:stretch/>
        </p:blipFill>
        <p:spPr>
          <a:xfrm>
            <a:off x="1153447" y="2217846"/>
            <a:ext cx="2129155" cy="3193415"/>
          </a:xfrm>
          <a:prstGeom prst="rect">
            <a:avLst/>
          </a:prstGeom>
          <a:noFill/>
          <a:ln>
            <a:noFill/>
          </a:ln>
        </p:spPr>
      </p:pic>
      <p:sp>
        <p:nvSpPr>
          <p:cNvPr id="733" name="Google Shape;733;p48"/>
          <p:cNvSpPr txBox="1"/>
          <p:nvPr/>
        </p:nvSpPr>
        <p:spPr>
          <a:xfrm>
            <a:off x="9252706" y="2046347"/>
            <a:ext cx="260169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Tim Walker</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Deputy Superintendent</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Riverside Unified School District</a:t>
            </a:r>
            <a:endParaRPr/>
          </a:p>
        </p:txBody>
      </p:sp>
      <p:sp>
        <p:nvSpPr>
          <p:cNvPr id="734" name="Google Shape;734;p48"/>
          <p:cNvSpPr txBox="1"/>
          <p:nvPr/>
        </p:nvSpPr>
        <p:spPr>
          <a:xfrm>
            <a:off x="9252706" y="4834572"/>
            <a:ext cx="2538046"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Andy Flores</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Director, Office of Emergency Management</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University of California, Riverside</a:t>
            </a:r>
            <a:endParaRPr/>
          </a:p>
        </p:txBody>
      </p:sp>
      <p:sp>
        <p:nvSpPr>
          <p:cNvPr id="735" name="Google Shape;735;p48"/>
          <p:cNvSpPr txBox="1"/>
          <p:nvPr/>
        </p:nvSpPr>
        <p:spPr>
          <a:xfrm>
            <a:off x="3486314" y="3881355"/>
            <a:ext cx="2609685"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Gary McGuire, Ed. D.</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Director, Pupil Services – Retired</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Riverside Unified School District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Castle View Strong</a:t>
            </a:r>
            <a:endParaRPr/>
          </a:p>
        </p:txBody>
      </p:sp>
      <p:sp>
        <p:nvSpPr>
          <p:cNvPr id="742" name="Google Shape;742;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ctr" rtl="0">
              <a:lnSpc>
                <a:spcPct val="90000"/>
              </a:lnSpc>
              <a:spcBef>
                <a:spcPts val="0"/>
              </a:spcBef>
              <a:spcAft>
                <a:spcPts val="0"/>
              </a:spcAft>
              <a:buClr>
                <a:schemeClr val="dk1"/>
              </a:buClr>
              <a:buSzPts val="2800"/>
              <a:buNone/>
            </a:pPr>
            <a:endParaRPr/>
          </a:p>
          <a:p>
            <a:pPr marL="228600" lvl="0" indent="-5080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1800"/>
              <a:buNone/>
            </a:pPr>
            <a:endParaRPr sz="1800" u="sng">
              <a:solidFill>
                <a:srgbClr val="467886"/>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1800"/>
              <a:buNone/>
            </a:pPr>
            <a:endParaRPr sz="1800" u="sng">
              <a:solidFill>
                <a:srgbClr val="467886"/>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1800"/>
              <a:buNone/>
            </a:pPr>
            <a:endParaRPr sz="1800" u="sng">
              <a:solidFill>
                <a:srgbClr val="467886"/>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1800"/>
              <a:buNone/>
            </a:pPr>
            <a:endParaRPr sz="1800" u="sng">
              <a:solidFill>
                <a:srgbClr val="467886"/>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1800"/>
              <a:buNone/>
            </a:pPr>
            <a:endParaRPr sz="1800" u="sng">
              <a:solidFill>
                <a:srgbClr val="467886"/>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1800"/>
              <a:buNone/>
            </a:pPr>
            <a:endParaRPr sz="1800" u="sng">
              <a:solidFill>
                <a:srgbClr val="467886"/>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467886"/>
              </a:buClr>
              <a:buSzPts val="1800"/>
              <a:buNone/>
            </a:pPr>
            <a:r>
              <a:rPr lang="en-US" sz="1800" u="sng">
                <a:solidFill>
                  <a:srgbClr val="467886"/>
                </a:solidFill>
                <a:latin typeface="Times New Roman"/>
                <a:ea typeface="Times New Roman"/>
                <a:cs typeface="Times New Roman"/>
                <a:sym typeface="Times New Roman"/>
              </a:rPr>
              <a:t>https://youtu.be/gArq7ddWmWk?si=gOFoMO_ESkJS092n</a:t>
            </a: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2800"/>
              <a:buNone/>
            </a:pPr>
            <a:endParaRPr/>
          </a:p>
        </p:txBody>
      </p:sp>
      <p:pic>
        <p:nvPicPr>
          <p:cNvPr id="743" name="Google Shape;743;p49">
            <a:hlinkClick r:id="rId3"/>
          </p:cNvPr>
          <p:cNvPicPr preferRelativeResize="0"/>
          <p:nvPr/>
        </p:nvPicPr>
        <p:blipFill rotWithShape="1">
          <a:blip r:embed="rId4">
            <a:alphaModFix/>
          </a:blip>
          <a:srcRect/>
          <a:stretch/>
        </p:blipFill>
        <p:spPr>
          <a:xfrm>
            <a:off x="2051539" y="1597494"/>
            <a:ext cx="7772400" cy="38483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
          <p:cNvSpPr txBox="1">
            <a:spLocks noGrp="1"/>
          </p:cNvSpPr>
          <p:nvPr>
            <p:ph type="title"/>
          </p:nvPr>
        </p:nvSpPr>
        <p:spPr>
          <a:xfrm>
            <a:off x="4769224" y="942871"/>
            <a:ext cx="6386456" cy="5875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Century Gothic"/>
              <a:buNone/>
            </a:pPr>
            <a:r>
              <a:rPr lang="en-US" b="1" i="1"/>
              <a:t>Educator’s Guide to Comprehensive School Safety Plans (2023-24 Edition)</a:t>
            </a:r>
            <a:endParaRPr/>
          </a:p>
        </p:txBody>
      </p:sp>
      <p:sp>
        <p:nvSpPr>
          <p:cNvPr id="360" name="Google Shape;360;p5"/>
          <p:cNvSpPr txBox="1">
            <a:spLocks noGrp="1"/>
          </p:cNvSpPr>
          <p:nvPr>
            <p:ph type="body" idx="1"/>
          </p:nvPr>
        </p:nvSpPr>
        <p:spPr>
          <a:xfrm>
            <a:off x="4640238" y="1825625"/>
            <a:ext cx="6803617" cy="3821257"/>
          </a:xfrm>
          <a:prstGeom prst="rect">
            <a:avLst/>
          </a:prstGeom>
          <a:noFill/>
          <a:ln>
            <a:noFill/>
          </a:ln>
        </p:spPr>
        <p:txBody>
          <a:bodyPr spcFirstLastPara="1" wrap="square" lIns="0" tIns="45700" rIns="0" bIns="45700" anchor="t" anchorCtr="0">
            <a:normAutofit fontScale="92500" lnSpcReduction="20000"/>
          </a:bodyPr>
          <a:lstStyle/>
          <a:p>
            <a:pPr marL="91440" lvl="0" indent="-117475" algn="l" rtl="0">
              <a:lnSpc>
                <a:spcPct val="100000"/>
              </a:lnSpc>
              <a:spcBef>
                <a:spcPts val="0"/>
              </a:spcBef>
              <a:spcAft>
                <a:spcPts val="0"/>
              </a:spcAft>
              <a:buSzPct val="100000"/>
              <a:buChar char=" "/>
            </a:pPr>
            <a:r>
              <a:rPr lang="en-US" sz="2000" b="0" i="0">
                <a:solidFill>
                  <a:srgbClr val="000000"/>
                </a:solidFill>
                <a:latin typeface="Roboto"/>
                <a:ea typeface="Roboto"/>
                <a:cs typeface="Roboto"/>
                <a:sym typeface="Roboto"/>
              </a:rPr>
              <a:t>Campus Safety Group is incredibly proud to have been exclusively selected to write the “Educator’s Guide to Comprehensive School Safety Plans, 2023-2024 Edition”. This was a joint project between The Department of Education, the Department of Justice, the Los Angeles County Office of Education, as well as several other stakeholder agencies.</a:t>
            </a:r>
            <a:endParaRPr/>
          </a:p>
          <a:p>
            <a:pPr marL="91440" lvl="0" indent="-117475" algn="l" rtl="0">
              <a:lnSpc>
                <a:spcPct val="100000"/>
              </a:lnSpc>
              <a:spcBef>
                <a:spcPts val="1400"/>
              </a:spcBef>
              <a:spcAft>
                <a:spcPts val="0"/>
              </a:spcAft>
              <a:buSzPct val="100000"/>
              <a:buChar char=" "/>
            </a:pPr>
            <a:r>
              <a:rPr lang="en-US" sz="2000" b="0" i="0">
                <a:solidFill>
                  <a:srgbClr val="000000"/>
                </a:solidFill>
                <a:latin typeface="Roboto"/>
                <a:ea typeface="Roboto"/>
                <a:cs typeface="Roboto"/>
                <a:sym typeface="Roboto"/>
              </a:rPr>
              <a:t>The 2023-2024 Guide to School Safety Plans is an essential first step towards compliance, however, LEA’s will still need training and support to assure they establish and maintain a “culture of compliance” with all safety mandates.</a:t>
            </a:r>
            <a:endParaRPr/>
          </a:p>
          <a:p>
            <a:pPr marL="91440" lvl="0" indent="-140970" algn="l" rtl="0">
              <a:lnSpc>
                <a:spcPct val="100000"/>
              </a:lnSpc>
              <a:spcBef>
                <a:spcPts val="1400"/>
              </a:spcBef>
              <a:spcAft>
                <a:spcPts val="0"/>
              </a:spcAft>
              <a:buClr>
                <a:schemeClr val="dk1"/>
              </a:buClr>
              <a:buSzPct val="100000"/>
              <a:buChar char=" "/>
            </a:pPr>
            <a:r>
              <a:rPr lang="en-US" sz="2400">
                <a:highlight>
                  <a:srgbClr val="FFFF00"/>
                </a:highlight>
              </a:rPr>
              <a:t>Ordering information:</a:t>
            </a:r>
            <a:endParaRPr/>
          </a:p>
          <a:p>
            <a:pPr marL="0" lvl="0" indent="0" algn="l" rtl="0">
              <a:lnSpc>
                <a:spcPct val="100000"/>
              </a:lnSpc>
              <a:spcBef>
                <a:spcPts val="1400"/>
              </a:spcBef>
              <a:spcAft>
                <a:spcPts val="0"/>
              </a:spcAft>
              <a:buSzPct val="100000"/>
              <a:buNone/>
            </a:pPr>
            <a:r>
              <a:rPr lang="en-US" sz="2400"/>
              <a:t>Email - </a:t>
            </a:r>
            <a:r>
              <a:rPr lang="en-US" sz="2400" b="1"/>
              <a:t>Elizabeth Iniguez </a:t>
            </a:r>
            <a:r>
              <a:rPr lang="en-US" sz="2400"/>
              <a:t>at                        </a:t>
            </a:r>
            <a:r>
              <a:rPr lang="en-US" sz="2400" b="1" u="sng">
                <a:solidFill>
                  <a:schemeClr val="hlink"/>
                </a:solidFill>
                <a:hlinkClick r:id="rId3"/>
              </a:rPr>
              <a:t>Iniguez_Elizabeth@lacoe.edu</a:t>
            </a:r>
            <a:r>
              <a:rPr lang="en-US" sz="2400" b="1" u="sng"/>
              <a:t> </a:t>
            </a:r>
            <a:r>
              <a:rPr lang="en-US" sz="2400"/>
              <a:t> </a:t>
            </a:r>
            <a:endParaRPr/>
          </a:p>
          <a:p>
            <a:pPr marL="0" lvl="0" indent="0" algn="l" rtl="0">
              <a:lnSpc>
                <a:spcPct val="100000"/>
              </a:lnSpc>
              <a:spcBef>
                <a:spcPts val="1400"/>
              </a:spcBef>
              <a:spcAft>
                <a:spcPts val="0"/>
              </a:spcAft>
              <a:buSzPct val="100000"/>
              <a:buNone/>
            </a:pPr>
            <a:endParaRPr sz="2400"/>
          </a:p>
          <a:p>
            <a:pPr marL="0" lvl="0" indent="0" algn="l" rtl="0">
              <a:lnSpc>
                <a:spcPct val="100000"/>
              </a:lnSpc>
              <a:spcBef>
                <a:spcPts val="1400"/>
              </a:spcBef>
              <a:spcAft>
                <a:spcPts val="0"/>
              </a:spcAft>
              <a:buSzPct val="100000"/>
              <a:buNone/>
            </a:pPr>
            <a:endParaRPr sz="1800">
              <a:highlight>
                <a:srgbClr val="FFFF00"/>
              </a:highlight>
            </a:endParaRPr>
          </a:p>
        </p:txBody>
      </p:sp>
      <p:pic>
        <p:nvPicPr>
          <p:cNvPr id="361" name="Google Shape;361;p5"/>
          <p:cNvPicPr preferRelativeResize="0"/>
          <p:nvPr/>
        </p:nvPicPr>
        <p:blipFill rotWithShape="1">
          <a:blip r:embed="rId4">
            <a:alphaModFix/>
          </a:blip>
          <a:srcRect/>
          <a:stretch/>
        </p:blipFill>
        <p:spPr>
          <a:xfrm>
            <a:off x="865220" y="856526"/>
            <a:ext cx="3571078" cy="469100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Overview of Incident</a:t>
            </a:r>
            <a:endParaRPr/>
          </a:p>
        </p:txBody>
      </p:sp>
      <p:sp>
        <p:nvSpPr>
          <p:cNvPr id="750" name="Google Shape;750;p50"/>
          <p:cNvSpPr txBox="1">
            <a:spLocks noGrp="1"/>
          </p:cNvSpPr>
          <p:nvPr>
            <p:ph type="body" idx="1"/>
          </p:nvPr>
        </p:nvSpPr>
        <p:spPr>
          <a:xfrm>
            <a:off x="838200" y="1371600"/>
            <a:ext cx="10515600" cy="512127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Tuesday, October 31, 2017 @11:00 a.m.</a:t>
            </a:r>
            <a:endParaRPr/>
          </a:p>
          <a:p>
            <a:pPr marL="685800" lvl="1" indent="-228600" algn="l" rtl="0">
              <a:lnSpc>
                <a:spcPct val="90000"/>
              </a:lnSpc>
              <a:spcBef>
                <a:spcPts val="500"/>
              </a:spcBef>
              <a:spcAft>
                <a:spcPts val="0"/>
              </a:spcAft>
              <a:buClr>
                <a:schemeClr val="dk1"/>
              </a:buClr>
              <a:buSzPts val="2400"/>
              <a:buChar char="•"/>
            </a:pPr>
            <a:r>
              <a:rPr lang="en-US"/>
              <a:t>Father of Castle View 1</a:t>
            </a:r>
            <a:r>
              <a:rPr lang="en-US" baseline="30000"/>
              <a:t>st</a:t>
            </a:r>
            <a:r>
              <a:rPr lang="en-US"/>
              <a:t> Grader comes into office agitated &amp; loudly demanding to see his daughter out of school (restraining order in place?)</a:t>
            </a:r>
            <a:endParaRPr/>
          </a:p>
          <a:p>
            <a:pPr marL="1143000" lvl="2" indent="-228600" algn="l" rtl="0">
              <a:lnSpc>
                <a:spcPct val="90000"/>
              </a:lnSpc>
              <a:spcBef>
                <a:spcPts val="500"/>
              </a:spcBef>
              <a:spcAft>
                <a:spcPts val="0"/>
              </a:spcAft>
              <a:buClr>
                <a:schemeClr val="dk1"/>
              </a:buClr>
              <a:buSzPts val="2000"/>
              <a:buChar char="•"/>
            </a:pPr>
            <a:r>
              <a:rPr lang="en-US"/>
              <a:t>Father’s mother had called school warning that he was coming to school and not to release girl to him</a:t>
            </a:r>
            <a:endParaRPr/>
          </a:p>
          <a:p>
            <a:pPr marL="685800" lvl="1" indent="-228600" algn="l" rtl="0">
              <a:lnSpc>
                <a:spcPct val="90000"/>
              </a:lnSpc>
              <a:spcBef>
                <a:spcPts val="500"/>
              </a:spcBef>
              <a:spcAft>
                <a:spcPts val="0"/>
              </a:spcAft>
              <a:buClr>
                <a:schemeClr val="dk1"/>
              </a:buClr>
              <a:buSzPts val="2400"/>
              <a:buChar char="•"/>
            </a:pPr>
            <a:r>
              <a:rPr lang="en-US"/>
              <a:t>Principal called</a:t>
            </a:r>
            <a:endParaRPr/>
          </a:p>
          <a:p>
            <a:pPr marL="685800" lvl="1" indent="-228600" algn="l" rtl="0">
              <a:lnSpc>
                <a:spcPct val="90000"/>
              </a:lnSpc>
              <a:spcBef>
                <a:spcPts val="500"/>
              </a:spcBef>
              <a:spcAft>
                <a:spcPts val="0"/>
              </a:spcAft>
              <a:buClr>
                <a:schemeClr val="dk1"/>
              </a:buClr>
              <a:buSzPts val="2400"/>
              <a:buChar char="•"/>
            </a:pPr>
            <a:r>
              <a:rPr lang="en-US"/>
              <a:t>Father gets more enraged, refusing to wait, exits office onto campus</a:t>
            </a:r>
            <a:endParaRPr/>
          </a:p>
          <a:p>
            <a:pPr marL="685800" lvl="1" indent="-228600" algn="l" rtl="0">
              <a:lnSpc>
                <a:spcPct val="90000"/>
              </a:lnSpc>
              <a:spcBef>
                <a:spcPts val="500"/>
              </a:spcBef>
              <a:spcAft>
                <a:spcPts val="0"/>
              </a:spcAft>
              <a:buClr>
                <a:schemeClr val="dk1"/>
              </a:buClr>
              <a:buSzPts val="2400"/>
              <a:buChar char="•"/>
            </a:pPr>
            <a:r>
              <a:rPr lang="en-US"/>
              <a:t>Lock-down initiated/emergency contacts (RPD &amp; District) called</a:t>
            </a:r>
            <a:endParaRPr/>
          </a:p>
          <a:p>
            <a:pPr marL="685800" lvl="1" indent="-228600" algn="l" rtl="0">
              <a:lnSpc>
                <a:spcPct val="90000"/>
              </a:lnSpc>
              <a:spcBef>
                <a:spcPts val="500"/>
              </a:spcBef>
              <a:spcAft>
                <a:spcPts val="0"/>
              </a:spcAft>
              <a:buClr>
                <a:schemeClr val="dk1"/>
              </a:buClr>
              <a:buSzPts val="2400"/>
              <a:buChar char="•"/>
            </a:pPr>
            <a:r>
              <a:rPr lang="en-US"/>
              <a:t>Primary grades are at lunch in MPR</a:t>
            </a:r>
            <a:endParaRPr/>
          </a:p>
          <a:p>
            <a:pPr marL="685800" lvl="1" indent="-228600" algn="l" rtl="0">
              <a:lnSpc>
                <a:spcPct val="90000"/>
              </a:lnSpc>
              <a:spcBef>
                <a:spcPts val="500"/>
              </a:spcBef>
              <a:spcAft>
                <a:spcPts val="0"/>
              </a:spcAft>
              <a:buClr>
                <a:schemeClr val="dk1"/>
              </a:buClr>
              <a:buSzPts val="2400"/>
              <a:buChar char="•"/>
            </a:pPr>
            <a:r>
              <a:rPr lang="en-US"/>
              <a:t>Principal attempts to stop father</a:t>
            </a:r>
            <a:endParaRPr/>
          </a:p>
          <a:p>
            <a:pPr marL="685800" lvl="1" indent="-228600" algn="l" rtl="0">
              <a:lnSpc>
                <a:spcPct val="90000"/>
              </a:lnSpc>
              <a:spcBef>
                <a:spcPts val="500"/>
              </a:spcBef>
              <a:spcAft>
                <a:spcPts val="0"/>
              </a:spcAft>
              <a:buClr>
                <a:schemeClr val="dk1"/>
              </a:buClr>
              <a:buSzPts val="2400"/>
              <a:buChar char="•"/>
            </a:pPr>
            <a:r>
              <a:rPr lang="en-US"/>
              <a:t>Father sees daughter’s 1</a:t>
            </a:r>
            <a:r>
              <a:rPr lang="en-US" baseline="30000"/>
              <a:t>st</a:t>
            </a:r>
            <a:r>
              <a:rPr lang="en-US"/>
              <a:t> grade teacher and grabs her</a:t>
            </a:r>
            <a:endParaRPr/>
          </a:p>
          <a:p>
            <a:pPr marL="685800" lvl="1" indent="-228600" algn="l" rtl="0">
              <a:lnSpc>
                <a:spcPct val="90000"/>
              </a:lnSpc>
              <a:spcBef>
                <a:spcPts val="500"/>
              </a:spcBef>
              <a:spcAft>
                <a:spcPts val="0"/>
              </a:spcAft>
              <a:buClr>
                <a:schemeClr val="dk1"/>
              </a:buClr>
              <a:buSzPts val="2400"/>
              <a:buChar char="•"/>
            </a:pPr>
            <a:r>
              <a:rPr lang="en-US"/>
              <a:t>Substitute attempts to free teacher and is assaulted by father</a:t>
            </a:r>
            <a:endParaRPr/>
          </a:p>
          <a:p>
            <a:pPr marL="685800" lvl="1" indent="-228600" algn="l" rtl="0">
              <a:lnSpc>
                <a:spcPct val="90000"/>
              </a:lnSpc>
              <a:spcBef>
                <a:spcPts val="500"/>
              </a:spcBef>
              <a:spcAft>
                <a:spcPts val="0"/>
              </a:spcAft>
              <a:buClr>
                <a:schemeClr val="dk1"/>
              </a:buClr>
              <a:buSzPts val="2400"/>
              <a:buChar char="•"/>
            </a:pPr>
            <a:r>
              <a:rPr lang="en-US"/>
              <a:t>Father drags teacher into her classroom, barricading the door: 6-hour long hostage situation begins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Before the Incident</a:t>
            </a:r>
            <a:endParaRPr/>
          </a:p>
        </p:txBody>
      </p:sp>
      <p:sp>
        <p:nvSpPr>
          <p:cNvPr id="757" name="Google Shape;757;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Emergency Response Plans in Place</a:t>
            </a:r>
            <a:endParaRPr/>
          </a:p>
          <a:p>
            <a:pPr marL="228600" lvl="0" indent="-228600" algn="l" rtl="0">
              <a:lnSpc>
                <a:spcPct val="90000"/>
              </a:lnSpc>
              <a:spcBef>
                <a:spcPts val="1000"/>
              </a:spcBef>
              <a:spcAft>
                <a:spcPts val="0"/>
              </a:spcAft>
              <a:buClr>
                <a:schemeClr val="dk1"/>
              </a:buClr>
              <a:buSzPts val="3200"/>
              <a:buChar char="•"/>
            </a:pPr>
            <a:r>
              <a:rPr lang="en-US" sz="3200"/>
              <a:t>Updated Board Policy &amp; Rules/Regulations</a:t>
            </a:r>
            <a:endParaRPr/>
          </a:p>
          <a:p>
            <a:pPr marL="228600" lvl="0" indent="-228600" algn="l" rtl="0">
              <a:lnSpc>
                <a:spcPct val="90000"/>
              </a:lnSpc>
              <a:spcBef>
                <a:spcPts val="1000"/>
              </a:spcBef>
              <a:spcAft>
                <a:spcPts val="0"/>
              </a:spcAft>
              <a:buClr>
                <a:schemeClr val="dk1"/>
              </a:buClr>
              <a:buSzPts val="3200"/>
              <a:buChar char="•"/>
            </a:pPr>
            <a:r>
              <a:rPr lang="en-US" sz="3200"/>
              <a:t>Agreements/MOUs with Police, Sheriff, &amp; Fire Departments</a:t>
            </a:r>
            <a:endParaRPr/>
          </a:p>
          <a:p>
            <a:pPr marL="228600" lvl="0" indent="-228600" algn="l" rtl="0">
              <a:lnSpc>
                <a:spcPct val="90000"/>
              </a:lnSpc>
              <a:spcBef>
                <a:spcPts val="1000"/>
              </a:spcBef>
              <a:spcAft>
                <a:spcPts val="0"/>
              </a:spcAft>
              <a:buClr>
                <a:schemeClr val="dk1"/>
              </a:buClr>
              <a:buSzPts val="3200"/>
              <a:buChar char="•"/>
            </a:pPr>
            <a:r>
              <a:rPr lang="en-US" sz="3200"/>
              <a:t>Campus Security Staffing</a:t>
            </a:r>
            <a:endParaRPr/>
          </a:p>
          <a:p>
            <a:pPr marL="228600" lvl="0" indent="-228600" algn="l" rtl="0">
              <a:lnSpc>
                <a:spcPct val="90000"/>
              </a:lnSpc>
              <a:spcBef>
                <a:spcPts val="1000"/>
              </a:spcBef>
              <a:spcAft>
                <a:spcPts val="0"/>
              </a:spcAft>
              <a:buClr>
                <a:schemeClr val="dk1"/>
              </a:buClr>
              <a:buSzPts val="3200"/>
              <a:buChar char="•"/>
            </a:pPr>
            <a:r>
              <a:rPr lang="en-US" sz="3200"/>
              <a:t>Emergency Response Protocol with Mandated Annual Training &amp; Drills</a:t>
            </a:r>
            <a:endParaRPr/>
          </a:p>
          <a:p>
            <a:pPr marL="228600" lvl="0" indent="-228600" algn="l" rtl="0">
              <a:lnSpc>
                <a:spcPct val="90000"/>
              </a:lnSpc>
              <a:spcBef>
                <a:spcPts val="1000"/>
              </a:spcBef>
              <a:spcAft>
                <a:spcPts val="0"/>
              </a:spcAft>
              <a:buClr>
                <a:schemeClr val="dk1"/>
              </a:buClr>
              <a:buSzPts val="3200"/>
              <a:buChar char="•"/>
            </a:pPr>
            <a:r>
              <a:rPr lang="en-US" sz="3200"/>
              <a:t>School Site Safety Structures</a:t>
            </a:r>
            <a:endParaRPr/>
          </a:p>
        </p:txBody>
      </p:sp>
      <p:pic>
        <p:nvPicPr>
          <p:cNvPr id="758" name="Google Shape;758;p51"/>
          <p:cNvPicPr preferRelativeResize="0"/>
          <p:nvPr/>
        </p:nvPicPr>
        <p:blipFill rotWithShape="1">
          <a:blip r:embed="rId3">
            <a:alphaModFix/>
          </a:blip>
          <a:srcRect/>
          <a:stretch/>
        </p:blipFill>
        <p:spPr>
          <a:xfrm>
            <a:off x="6987124" y="4816631"/>
            <a:ext cx="2867025" cy="15906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Before the Incident</a:t>
            </a:r>
            <a:endParaRPr/>
          </a:p>
        </p:txBody>
      </p:sp>
      <p:sp>
        <p:nvSpPr>
          <p:cNvPr id="765" name="Google Shape;765;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a:t>School Site Safety Structures</a:t>
            </a:r>
            <a:endParaRPr/>
          </a:p>
          <a:p>
            <a:pPr marL="228600" lvl="0" indent="-254000" algn="l" rtl="0">
              <a:lnSpc>
                <a:spcPct val="90000"/>
              </a:lnSpc>
              <a:spcBef>
                <a:spcPts val="1000"/>
              </a:spcBef>
              <a:spcAft>
                <a:spcPts val="0"/>
              </a:spcAft>
              <a:buClr>
                <a:schemeClr val="dk1"/>
              </a:buClr>
              <a:buSzPts val="4000"/>
              <a:buChar char="•"/>
            </a:pPr>
            <a:r>
              <a:rPr lang="en-US" sz="4000"/>
              <a:t>Relationships with RPD, RSD, and RFD</a:t>
            </a:r>
            <a:endParaRPr/>
          </a:p>
          <a:p>
            <a:pPr marL="228600" lvl="0" indent="-254000" algn="l" rtl="0">
              <a:lnSpc>
                <a:spcPct val="90000"/>
              </a:lnSpc>
              <a:spcBef>
                <a:spcPts val="1000"/>
              </a:spcBef>
              <a:spcAft>
                <a:spcPts val="0"/>
              </a:spcAft>
              <a:buClr>
                <a:schemeClr val="dk1"/>
              </a:buClr>
              <a:buSzPts val="4000"/>
              <a:buChar char="•"/>
            </a:pPr>
            <a:r>
              <a:rPr lang="en-US" sz="4000"/>
              <a:t>District Crisis Response team in place</a:t>
            </a:r>
            <a:endParaRPr/>
          </a:p>
          <a:p>
            <a:pPr marL="228600" lvl="0" indent="-254000" algn="l" rtl="0">
              <a:lnSpc>
                <a:spcPct val="90000"/>
              </a:lnSpc>
              <a:spcBef>
                <a:spcPts val="1000"/>
              </a:spcBef>
              <a:spcAft>
                <a:spcPts val="0"/>
              </a:spcAft>
              <a:buClr>
                <a:schemeClr val="dk1"/>
              </a:buClr>
              <a:buSzPts val="4000"/>
              <a:buChar char="•"/>
            </a:pPr>
            <a:r>
              <a:rPr lang="en-US" sz="4000"/>
              <a:t>Strong District inter-departmental communication &amp; collaboration</a:t>
            </a:r>
            <a:endParaRPr/>
          </a:p>
        </p:txBody>
      </p:sp>
      <p:pic>
        <p:nvPicPr>
          <p:cNvPr id="766" name="Google Shape;766;p52"/>
          <p:cNvPicPr preferRelativeResize="0"/>
          <p:nvPr/>
        </p:nvPicPr>
        <p:blipFill rotWithShape="1">
          <a:blip r:embed="rId3">
            <a:alphaModFix/>
          </a:blip>
          <a:srcRect/>
          <a:stretch/>
        </p:blipFill>
        <p:spPr>
          <a:xfrm>
            <a:off x="9023546" y="365125"/>
            <a:ext cx="2466975" cy="1847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During Incident</a:t>
            </a:r>
            <a:endParaRPr/>
          </a:p>
        </p:txBody>
      </p:sp>
      <p:sp>
        <p:nvSpPr>
          <p:cNvPr id="773" name="Google Shape;773;p53"/>
          <p:cNvSpPr txBox="1">
            <a:spLocks noGrp="1"/>
          </p:cNvSpPr>
          <p:nvPr>
            <p:ph type="body" idx="1"/>
          </p:nvPr>
        </p:nvSpPr>
        <p:spPr>
          <a:xfrm>
            <a:off x="838200" y="1494692"/>
            <a:ext cx="10515600" cy="499818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Uniform Command Structure Established</a:t>
            </a:r>
            <a:endParaRPr/>
          </a:p>
          <a:p>
            <a:pPr marL="228600" lvl="0" indent="-228600" algn="l" rtl="0">
              <a:lnSpc>
                <a:spcPct val="90000"/>
              </a:lnSpc>
              <a:spcBef>
                <a:spcPts val="1000"/>
              </a:spcBef>
              <a:spcAft>
                <a:spcPts val="0"/>
              </a:spcAft>
              <a:buClr>
                <a:schemeClr val="dk1"/>
              </a:buClr>
              <a:buSzPts val="3200"/>
              <a:buChar char="•"/>
            </a:pPr>
            <a:r>
              <a:rPr lang="en-US" sz="3200"/>
              <a:t>Campus Secured &amp; Student/Staff Safety Verified</a:t>
            </a:r>
            <a:endParaRPr/>
          </a:p>
          <a:p>
            <a:pPr marL="228600" lvl="0" indent="-228600" algn="l" rtl="0">
              <a:lnSpc>
                <a:spcPct val="90000"/>
              </a:lnSpc>
              <a:spcBef>
                <a:spcPts val="1000"/>
              </a:spcBef>
              <a:spcAft>
                <a:spcPts val="0"/>
              </a:spcAft>
              <a:buClr>
                <a:schemeClr val="dk1"/>
              </a:buClr>
              <a:buSzPts val="3200"/>
              <a:buChar char="•"/>
            </a:pPr>
            <a:r>
              <a:rPr lang="en-US" sz="3200"/>
              <a:t>Information flow</a:t>
            </a:r>
            <a:endParaRPr/>
          </a:p>
          <a:p>
            <a:pPr marL="228600" lvl="0" indent="-228600" algn="l" rtl="0">
              <a:lnSpc>
                <a:spcPct val="90000"/>
              </a:lnSpc>
              <a:spcBef>
                <a:spcPts val="1000"/>
              </a:spcBef>
              <a:spcAft>
                <a:spcPts val="0"/>
              </a:spcAft>
              <a:buClr>
                <a:schemeClr val="dk1"/>
              </a:buClr>
              <a:buSzPts val="3200"/>
              <a:buChar char="•"/>
            </a:pPr>
            <a:r>
              <a:rPr lang="en-US" sz="3200"/>
              <a:t>Campus &amp; Evacuation Logistics</a:t>
            </a:r>
            <a:endParaRPr/>
          </a:p>
          <a:p>
            <a:pPr marL="228600" lvl="0" indent="-228600" algn="l" rtl="0">
              <a:lnSpc>
                <a:spcPct val="90000"/>
              </a:lnSpc>
              <a:spcBef>
                <a:spcPts val="1000"/>
              </a:spcBef>
              <a:spcAft>
                <a:spcPts val="0"/>
              </a:spcAft>
              <a:buClr>
                <a:schemeClr val="dk1"/>
              </a:buClr>
              <a:buSzPts val="3200"/>
              <a:buChar char="•"/>
            </a:pPr>
            <a:r>
              <a:rPr lang="en-US" sz="3200"/>
              <a:t>Food &amp; Water for Command team &amp; emergency personnel on campus</a:t>
            </a:r>
            <a:endParaRPr/>
          </a:p>
          <a:p>
            <a:pPr marL="228600" lvl="0" indent="-228600" algn="l" rtl="0">
              <a:lnSpc>
                <a:spcPct val="90000"/>
              </a:lnSpc>
              <a:spcBef>
                <a:spcPts val="1000"/>
              </a:spcBef>
              <a:spcAft>
                <a:spcPts val="0"/>
              </a:spcAft>
              <a:buClr>
                <a:schemeClr val="dk1"/>
              </a:buClr>
              <a:buSzPts val="3200"/>
              <a:buChar char="•"/>
            </a:pPr>
            <a:r>
              <a:rPr lang="en-US" sz="3200"/>
              <a:t>Evacuation Transportation</a:t>
            </a:r>
            <a:endParaRPr/>
          </a:p>
          <a:p>
            <a:pPr marL="228600" lvl="0" indent="-228600" algn="l" rtl="0">
              <a:lnSpc>
                <a:spcPct val="90000"/>
              </a:lnSpc>
              <a:spcBef>
                <a:spcPts val="1000"/>
              </a:spcBef>
              <a:spcAft>
                <a:spcPts val="0"/>
              </a:spcAft>
              <a:buClr>
                <a:schemeClr val="dk1"/>
              </a:buClr>
              <a:buSzPts val="3200"/>
              <a:buChar char="•"/>
            </a:pPr>
            <a:r>
              <a:rPr lang="en-US" sz="3200"/>
              <a:t>Evacuation/Re-unification location &amp; Student Safety/Well-Being Logistics</a:t>
            </a:r>
            <a:endParaRPr/>
          </a:p>
          <a:p>
            <a:pPr marL="228600" lvl="0" indent="-50800" algn="l" rtl="0">
              <a:lnSpc>
                <a:spcPct val="90000"/>
              </a:lnSpc>
              <a:spcBef>
                <a:spcPts val="1000"/>
              </a:spcBef>
              <a:spcAft>
                <a:spcPts val="0"/>
              </a:spcAft>
              <a:buClr>
                <a:schemeClr val="dk1"/>
              </a:buClr>
              <a:buSzPts val="2800"/>
              <a:buNone/>
            </a:pPr>
            <a:endParaRPr/>
          </a:p>
        </p:txBody>
      </p:sp>
      <p:pic>
        <p:nvPicPr>
          <p:cNvPr id="774" name="Google Shape;774;p53"/>
          <p:cNvPicPr preferRelativeResize="0"/>
          <p:nvPr/>
        </p:nvPicPr>
        <p:blipFill rotWithShape="1">
          <a:blip r:embed="rId3">
            <a:alphaModFix/>
          </a:blip>
          <a:srcRect/>
          <a:stretch/>
        </p:blipFill>
        <p:spPr>
          <a:xfrm>
            <a:off x="8566261" y="252144"/>
            <a:ext cx="2619375" cy="1743075"/>
          </a:xfrm>
          <a:prstGeom prst="rect">
            <a:avLst/>
          </a:prstGeom>
          <a:noFill/>
          <a:ln>
            <a:noFill/>
          </a:ln>
        </p:spPr>
      </p:pic>
      <p:pic>
        <p:nvPicPr>
          <p:cNvPr id="775" name="Google Shape;775;p53"/>
          <p:cNvPicPr preferRelativeResize="0"/>
          <p:nvPr/>
        </p:nvPicPr>
        <p:blipFill rotWithShape="1">
          <a:blip r:embed="rId4">
            <a:alphaModFix/>
          </a:blip>
          <a:srcRect/>
          <a:stretch/>
        </p:blipFill>
        <p:spPr>
          <a:xfrm>
            <a:off x="9479781" y="2190413"/>
            <a:ext cx="2272526" cy="15122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After Incident</a:t>
            </a:r>
            <a:endParaRPr/>
          </a:p>
        </p:txBody>
      </p:sp>
      <p:sp>
        <p:nvSpPr>
          <p:cNvPr id="782" name="Google Shape;782;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Post-Incident Mapping &amp; Planning</a:t>
            </a:r>
            <a:endParaRPr/>
          </a:p>
          <a:p>
            <a:pPr marL="685800" lvl="1" indent="-228600" algn="l" rtl="0">
              <a:lnSpc>
                <a:spcPct val="90000"/>
              </a:lnSpc>
              <a:spcBef>
                <a:spcPts val="500"/>
              </a:spcBef>
              <a:spcAft>
                <a:spcPts val="0"/>
              </a:spcAft>
              <a:buClr>
                <a:schemeClr val="dk1"/>
              </a:buClr>
              <a:buSzPts val="2800"/>
              <a:buChar char="•"/>
            </a:pPr>
            <a:r>
              <a:rPr lang="en-US" sz="2800"/>
              <a:t>Communications</a:t>
            </a:r>
            <a:endParaRPr/>
          </a:p>
          <a:p>
            <a:pPr marL="685800" lvl="1" indent="-228600" algn="l" rtl="0">
              <a:lnSpc>
                <a:spcPct val="90000"/>
              </a:lnSpc>
              <a:spcBef>
                <a:spcPts val="500"/>
              </a:spcBef>
              <a:spcAft>
                <a:spcPts val="0"/>
              </a:spcAft>
              <a:buClr>
                <a:schemeClr val="dk1"/>
              </a:buClr>
              <a:buSzPts val="2800"/>
              <a:buChar char="•"/>
            </a:pPr>
            <a:r>
              <a:rPr lang="en-US" sz="2800"/>
              <a:t>School Level Logistics</a:t>
            </a:r>
            <a:endParaRPr/>
          </a:p>
          <a:p>
            <a:pPr marL="1143000" lvl="2" indent="-228600" algn="l" rtl="0">
              <a:lnSpc>
                <a:spcPct val="90000"/>
              </a:lnSpc>
              <a:spcBef>
                <a:spcPts val="500"/>
              </a:spcBef>
              <a:spcAft>
                <a:spcPts val="0"/>
              </a:spcAft>
              <a:buClr>
                <a:schemeClr val="dk1"/>
              </a:buClr>
              <a:buSzPts val="2800"/>
              <a:buChar char="•"/>
            </a:pPr>
            <a:r>
              <a:rPr lang="en-US" sz="2800"/>
              <a:t>Students, Staff, Community, Facilities</a:t>
            </a:r>
            <a:endParaRPr/>
          </a:p>
          <a:p>
            <a:pPr marL="685800" lvl="1" indent="-228600" algn="l" rtl="0">
              <a:lnSpc>
                <a:spcPct val="90000"/>
              </a:lnSpc>
              <a:spcBef>
                <a:spcPts val="500"/>
              </a:spcBef>
              <a:spcAft>
                <a:spcPts val="0"/>
              </a:spcAft>
              <a:buClr>
                <a:schemeClr val="dk1"/>
              </a:buClr>
              <a:buSzPts val="2800"/>
              <a:buChar char="•"/>
            </a:pPr>
            <a:r>
              <a:rPr lang="en-US" sz="2800"/>
              <a:t>School Closure &amp; Re-Opening</a:t>
            </a:r>
            <a:endParaRPr/>
          </a:p>
          <a:p>
            <a:pPr marL="685800" lvl="1" indent="-228600" algn="l" rtl="0">
              <a:lnSpc>
                <a:spcPct val="90000"/>
              </a:lnSpc>
              <a:spcBef>
                <a:spcPts val="500"/>
              </a:spcBef>
              <a:spcAft>
                <a:spcPts val="0"/>
              </a:spcAft>
              <a:buClr>
                <a:schemeClr val="dk1"/>
              </a:buClr>
              <a:buSzPts val="2800"/>
              <a:buChar char="•"/>
            </a:pPr>
            <a:r>
              <a:rPr lang="en-US" sz="2800"/>
              <a:t>After-Action Review</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783" name="Google Shape;783;p54"/>
          <p:cNvPicPr preferRelativeResize="0"/>
          <p:nvPr/>
        </p:nvPicPr>
        <p:blipFill rotWithShape="1">
          <a:blip r:embed="rId3">
            <a:alphaModFix/>
          </a:blip>
          <a:srcRect/>
          <a:stretch/>
        </p:blipFill>
        <p:spPr>
          <a:xfrm>
            <a:off x="7972022" y="470079"/>
            <a:ext cx="2731576" cy="2048682"/>
          </a:xfrm>
          <a:prstGeom prst="rect">
            <a:avLst/>
          </a:prstGeom>
          <a:noFill/>
          <a:ln>
            <a:noFill/>
          </a:ln>
        </p:spPr>
      </p:pic>
      <p:pic>
        <p:nvPicPr>
          <p:cNvPr id="784" name="Google Shape;784;p54"/>
          <p:cNvPicPr preferRelativeResize="0"/>
          <p:nvPr/>
        </p:nvPicPr>
        <p:blipFill rotWithShape="1">
          <a:blip r:embed="rId4">
            <a:alphaModFix/>
          </a:blip>
          <a:srcRect/>
          <a:stretch/>
        </p:blipFill>
        <p:spPr>
          <a:xfrm>
            <a:off x="7171989" y="3781698"/>
            <a:ext cx="3356490" cy="22622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TOP TEN TAKEAWAYS FROM CASTLE VIEW</a:t>
            </a:r>
            <a:br>
              <a:rPr lang="en-US"/>
            </a:br>
            <a:r>
              <a:rPr lang="en-US"/>
              <a:t>From After Action Review</a:t>
            </a:r>
            <a:endParaRPr/>
          </a:p>
        </p:txBody>
      </p:sp>
      <p:sp>
        <p:nvSpPr>
          <p:cNvPr id="791" name="Google Shape;79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a:t>Accounting for all students, before releasing any students to parents;</a:t>
            </a:r>
            <a:endParaRPr/>
          </a:p>
          <a:p>
            <a:pPr marL="228600" lvl="0" indent="-228600" algn="l" rtl="0">
              <a:lnSpc>
                <a:spcPct val="90000"/>
              </a:lnSpc>
              <a:spcBef>
                <a:spcPts val="1000"/>
              </a:spcBef>
              <a:spcAft>
                <a:spcPts val="0"/>
              </a:spcAft>
              <a:buClr>
                <a:schemeClr val="dk1"/>
              </a:buClr>
              <a:buSzPct val="100000"/>
              <a:buChar char="•"/>
            </a:pPr>
            <a:r>
              <a:rPr lang="en-US"/>
              <a:t>Radios communications might not work in all locations, be prepared to use cell phones if needed</a:t>
            </a:r>
            <a:endParaRPr/>
          </a:p>
          <a:p>
            <a:pPr marL="228600" lvl="0" indent="-228600" algn="l" rtl="0">
              <a:lnSpc>
                <a:spcPct val="90000"/>
              </a:lnSpc>
              <a:spcBef>
                <a:spcPts val="1000"/>
              </a:spcBef>
              <a:spcAft>
                <a:spcPts val="0"/>
              </a:spcAft>
              <a:buClr>
                <a:schemeClr val="dk1"/>
              </a:buClr>
              <a:buSzPct val="100000"/>
              <a:buChar char="•"/>
            </a:pPr>
            <a:r>
              <a:rPr lang="en-US"/>
              <a:t>Picture IDs for all Staff/Identification of some kind when staff at evacuation site</a:t>
            </a:r>
            <a:endParaRPr/>
          </a:p>
          <a:p>
            <a:pPr marL="228600" lvl="0" indent="-228600" algn="l" rtl="0">
              <a:lnSpc>
                <a:spcPct val="90000"/>
              </a:lnSpc>
              <a:spcBef>
                <a:spcPts val="1000"/>
              </a:spcBef>
              <a:spcAft>
                <a:spcPts val="0"/>
              </a:spcAft>
              <a:buClr>
                <a:schemeClr val="dk1"/>
              </a:buClr>
              <a:buSzPct val="100000"/>
              <a:buChar char="•"/>
            </a:pPr>
            <a:r>
              <a:rPr lang="en-US"/>
              <a:t>Attendance rosters printed once a month and put with Emergency cards</a:t>
            </a:r>
            <a:endParaRPr/>
          </a:p>
          <a:p>
            <a:pPr marL="228600" lvl="0" indent="-228600" algn="l" rtl="0">
              <a:lnSpc>
                <a:spcPct val="90000"/>
              </a:lnSpc>
              <a:spcBef>
                <a:spcPts val="1000"/>
              </a:spcBef>
              <a:spcAft>
                <a:spcPts val="0"/>
              </a:spcAft>
              <a:buClr>
                <a:schemeClr val="dk1"/>
              </a:buClr>
              <a:buSzPct val="100000"/>
              <a:buChar char="•"/>
            </a:pPr>
            <a:r>
              <a:rPr lang="en-US"/>
              <a:t>Police Department support at park</a:t>
            </a:r>
            <a:endParaRPr/>
          </a:p>
          <a:p>
            <a:pPr marL="228600" lvl="0" indent="-228600" algn="l" rtl="0">
              <a:lnSpc>
                <a:spcPct val="90000"/>
              </a:lnSpc>
              <a:spcBef>
                <a:spcPts val="1000"/>
              </a:spcBef>
              <a:spcAft>
                <a:spcPts val="0"/>
              </a:spcAft>
              <a:buClr>
                <a:schemeClr val="dk1"/>
              </a:buClr>
              <a:buSzPct val="100000"/>
              <a:buChar char="•"/>
            </a:pPr>
            <a:r>
              <a:rPr lang="en-US"/>
              <a:t>Teachers following intruder/active shooter procedures key</a:t>
            </a:r>
            <a:endParaRPr/>
          </a:p>
          <a:p>
            <a:pPr marL="228600" lvl="0" indent="-228600" algn="l" rtl="0">
              <a:lnSpc>
                <a:spcPct val="90000"/>
              </a:lnSpc>
              <a:spcBef>
                <a:spcPts val="1000"/>
              </a:spcBef>
              <a:spcAft>
                <a:spcPts val="0"/>
              </a:spcAft>
              <a:buClr>
                <a:schemeClr val="dk1"/>
              </a:buClr>
              <a:buSzPct val="100000"/>
              <a:buChar char="•"/>
            </a:pPr>
            <a:r>
              <a:rPr lang="en-US"/>
              <a:t>Predetermined potential evacuation sites in place</a:t>
            </a:r>
            <a:endParaRPr/>
          </a:p>
          <a:p>
            <a:pPr marL="228600" lvl="0" indent="-228600" algn="l" rtl="0">
              <a:lnSpc>
                <a:spcPct val="90000"/>
              </a:lnSpc>
              <a:spcBef>
                <a:spcPts val="1000"/>
              </a:spcBef>
              <a:spcAft>
                <a:spcPts val="0"/>
              </a:spcAft>
              <a:buClr>
                <a:schemeClr val="dk1"/>
              </a:buClr>
              <a:buSzPct val="100000"/>
              <a:buChar char="•"/>
            </a:pPr>
            <a:r>
              <a:rPr lang="en-US"/>
              <a:t>Extra master key for emergency responders</a:t>
            </a:r>
            <a:endParaRPr/>
          </a:p>
          <a:p>
            <a:pPr marL="228600" lvl="0" indent="-228600" algn="l" rtl="0">
              <a:lnSpc>
                <a:spcPct val="90000"/>
              </a:lnSpc>
              <a:spcBef>
                <a:spcPts val="1000"/>
              </a:spcBef>
              <a:spcAft>
                <a:spcPts val="0"/>
              </a:spcAft>
              <a:buClr>
                <a:schemeClr val="dk1"/>
              </a:buClr>
              <a:buSzPct val="100000"/>
              <a:buChar char="•"/>
            </a:pPr>
            <a:r>
              <a:rPr lang="en-US"/>
              <a:t>Coordination/procedures to keep students together by class and grade for reunification purposes</a:t>
            </a:r>
            <a:endParaRPr/>
          </a:p>
          <a:p>
            <a:pPr marL="228600" lvl="0" indent="-228600" algn="l" rtl="0">
              <a:lnSpc>
                <a:spcPct val="90000"/>
              </a:lnSpc>
              <a:spcBef>
                <a:spcPts val="1000"/>
              </a:spcBef>
              <a:spcAft>
                <a:spcPts val="0"/>
              </a:spcAft>
              <a:buClr>
                <a:schemeClr val="dk1"/>
              </a:buClr>
              <a:buSzPct val="100000"/>
              <a:buChar char="•"/>
            </a:pPr>
            <a:r>
              <a:rPr lang="en-US"/>
              <a:t>Mobile evacuation supplies</a:t>
            </a:r>
            <a:endParaRPr/>
          </a:p>
          <a:p>
            <a:pPr marL="228600" lvl="0" indent="-77470" algn="l" rtl="0">
              <a:lnSpc>
                <a:spcPct val="90000"/>
              </a:lnSpc>
              <a:spcBef>
                <a:spcPts val="1000"/>
              </a:spcBef>
              <a:spcAft>
                <a:spcPts val="0"/>
              </a:spcAft>
              <a:buClr>
                <a:schemeClr val="dk1"/>
              </a:buClr>
              <a:buSzPct val="100000"/>
              <a:buNone/>
            </a:pPr>
            <a:endParaRPr/>
          </a:p>
        </p:txBody>
      </p:sp>
      <p:pic>
        <p:nvPicPr>
          <p:cNvPr id="792" name="Google Shape;792;p55"/>
          <p:cNvPicPr preferRelativeResize="0"/>
          <p:nvPr/>
        </p:nvPicPr>
        <p:blipFill rotWithShape="1">
          <a:blip r:embed="rId3">
            <a:alphaModFix/>
          </a:blip>
          <a:srcRect/>
          <a:stretch/>
        </p:blipFill>
        <p:spPr>
          <a:xfrm>
            <a:off x="9581881" y="3730044"/>
            <a:ext cx="2199335" cy="123162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Questions &amp; Thoughts</a:t>
            </a:r>
            <a:endParaRPr/>
          </a:p>
        </p:txBody>
      </p:sp>
      <p:pic>
        <p:nvPicPr>
          <p:cNvPr id="799" name="Google Shape;799;p56"/>
          <p:cNvPicPr preferRelativeResize="0">
            <a:picLocks noGrp="1"/>
          </p:cNvPicPr>
          <p:nvPr>
            <p:ph type="body" idx="1"/>
          </p:nvPr>
        </p:nvPicPr>
        <p:blipFill rotWithShape="1">
          <a:blip r:embed="rId3">
            <a:alphaModFix/>
          </a:blip>
          <a:srcRect/>
          <a:stretch/>
        </p:blipFill>
        <p:spPr>
          <a:xfrm>
            <a:off x="2721780" y="1825625"/>
            <a:ext cx="6748440" cy="435133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Handouts/Resources</a:t>
            </a:r>
            <a:endParaRPr/>
          </a:p>
        </p:txBody>
      </p:sp>
      <p:sp>
        <p:nvSpPr>
          <p:cNvPr id="806" name="Google Shape;806;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u="sng">
                <a:solidFill>
                  <a:schemeClr val="hlink"/>
                </a:solidFill>
                <a:hlinkClick r:id="rId3"/>
              </a:rPr>
              <a:t>FEMA NIMS Flow-chart with Training Links</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4"/>
              </a:rPr>
              <a:t>Castle View Incident Timeline</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5"/>
              </a:rPr>
              <a:t>Community Meeting Safety Talking Points</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6"/>
              </a:rPr>
              <a:t>Emergency Communication Flow-Chart</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7"/>
              </a:rPr>
              <a:t>Protocol Procedures in a 911 Emergency</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8"/>
              </a:rPr>
              <a:t>Emergency Protocol</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8"/>
          <p:cNvSpPr txBox="1">
            <a:spLocks noGrp="1"/>
          </p:cNvSpPr>
          <p:nvPr>
            <p:ph type="body" idx="1"/>
          </p:nvPr>
        </p:nvSpPr>
        <p:spPr>
          <a:xfrm>
            <a:off x="3657733" y="2066533"/>
            <a:ext cx="8302800" cy="3968400"/>
          </a:xfrm>
          <a:prstGeom prst="rect">
            <a:avLst/>
          </a:prstGeom>
          <a:noFill/>
          <a:ln>
            <a:noFill/>
          </a:ln>
        </p:spPr>
        <p:txBody>
          <a:bodyPr spcFirstLastPara="1" wrap="square" lIns="121900" tIns="121900" rIns="121900" bIns="121900" anchor="ctr" anchorCtr="0">
            <a:normAutofit/>
          </a:bodyPr>
          <a:lstStyle/>
          <a:p>
            <a:pPr marL="0" lvl="0" indent="0" algn="l" rtl="0">
              <a:lnSpc>
                <a:spcPct val="80000"/>
              </a:lnSpc>
              <a:spcBef>
                <a:spcPts val="0"/>
              </a:spcBef>
              <a:spcAft>
                <a:spcPts val="0"/>
              </a:spcAft>
              <a:buSzPts val="1800"/>
              <a:buNone/>
            </a:pPr>
            <a:endParaRPr sz="3200" b="1">
              <a:solidFill>
                <a:schemeClr val="dk1"/>
              </a:solidFill>
            </a:endParaRPr>
          </a:p>
          <a:p>
            <a:pPr marL="0" lvl="0" indent="0" algn="ctr" rtl="0">
              <a:lnSpc>
                <a:spcPct val="100000"/>
              </a:lnSpc>
              <a:spcBef>
                <a:spcPts val="0"/>
              </a:spcBef>
              <a:spcAft>
                <a:spcPts val="0"/>
              </a:spcAft>
              <a:buSzPts val="1800"/>
              <a:buNone/>
            </a:pPr>
            <a:r>
              <a:rPr lang="en-US" sz="3200" b="1">
                <a:solidFill>
                  <a:schemeClr val="dk1"/>
                </a:solidFill>
              </a:rPr>
              <a:t>Are you a member of the </a:t>
            </a:r>
            <a:r>
              <a:rPr lang="en-US" sz="3200" b="1" u="sng">
                <a:solidFill>
                  <a:srgbClr val="00FFFF"/>
                </a:solidFill>
                <a:highlight>
                  <a:srgbClr val="0D004C"/>
                </a:highlight>
              </a:rPr>
              <a:t>California Association of Supervisors of Child Welfare and Attendance</a:t>
            </a:r>
            <a:r>
              <a:rPr lang="en-US" sz="3200" b="1" u="sng">
                <a:solidFill>
                  <a:srgbClr val="FFFFFF"/>
                </a:solidFill>
                <a:highlight>
                  <a:srgbClr val="0D004C"/>
                </a:highlight>
              </a:rPr>
              <a:t> </a:t>
            </a:r>
            <a:endParaRPr sz="3200" b="1" u="sng">
              <a:solidFill>
                <a:srgbClr val="FFFFFF"/>
              </a:solidFill>
              <a:highlight>
                <a:srgbClr val="0D004C"/>
              </a:highlight>
            </a:endParaRPr>
          </a:p>
          <a:p>
            <a:pPr marL="0" lvl="0" indent="0" algn="ctr" rtl="0">
              <a:lnSpc>
                <a:spcPct val="100000"/>
              </a:lnSpc>
              <a:spcBef>
                <a:spcPts val="0"/>
              </a:spcBef>
              <a:spcAft>
                <a:spcPts val="0"/>
              </a:spcAft>
              <a:buSzPts val="1800"/>
              <a:buNone/>
            </a:pPr>
            <a:r>
              <a:rPr lang="en-US" sz="3200" b="1">
                <a:solidFill>
                  <a:srgbClr val="FFFFFF"/>
                </a:solidFill>
                <a:highlight>
                  <a:srgbClr val="0D004C"/>
                </a:highlight>
              </a:rPr>
              <a:t>also known as </a:t>
            </a:r>
            <a:r>
              <a:rPr lang="en-US" sz="3200" b="1">
                <a:solidFill>
                  <a:srgbClr val="00FFFF"/>
                </a:solidFill>
              </a:rPr>
              <a:t>CASCWA</a:t>
            </a:r>
            <a:r>
              <a:rPr lang="en-US" sz="3200" b="1">
                <a:solidFill>
                  <a:schemeClr val="dk1"/>
                </a:solidFill>
              </a:rPr>
              <a:t>?</a:t>
            </a:r>
            <a:endParaRPr sz="3200" b="1">
              <a:solidFill>
                <a:schemeClr val="dk1"/>
              </a:solidFill>
            </a:endParaRPr>
          </a:p>
          <a:p>
            <a:pPr marL="0" lvl="0" indent="0" algn="ctr" rtl="0">
              <a:lnSpc>
                <a:spcPct val="80000"/>
              </a:lnSpc>
              <a:spcBef>
                <a:spcPts val="0"/>
              </a:spcBef>
              <a:spcAft>
                <a:spcPts val="0"/>
              </a:spcAft>
              <a:buSzPts val="1800"/>
              <a:buNone/>
            </a:pPr>
            <a:endParaRPr sz="3200" b="1">
              <a:solidFill>
                <a:schemeClr val="dk1"/>
              </a:solidFill>
            </a:endParaRPr>
          </a:p>
          <a:p>
            <a:pPr marL="0" lvl="0" indent="0" algn="ctr" rtl="0">
              <a:lnSpc>
                <a:spcPct val="80000"/>
              </a:lnSpc>
              <a:spcBef>
                <a:spcPts val="0"/>
              </a:spcBef>
              <a:spcAft>
                <a:spcPts val="0"/>
              </a:spcAft>
              <a:buSzPts val="1800"/>
              <a:buNone/>
            </a:pPr>
            <a:r>
              <a:rPr lang="en-US" sz="4133" b="1">
                <a:solidFill>
                  <a:srgbClr val="00FFFF"/>
                </a:solidFill>
              </a:rPr>
              <a:t>CASCWA</a:t>
            </a:r>
            <a:r>
              <a:rPr lang="en-US" sz="4133" b="1">
                <a:solidFill>
                  <a:schemeClr val="dk1"/>
                </a:solidFill>
              </a:rPr>
              <a:t> is here for YOU!</a:t>
            </a:r>
            <a:endParaRPr sz="4133" b="1">
              <a:solidFill>
                <a:schemeClr val="dk1"/>
              </a:solidFill>
            </a:endParaRPr>
          </a:p>
        </p:txBody>
      </p:sp>
      <p:pic>
        <p:nvPicPr>
          <p:cNvPr id="812" name="Google Shape;812;p58"/>
          <p:cNvPicPr preferRelativeResize="0"/>
          <p:nvPr/>
        </p:nvPicPr>
        <p:blipFill rotWithShape="1">
          <a:blip r:embed="rId3">
            <a:alphaModFix/>
          </a:blip>
          <a:srcRect/>
          <a:stretch/>
        </p:blipFill>
        <p:spPr>
          <a:xfrm>
            <a:off x="3657601" y="517067"/>
            <a:ext cx="8302735" cy="949600"/>
          </a:xfrm>
          <a:prstGeom prst="rect">
            <a:avLst/>
          </a:prstGeom>
          <a:noFill/>
          <a:ln>
            <a:noFill/>
          </a:ln>
        </p:spPr>
      </p:pic>
      <p:pic>
        <p:nvPicPr>
          <p:cNvPr id="813" name="Google Shape;813;p58"/>
          <p:cNvPicPr preferRelativeResize="0"/>
          <p:nvPr/>
        </p:nvPicPr>
        <p:blipFill rotWithShape="1">
          <a:blip r:embed="rId4">
            <a:alphaModFix/>
          </a:blip>
          <a:srcRect l="29047" t="8878" r="26859" b="15688"/>
          <a:stretch/>
        </p:blipFill>
        <p:spPr>
          <a:xfrm rot="-283220">
            <a:off x="233633" y="521201"/>
            <a:ext cx="3327400" cy="58155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59"/>
          <p:cNvSpPr txBox="1">
            <a:spLocks noGrp="1"/>
          </p:cNvSpPr>
          <p:nvPr>
            <p:ph type="body" idx="1"/>
          </p:nvPr>
        </p:nvSpPr>
        <p:spPr>
          <a:xfrm>
            <a:off x="326200" y="1216552"/>
            <a:ext cx="11539600" cy="5232161"/>
          </a:xfrm>
          <a:prstGeom prst="rect">
            <a:avLst/>
          </a:prstGeom>
          <a:noFill/>
          <a:ln>
            <a:noFill/>
          </a:ln>
        </p:spPr>
        <p:txBody>
          <a:bodyPr spcFirstLastPara="1" wrap="square" lIns="121900" tIns="121900" rIns="121900" bIns="121900" anchor="ctr" anchorCtr="0">
            <a:spAutoFit/>
          </a:bodyPr>
          <a:lstStyle/>
          <a:p>
            <a:pPr marL="609585" lvl="0" indent="-457188" algn="l" rtl="0">
              <a:lnSpc>
                <a:spcPct val="150000"/>
              </a:lnSpc>
              <a:spcBef>
                <a:spcPts val="0"/>
              </a:spcBef>
              <a:spcAft>
                <a:spcPts val="0"/>
              </a:spcAft>
              <a:buClr>
                <a:schemeClr val="dk1"/>
              </a:buClr>
              <a:buSzPts val="1800"/>
              <a:buChar char="●"/>
            </a:pPr>
            <a:r>
              <a:rPr lang="en-US" sz="2400">
                <a:solidFill>
                  <a:schemeClr val="dk1"/>
                </a:solidFill>
              </a:rPr>
              <a:t>Available Experts in Child Welfare &amp; Attendance </a:t>
            </a:r>
            <a:endParaRPr/>
          </a:p>
          <a:p>
            <a:pPr marL="609585" lvl="0" indent="-457188" algn="l" rtl="0">
              <a:lnSpc>
                <a:spcPct val="150000"/>
              </a:lnSpc>
              <a:spcBef>
                <a:spcPts val="0"/>
              </a:spcBef>
              <a:spcAft>
                <a:spcPts val="0"/>
              </a:spcAft>
              <a:buClr>
                <a:schemeClr val="dk1"/>
              </a:buClr>
              <a:buSzPts val="1800"/>
              <a:buChar char="●"/>
            </a:pPr>
            <a:r>
              <a:rPr lang="en-US" sz="2400">
                <a:solidFill>
                  <a:schemeClr val="dk1"/>
                </a:solidFill>
              </a:rPr>
              <a:t>Up-to-Date Information on current issues, trends and findings</a:t>
            </a:r>
            <a:endParaRPr sz="2400">
              <a:solidFill>
                <a:schemeClr val="dk1"/>
              </a:solidFill>
            </a:endParaRPr>
          </a:p>
          <a:p>
            <a:pPr marL="609585" lvl="0" indent="-457188" algn="l" rtl="0">
              <a:lnSpc>
                <a:spcPct val="150000"/>
              </a:lnSpc>
              <a:spcBef>
                <a:spcPts val="0"/>
              </a:spcBef>
              <a:spcAft>
                <a:spcPts val="0"/>
              </a:spcAft>
              <a:buClr>
                <a:schemeClr val="dk1"/>
              </a:buClr>
              <a:buSzPts val="1800"/>
              <a:buChar char="●"/>
            </a:pPr>
            <a:r>
              <a:rPr lang="en-US" sz="2400">
                <a:solidFill>
                  <a:schemeClr val="dk1"/>
                </a:solidFill>
              </a:rPr>
              <a:t>Connections &amp; Networking throughout California for all district staff and CWA Administrators and CWA staff in particular</a:t>
            </a:r>
            <a:endParaRPr/>
          </a:p>
          <a:p>
            <a:pPr marL="609585" lvl="0" indent="-457188" algn="l" rtl="0">
              <a:lnSpc>
                <a:spcPct val="150000"/>
              </a:lnSpc>
              <a:spcBef>
                <a:spcPts val="0"/>
              </a:spcBef>
              <a:spcAft>
                <a:spcPts val="0"/>
              </a:spcAft>
              <a:buClr>
                <a:schemeClr val="dk1"/>
              </a:buClr>
              <a:buSzPts val="1800"/>
              <a:buChar char="●"/>
            </a:pPr>
            <a:r>
              <a:rPr lang="en-US" sz="2400">
                <a:solidFill>
                  <a:schemeClr val="dk1"/>
                </a:solidFill>
              </a:rPr>
              <a:t>In-person and Virtual Workshops available throughout the year</a:t>
            </a:r>
            <a:endParaRPr sz="2400">
              <a:solidFill>
                <a:schemeClr val="dk1"/>
              </a:solidFill>
            </a:endParaRPr>
          </a:p>
          <a:p>
            <a:pPr marL="609585" lvl="0" indent="-457188" algn="l" rtl="0">
              <a:lnSpc>
                <a:spcPct val="150000"/>
              </a:lnSpc>
              <a:spcBef>
                <a:spcPts val="0"/>
              </a:spcBef>
              <a:spcAft>
                <a:spcPts val="0"/>
              </a:spcAft>
              <a:buClr>
                <a:schemeClr val="dk1"/>
              </a:buClr>
              <a:buSzPts val="1800"/>
              <a:buChar char="●"/>
            </a:pPr>
            <a:r>
              <a:rPr lang="en-US" sz="2400">
                <a:solidFill>
                  <a:schemeClr val="dk1"/>
                </a:solidFill>
              </a:rPr>
              <a:t>Annual State Conference with a plethora of resources for you to be at your best when addressing Attendance, Ed. Code, Restorative Practices, current trends,  etc.</a:t>
            </a:r>
            <a:endParaRPr sz="2400">
              <a:solidFill>
                <a:schemeClr val="dk1"/>
              </a:solidFill>
            </a:endParaRPr>
          </a:p>
          <a:p>
            <a:pPr marL="609585" lvl="0" indent="-457188" algn="l" rtl="0">
              <a:lnSpc>
                <a:spcPct val="150000"/>
              </a:lnSpc>
              <a:spcBef>
                <a:spcPts val="0"/>
              </a:spcBef>
              <a:spcAft>
                <a:spcPts val="0"/>
              </a:spcAft>
              <a:buClr>
                <a:schemeClr val="dk1"/>
              </a:buClr>
              <a:buSzPts val="1800"/>
              <a:buChar char="●"/>
            </a:pPr>
            <a:r>
              <a:rPr lang="en-US" sz="2400">
                <a:solidFill>
                  <a:schemeClr val="dk1"/>
                </a:solidFill>
              </a:rPr>
              <a:t>Receive ongoing legislative updates related to CWA issues</a:t>
            </a:r>
            <a:endParaRPr sz="2400">
              <a:solidFill>
                <a:schemeClr val="dk1"/>
              </a:solidFill>
            </a:endParaRPr>
          </a:p>
        </p:txBody>
      </p:sp>
      <p:pic>
        <p:nvPicPr>
          <p:cNvPr id="819" name="Google Shape;819;p59"/>
          <p:cNvPicPr preferRelativeResize="0"/>
          <p:nvPr/>
        </p:nvPicPr>
        <p:blipFill rotWithShape="1">
          <a:blip r:embed="rId3">
            <a:alphaModFix/>
          </a:blip>
          <a:srcRect/>
          <a:stretch/>
        </p:blipFill>
        <p:spPr>
          <a:xfrm>
            <a:off x="475501" y="174033"/>
            <a:ext cx="11119097" cy="94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
          <p:cNvSpPr txBox="1"/>
          <p:nvPr/>
        </p:nvSpPr>
        <p:spPr>
          <a:xfrm>
            <a:off x="808006" y="785206"/>
            <a:ext cx="10437091" cy="1631216"/>
          </a:xfrm>
          <a:prstGeom prst="rect">
            <a:avLst/>
          </a:prstGeom>
          <a:gradFill>
            <a:gsLst>
              <a:gs pos="0">
                <a:srgbClr val="989898"/>
              </a:gs>
              <a:gs pos="45000">
                <a:srgbClr val="A7A7A7"/>
              </a:gs>
              <a:gs pos="100000">
                <a:srgbClr val="B1B1B1"/>
              </a:gs>
            </a:gsLst>
            <a:path path="circle">
              <a:fillToRect l="50000" t="50000" r="50000" b="50000"/>
            </a:path>
            <a:tileRect/>
          </a:gra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entury Gothic"/>
                <a:ea typeface="Century Gothic"/>
                <a:cs typeface="Century Gothic"/>
                <a:sym typeface="Century Gothic"/>
              </a:rPr>
              <a:t>Safe School Plans </a:t>
            </a:r>
            <a:endParaRPr/>
          </a:p>
          <a:p>
            <a:pPr marL="0" marR="0" lvl="0" indent="0" algn="ctr" rtl="0">
              <a:spcBef>
                <a:spcPts val="0"/>
              </a:spcBef>
              <a:spcAft>
                <a:spcPts val="0"/>
              </a:spcAft>
              <a:buNone/>
            </a:pPr>
            <a:r>
              <a:rPr lang="en-US" sz="3600" b="1">
                <a:solidFill>
                  <a:srgbClr val="191919"/>
                </a:solidFill>
                <a:latin typeface="Century Gothic"/>
                <a:ea typeface="Century Gothic"/>
                <a:cs typeface="Century Gothic"/>
                <a:sym typeface="Century Gothic"/>
              </a:rPr>
              <a:t>~</a:t>
            </a:r>
            <a:r>
              <a:rPr lang="en-US" sz="3600" b="1">
                <a:solidFill>
                  <a:schemeClr val="lt2"/>
                </a:solidFill>
                <a:latin typeface="Century Gothic"/>
                <a:ea typeface="Century Gothic"/>
                <a:cs typeface="Century Gothic"/>
                <a:sym typeface="Century Gothic"/>
              </a:rPr>
              <a:t>Tom Steele</a:t>
            </a:r>
            <a:r>
              <a:rPr lang="en-US" sz="3600" b="1">
                <a:solidFill>
                  <a:srgbClr val="191919"/>
                </a:solidFill>
                <a:latin typeface="Century Gothic"/>
                <a:ea typeface="Century Gothic"/>
                <a:cs typeface="Century Gothic"/>
                <a:sym typeface="Century Gothic"/>
              </a:rPr>
              <a:t>~</a:t>
            </a:r>
            <a:endParaRPr/>
          </a:p>
          <a:p>
            <a:pPr marL="0" marR="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Director of School Safety Planning, Campus Safety Group </a:t>
            </a:r>
            <a:endParaRPr/>
          </a:p>
        </p:txBody>
      </p:sp>
      <p:pic>
        <p:nvPicPr>
          <p:cNvPr id="367" name="Google Shape;367;p6"/>
          <p:cNvPicPr preferRelativeResize="0"/>
          <p:nvPr/>
        </p:nvPicPr>
        <p:blipFill rotWithShape="1">
          <a:blip r:embed="rId3">
            <a:alphaModFix/>
          </a:blip>
          <a:srcRect/>
          <a:stretch/>
        </p:blipFill>
        <p:spPr>
          <a:xfrm>
            <a:off x="4433104" y="2687424"/>
            <a:ext cx="3186896" cy="338537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0"/>
          <p:cNvSpPr txBox="1">
            <a:spLocks noGrp="1"/>
          </p:cNvSpPr>
          <p:nvPr>
            <p:ph type="body" idx="1"/>
          </p:nvPr>
        </p:nvSpPr>
        <p:spPr>
          <a:xfrm>
            <a:off x="591400" y="198110"/>
            <a:ext cx="11009200" cy="1235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800"/>
              <a:buNone/>
            </a:pPr>
            <a:r>
              <a:rPr lang="en-US" sz="4800" b="1">
                <a:solidFill>
                  <a:schemeClr val="dk1"/>
                </a:solidFill>
              </a:rPr>
              <a:t>How to become a CASCWA Member</a:t>
            </a:r>
            <a:endParaRPr sz="4800" b="1">
              <a:solidFill>
                <a:schemeClr val="dk1"/>
              </a:solidFill>
            </a:endParaRPr>
          </a:p>
        </p:txBody>
      </p:sp>
      <p:sp>
        <p:nvSpPr>
          <p:cNvPr id="825" name="Google Shape;825;p60"/>
          <p:cNvSpPr txBox="1"/>
          <p:nvPr/>
        </p:nvSpPr>
        <p:spPr>
          <a:xfrm>
            <a:off x="591400" y="1049392"/>
            <a:ext cx="11009100" cy="52944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endParaRPr sz="2533">
              <a:solidFill>
                <a:srgbClr val="FFFFFF"/>
              </a:solidFill>
              <a:latin typeface="Arial"/>
              <a:ea typeface="Arial"/>
              <a:cs typeface="Arial"/>
              <a:sym typeface="Arial"/>
            </a:endParaRPr>
          </a:p>
          <a:p>
            <a:pPr marL="0" marR="0" lvl="0" indent="0" algn="ctr" rtl="0">
              <a:spcBef>
                <a:spcPts val="0"/>
              </a:spcBef>
              <a:spcAft>
                <a:spcPts val="0"/>
              </a:spcAft>
              <a:buNone/>
            </a:pPr>
            <a:r>
              <a:rPr lang="en-US" sz="2533">
                <a:solidFill>
                  <a:srgbClr val="FFFFFF"/>
                </a:solidFill>
                <a:latin typeface="Arial"/>
                <a:ea typeface="Arial"/>
                <a:cs typeface="Arial"/>
                <a:sym typeface="Arial"/>
              </a:rPr>
              <a:t>Click on this link or the scan the </a:t>
            </a:r>
            <a:endParaRPr sz="2533">
              <a:solidFill>
                <a:srgbClr val="FFFFFF"/>
              </a:solidFill>
              <a:latin typeface="Arial"/>
              <a:ea typeface="Arial"/>
              <a:cs typeface="Arial"/>
              <a:sym typeface="Arial"/>
            </a:endParaRPr>
          </a:p>
          <a:p>
            <a:pPr marL="0" marR="0" lvl="0" indent="0" algn="ctr" rtl="0">
              <a:spcBef>
                <a:spcPts val="0"/>
              </a:spcBef>
              <a:spcAft>
                <a:spcPts val="0"/>
              </a:spcAft>
              <a:buNone/>
            </a:pPr>
            <a:r>
              <a:rPr lang="en-US" sz="2533">
                <a:solidFill>
                  <a:srgbClr val="FFFFFF"/>
                </a:solidFill>
                <a:latin typeface="Arial"/>
                <a:ea typeface="Arial"/>
                <a:cs typeface="Arial"/>
                <a:sym typeface="Arial"/>
              </a:rPr>
              <a:t>QR Code</a:t>
            </a:r>
            <a:endParaRPr sz="2533">
              <a:solidFill>
                <a:srgbClr val="FFFFFF"/>
              </a:solidFill>
              <a:latin typeface="Arial"/>
              <a:ea typeface="Arial"/>
              <a:cs typeface="Arial"/>
              <a:sym typeface="Arial"/>
            </a:endParaRPr>
          </a:p>
          <a:p>
            <a:pPr marL="0" marR="0" lvl="0" indent="0" algn="ctr" rtl="0">
              <a:spcBef>
                <a:spcPts val="0"/>
              </a:spcBef>
              <a:spcAft>
                <a:spcPts val="0"/>
              </a:spcAft>
              <a:buNone/>
            </a:pPr>
            <a:endParaRPr sz="2533">
              <a:solidFill>
                <a:srgbClr val="FFFFFF"/>
              </a:solidFill>
              <a:latin typeface="Arial"/>
              <a:ea typeface="Arial"/>
              <a:cs typeface="Arial"/>
              <a:sym typeface="Arial"/>
            </a:endParaRPr>
          </a:p>
          <a:p>
            <a:pPr marL="0" marR="0" lvl="0" indent="0" algn="ctr" rtl="0">
              <a:spcBef>
                <a:spcPts val="0"/>
              </a:spcBef>
              <a:spcAft>
                <a:spcPts val="0"/>
              </a:spcAft>
              <a:buNone/>
            </a:pPr>
            <a:endParaRPr sz="2533">
              <a:solidFill>
                <a:srgbClr val="FFFFFF"/>
              </a:solidFill>
              <a:latin typeface="Arial"/>
              <a:ea typeface="Arial"/>
              <a:cs typeface="Arial"/>
              <a:sym typeface="Arial"/>
            </a:endParaRPr>
          </a:p>
          <a:p>
            <a:pPr marL="0" marR="0" lvl="0" indent="0" algn="ctr" rtl="0">
              <a:spcBef>
                <a:spcPts val="0"/>
              </a:spcBef>
              <a:spcAft>
                <a:spcPts val="0"/>
              </a:spcAft>
              <a:buNone/>
            </a:pPr>
            <a:endParaRPr sz="2533">
              <a:solidFill>
                <a:srgbClr val="FFFFFF"/>
              </a:solidFill>
              <a:latin typeface="Arial"/>
              <a:ea typeface="Arial"/>
              <a:cs typeface="Arial"/>
              <a:sym typeface="Arial"/>
            </a:endParaRPr>
          </a:p>
          <a:p>
            <a:pPr marL="0" marR="0" lvl="0" indent="0" algn="ctr" rtl="0">
              <a:spcBef>
                <a:spcPts val="0"/>
              </a:spcBef>
              <a:spcAft>
                <a:spcPts val="0"/>
              </a:spcAft>
              <a:buNone/>
            </a:pPr>
            <a:endParaRPr sz="2533">
              <a:solidFill>
                <a:srgbClr val="FFFFFF"/>
              </a:solidFill>
              <a:latin typeface="Arial"/>
              <a:ea typeface="Arial"/>
              <a:cs typeface="Arial"/>
              <a:sym typeface="Arial"/>
            </a:endParaRPr>
          </a:p>
          <a:p>
            <a:pPr marL="0" marR="0" lvl="0" indent="0" algn="ctr" rtl="0">
              <a:spcBef>
                <a:spcPts val="0"/>
              </a:spcBef>
              <a:spcAft>
                <a:spcPts val="0"/>
              </a:spcAft>
              <a:buNone/>
            </a:pPr>
            <a:r>
              <a:rPr lang="en-US" sz="2000">
                <a:solidFill>
                  <a:srgbClr val="FFFFFF"/>
                </a:solidFill>
                <a:latin typeface="Arial"/>
                <a:ea typeface="Arial"/>
                <a:cs typeface="Arial"/>
                <a:sym typeface="Arial"/>
              </a:rPr>
              <a:t>Please reach out to the </a:t>
            </a:r>
            <a:endParaRPr sz="2000">
              <a:solidFill>
                <a:srgbClr val="FFFFFF"/>
              </a:solidFill>
              <a:latin typeface="Arial"/>
              <a:ea typeface="Arial"/>
              <a:cs typeface="Arial"/>
              <a:sym typeface="Arial"/>
            </a:endParaRPr>
          </a:p>
          <a:p>
            <a:pPr marL="0" marR="0" lvl="0" indent="0" algn="ctr" rtl="0">
              <a:spcBef>
                <a:spcPts val="0"/>
              </a:spcBef>
              <a:spcAft>
                <a:spcPts val="0"/>
              </a:spcAft>
              <a:buNone/>
            </a:pPr>
            <a:r>
              <a:rPr lang="en-US" sz="2000">
                <a:solidFill>
                  <a:srgbClr val="FFFFFF"/>
                </a:solidFill>
                <a:latin typeface="Arial"/>
                <a:ea typeface="Arial"/>
                <a:cs typeface="Arial"/>
                <a:sym typeface="Arial"/>
              </a:rPr>
              <a:t>CASCWA Southern Section Membership Chair </a:t>
            </a:r>
            <a:endParaRPr sz="2000">
              <a:solidFill>
                <a:srgbClr val="FFFFFF"/>
              </a:solidFill>
              <a:latin typeface="Arial"/>
              <a:ea typeface="Arial"/>
              <a:cs typeface="Arial"/>
              <a:sym typeface="Arial"/>
            </a:endParaRPr>
          </a:p>
          <a:p>
            <a:pPr marL="0" marR="0" lvl="0" indent="0" algn="ctr" rtl="0">
              <a:spcBef>
                <a:spcPts val="0"/>
              </a:spcBef>
              <a:spcAft>
                <a:spcPts val="0"/>
              </a:spcAft>
              <a:buNone/>
            </a:pPr>
            <a:r>
              <a:rPr lang="en-US" sz="2000">
                <a:solidFill>
                  <a:srgbClr val="FFFFFF"/>
                </a:solidFill>
                <a:latin typeface="Arial"/>
                <a:ea typeface="Arial"/>
                <a:cs typeface="Arial"/>
                <a:sym typeface="Arial"/>
              </a:rPr>
              <a:t>for questions regarding available services/workshops and membership.</a:t>
            </a:r>
            <a:endParaRPr sz="2000">
              <a:solidFill>
                <a:srgbClr val="FFFFFF"/>
              </a:solidFill>
              <a:latin typeface="Arial"/>
              <a:ea typeface="Arial"/>
              <a:cs typeface="Arial"/>
              <a:sym typeface="Arial"/>
            </a:endParaRPr>
          </a:p>
          <a:p>
            <a:pPr marL="0" marR="0" lvl="0" indent="0" algn="ctr" rtl="0">
              <a:spcBef>
                <a:spcPts val="0"/>
              </a:spcBef>
              <a:spcAft>
                <a:spcPts val="0"/>
              </a:spcAft>
              <a:buNone/>
            </a:pPr>
            <a:endParaRPr sz="2000">
              <a:solidFill>
                <a:srgbClr val="FFFFFF"/>
              </a:solidFill>
              <a:latin typeface="Arial"/>
              <a:ea typeface="Arial"/>
              <a:cs typeface="Arial"/>
              <a:sym typeface="Arial"/>
            </a:endParaRPr>
          </a:p>
          <a:p>
            <a:pPr marL="0" marR="0" lvl="0" indent="0" algn="ctr" rtl="0">
              <a:spcBef>
                <a:spcPts val="0"/>
              </a:spcBef>
              <a:spcAft>
                <a:spcPts val="0"/>
              </a:spcAft>
              <a:buNone/>
            </a:pPr>
            <a:endParaRPr sz="2533">
              <a:solidFill>
                <a:srgbClr val="FFFFFF"/>
              </a:solidFill>
              <a:latin typeface="Arial"/>
              <a:ea typeface="Arial"/>
              <a:cs typeface="Arial"/>
              <a:sym typeface="Arial"/>
            </a:endParaRPr>
          </a:p>
          <a:p>
            <a:pPr marL="0" marR="0" lvl="0" indent="0" algn="ctr" rtl="0">
              <a:spcBef>
                <a:spcPts val="0"/>
              </a:spcBef>
              <a:spcAft>
                <a:spcPts val="0"/>
              </a:spcAft>
              <a:buNone/>
            </a:pPr>
            <a:r>
              <a:rPr lang="en-US" sz="4533" b="1">
                <a:solidFill>
                  <a:srgbClr val="FFFFFF"/>
                </a:solidFill>
                <a:latin typeface="Arial"/>
                <a:ea typeface="Arial"/>
                <a:cs typeface="Arial"/>
                <a:sym typeface="Arial"/>
              </a:rPr>
              <a:t>WE WANT </a:t>
            </a:r>
            <a:r>
              <a:rPr lang="en-US" sz="4533" b="1" u="sng">
                <a:solidFill>
                  <a:srgbClr val="FFFFFF"/>
                </a:solidFill>
                <a:latin typeface="Arial"/>
                <a:ea typeface="Arial"/>
                <a:cs typeface="Arial"/>
                <a:sym typeface="Arial"/>
              </a:rPr>
              <a:t>YOU</a:t>
            </a:r>
            <a:r>
              <a:rPr lang="en-US" sz="4533" b="1">
                <a:solidFill>
                  <a:srgbClr val="FFFFFF"/>
                </a:solidFill>
                <a:latin typeface="Arial"/>
                <a:ea typeface="Arial"/>
                <a:cs typeface="Arial"/>
                <a:sym typeface="Arial"/>
              </a:rPr>
              <a:t> WITH US!</a:t>
            </a:r>
            <a:endParaRPr sz="4533" b="1">
              <a:solidFill>
                <a:srgbClr val="FFFFFF"/>
              </a:solidFill>
              <a:latin typeface="Arial"/>
              <a:ea typeface="Arial"/>
              <a:cs typeface="Arial"/>
              <a:sym typeface="Arial"/>
            </a:endParaRPr>
          </a:p>
        </p:txBody>
      </p:sp>
      <p:pic>
        <p:nvPicPr>
          <p:cNvPr id="826" name="Google Shape;826;p60"/>
          <p:cNvPicPr preferRelativeResize="0"/>
          <p:nvPr/>
        </p:nvPicPr>
        <p:blipFill rotWithShape="1">
          <a:blip r:embed="rId3">
            <a:alphaModFix/>
          </a:blip>
          <a:srcRect/>
          <a:stretch/>
        </p:blipFill>
        <p:spPr>
          <a:xfrm>
            <a:off x="5388116" y="2434083"/>
            <a:ext cx="1415767" cy="141576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61"/>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400"/>
              <a:buFont typeface="Century Gothic"/>
              <a:buNone/>
            </a:pPr>
            <a:r>
              <a:rPr lang="en-US" sz="4400" b="1"/>
              <a:t>EVALUATION</a:t>
            </a:r>
            <a:endParaRPr/>
          </a:p>
        </p:txBody>
      </p:sp>
      <p:sp>
        <p:nvSpPr>
          <p:cNvPr id="832" name="Google Shape;832;p61"/>
          <p:cNvSpPr txBox="1"/>
          <p:nvPr/>
        </p:nvSpPr>
        <p:spPr>
          <a:xfrm>
            <a:off x="4688380" y="1236663"/>
            <a:ext cx="6602152" cy="353943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entury Gothic"/>
                <a:ea typeface="Century Gothic"/>
                <a:cs typeface="Century Gothic"/>
                <a:sym typeface="Century Gothic"/>
              </a:rPr>
              <a:t>All of the participants who complete the evaluation by </a:t>
            </a:r>
            <a:r>
              <a:rPr lang="en-US" sz="3200" b="1">
                <a:solidFill>
                  <a:srgbClr val="FF0000"/>
                </a:solidFill>
                <a:latin typeface="Century Gothic"/>
                <a:ea typeface="Century Gothic"/>
                <a:cs typeface="Century Gothic"/>
                <a:sym typeface="Century Gothic"/>
              </a:rPr>
              <a:t>Monday 2/12 @ 12pm </a:t>
            </a:r>
            <a:r>
              <a:rPr lang="en-US" sz="3200">
                <a:solidFill>
                  <a:schemeClr val="dk1"/>
                </a:solidFill>
                <a:latin typeface="Century Gothic"/>
                <a:ea typeface="Century Gothic"/>
                <a:cs typeface="Century Gothic"/>
                <a:sym typeface="Century Gothic"/>
              </a:rPr>
              <a:t>will be entered into a </a:t>
            </a:r>
            <a:r>
              <a:rPr lang="en-US" sz="3200" b="1">
                <a:solidFill>
                  <a:srgbClr val="FF0000"/>
                </a:solidFill>
                <a:latin typeface="Century Gothic"/>
                <a:ea typeface="Century Gothic"/>
                <a:cs typeface="Century Gothic"/>
                <a:sym typeface="Century Gothic"/>
              </a:rPr>
              <a:t>raffle for a </a:t>
            </a:r>
            <a:r>
              <a:rPr lang="en-US" sz="3200" b="1" u="sng">
                <a:solidFill>
                  <a:srgbClr val="FF0000"/>
                </a:solidFill>
                <a:latin typeface="Century Gothic"/>
                <a:ea typeface="Century Gothic"/>
                <a:cs typeface="Century Gothic"/>
                <a:sym typeface="Century Gothic"/>
              </a:rPr>
              <a:t>$100 </a:t>
            </a:r>
            <a:r>
              <a:rPr lang="en-US" sz="3200" b="1">
                <a:solidFill>
                  <a:srgbClr val="FF0000"/>
                </a:solidFill>
                <a:latin typeface="Century Gothic"/>
                <a:ea typeface="Century Gothic"/>
                <a:cs typeface="Century Gothic"/>
                <a:sym typeface="Century Gothic"/>
              </a:rPr>
              <a:t>Amazon</a:t>
            </a:r>
            <a:r>
              <a:rPr lang="en-US" sz="3200">
                <a:solidFill>
                  <a:srgbClr val="FF0000"/>
                </a:solidFill>
                <a:latin typeface="Century Gothic"/>
                <a:ea typeface="Century Gothic"/>
                <a:cs typeface="Century Gothic"/>
                <a:sym typeface="Century Gothic"/>
              </a:rPr>
              <a:t> </a:t>
            </a:r>
            <a:r>
              <a:rPr lang="en-US" sz="3200" b="1">
                <a:solidFill>
                  <a:srgbClr val="FF0000"/>
                </a:solidFill>
                <a:latin typeface="Century Gothic"/>
                <a:ea typeface="Century Gothic"/>
                <a:cs typeface="Century Gothic"/>
                <a:sym typeface="Century Gothic"/>
              </a:rPr>
              <a:t>e-gift card</a:t>
            </a:r>
            <a:r>
              <a:rPr lang="en-US" sz="3200">
                <a:solidFill>
                  <a:srgbClr val="FF0000"/>
                </a:solidFill>
                <a:latin typeface="Century Gothic"/>
                <a:ea typeface="Century Gothic"/>
                <a:cs typeface="Century Gothic"/>
                <a:sym typeface="Century Gothic"/>
              </a:rPr>
              <a:t>. </a:t>
            </a:r>
            <a:r>
              <a:rPr lang="en-US" sz="3200">
                <a:solidFill>
                  <a:schemeClr val="dk1"/>
                </a:solidFill>
                <a:latin typeface="Century Gothic"/>
                <a:ea typeface="Century Gothic"/>
                <a:cs typeface="Century Gothic"/>
                <a:sym typeface="Century Gothic"/>
              </a:rPr>
              <a:t>Winner to be announced Monday               afternoon via email. </a:t>
            </a:r>
            <a:endParaRPr/>
          </a:p>
        </p:txBody>
      </p:sp>
      <p:sp>
        <p:nvSpPr>
          <p:cNvPr id="833" name="Google Shape;833;p61"/>
          <p:cNvSpPr/>
          <p:nvPr/>
        </p:nvSpPr>
        <p:spPr>
          <a:xfrm>
            <a:off x="1508045" y="5186358"/>
            <a:ext cx="77251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sng">
                <a:solidFill>
                  <a:schemeClr val="dk1"/>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2024 Phil Kauble Evaluation for Attendees</a:t>
            </a:r>
            <a:endParaRPr sz="3200" b="0" i="0">
              <a:solidFill>
                <a:schemeClr val="dk1"/>
              </a:solidFill>
              <a:latin typeface="Quattrocento Sans"/>
              <a:ea typeface="Quattrocento Sans"/>
              <a:cs typeface="Quattrocento Sans"/>
              <a:sym typeface="Quattrocento Sans"/>
            </a:endParaRPr>
          </a:p>
        </p:txBody>
      </p:sp>
      <p:pic>
        <p:nvPicPr>
          <p:cNvPr id="834" name="Google Shape;834;p61"/>
          <p:cNvPicPr preferRelativeResize="0"/>
          <p:nvPr/>
        </p:nvPicPr>
        <p:blipFill rotWithShape="1">
          <a:blip r:embed="rId4">
            <a:alphaModFix/>
          </a:blip>
          <a:srcRect/>
          <a:stretch/>
        </p:blipFill>
        <p:spPr>
          <a:xfrm>
            <a:off x="1097280" y="1750767"/>
            <a:ext cx="3352172" cy="321527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62"/>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400"/>
              <a:buFont typeface="Century Gothic"/>
              <a:buNone/>
            </a:pPr>
            <a:r>
              <a:rPr lang="en-US" sz="4400" b="1"/>
              <a:t>CASCWA WEBSITE</a:t>
            </a:r>
            <a:endParaRPr/>
          </a:p>
        </p:txBody>
      </p:sp>
      <p:sp>
        <p:nvSpPr>
          <p:cNvPr id="840" name="Google Shape;840;p62"/>
          <p:cNvSpPr/>
          <p:nvPr/>
        </p:nvSpPr>
        <p:spPr>
          <a:xfrm>
            <a:off x="3666836" y="2129069"/>
            <a:ext cx="58189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http://cascwa.wildapricot.org/</a:t>
            </a:r>
            <a:r>
              <a:rPr lang="en-US" sz="2800">
                <a:solidFill>
                  <a:schemeClr val="dk1"/>
                </a:solidFill>
                <a:latin typeface="Century Gothic"/>
                <a:ea typeface="Century Gothic"/>
                <a:cs typeface="Century Gothic"/>
                <a:sym typeface="Century Gothic"/>
              </a:rPr>
              <a:t> </a:t>
            </a:r>
            <a:endParaRPr/>
          </a:p>
        </p:txBody>
      </p:sp>
      <p:sp>
        <p:nvSpPr>
          <p:cNvPr id="841" name="Google Shape;841;p62"/>
          <p:cNvSpPr txBox="1"/>
          <p:nvPr/>
        </p:nvSpPr>
        <p:spPr>
          <a:xfrm>
            <a:off x="1653309" y="1574530"/>
            <a:ext cx="84143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entury Gothic"/>
                <a:ea typeface="Century Gothic"/>
                <a:cs typeface="Century Gothic"/>
                <a:sym typeface="Century Gothic"/>
              </a:rPr>
              <a:t>Check-out the CASCWA Website at </a:t>
            </a:r>
            <a:endParaRPr/>
          </a:p>
        </p:txBody>
      </p:sp>
      <p:pic>
        <p:nvPicPr>
          <p:cNvPr id="842" name="Google Shape;842;p62"/>
          <p:cNvPicPr preferRelativeResize="0"/>
          <p:nvPr/>
        </p:nvPicPr>
        <p:blipFill rotWithShape="1">
          <a:blip r:embed="rId4">
            <a:alphaModFix/>
          </a:blip>
          <a:srcRect/>
          <a:stretch/>
        </p:blipFill>
        <p:spPr>
          <a:xfrm>
            <a:off x="2160558" y="2652289"/>
            <a:ext cx="7907078" cy="338125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63"/>
          <p:cNvSpPr txBox="1">
            <a:spLocks noGrp="1"/>
          </p:cNvSpPr>
          <p:nvPr>
            <p:ph type="title"/>
          </p:nvPr>
        </p:nvSpPr>
        <p:spPr>
          <a:xfrm>
            <a:off x="4769224" y="942871"/>
            <a:ext cx="6386456" cy="5875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Century Gothic"/>
              <a:buNone/>
            </a:pPr>
            <a:r>
              <a:rPr lang="en-US" b="1" i="1"/>
              <a:t>Educator’s Guide to Comprehensive School Safety Plans (2023-24 Edition)</a:t>
            </a:r>
            <a:endParaRPr/>
          </a:p>
        </p:txBody>
      </p:sp>
      <p:sp>
        <p:nvSpPr>
          <p:cNvPr id="849" name="Google Shape;849;p63"/>
          <p:cNvSpPr txBox="1">
            <a:spLocks noGrp="1"/>
          </p:cNvSpPr>
          <p:nvPr>
            <p:ph type="body" idx="1"/>
          </p:nvPr>
        </p:nvSpPr>
        <p:spPr>
          <a:xfrm>
            <a:off x="4640238" y="1825625"/>
            <a:ext cx="6803617" cy="3821257"/>
          </a:xfrm>
          <a:prstGeom prst="rect">
            <a:avLst/>
          </a:prstGeom>
          <a:noFill/>
          <a:ln>
            <a:noFill/>
          </a:ln>
        </p:spPr>
        <p:txBody>
          <a:bodyPr spcFirstLastPara="1" wrap="square" lIns="0" tIns="45700" rIns="0" bIns="45700" anchor="t" anchorCtr="0">
            <a:normAutofit fontScale="92500" lnSpcReduction="20000"/>
          </a:bodyPr>
          <a:lstStyle/>
          <a:p>
            <a:pPr marL="91440" lvl="0" indent="-117475" algn="l" rtl="0">
              <a:lnSpc>
                <a:spcPct val="100000"/>
              </a:lnSpc>
              <a:spcBef>
                <a:spcPts val="0"/>
              </a:spcBef>
              <a:spcAft>
                <a:spcPts val="0"/>
              </a:spcAft>
              <a:buSzPct val="100000"/>
              <a:buChar char=" "/>
            </a:pPr>
            <a:r>
              <a:rPr lang="en-US" sz="2000" b="0" i="0">
                <a:solidFill>
                  <a:srgbClr val="000000"/>
                </a:solidFill>
                <a:latin typeface="Roboto"/>
                <a:ea typeface="Roboto"/>
                <a:cs typeface="Roboto"/>
                <a:sym typeface="Roboto"/>
              </a:rPr>
              <a:t>Campus Safety Group is incredibly proud to have been exclusively selected to write the “Educator’s Guide to Comprehensive School Safety Plans, 2023-2024 Edition”. This was a joint project between The Department of Education, the Department of Justice, the Los Angeles County Office of Education, as well as several other stakeholder agencies.</a:t>
            </a:r>
            <a:endParaRPr/>
          </a:p>
          <a:p>
            <a:pPr marL="91440" lvl="0" indent="-117475" algn="l" rtl="0">
              <a:lnSpc>
                <a:spcPct val="100000"/>
              </a:lnSpc>
              <a:spcBef>
                <a:spcPts val="1400"/>
              </a:spcBef>
              <a:spcAft>
                <a:spcPts val="0"/>
              </a:spcAft>
              <a:buSzPct val="100000"/>
              <a:buChar char=" "/>
            </a:pPr>
            <a:r>
              <a:rPr lang="en-US" sz="2000" b="0" i="0">
                <a:solidFill>
                  <a:srgbClr val="000000"/>
                </a:solidFill>
                <a:latin typeface="Roboto"/>
                <a:ea typeface="Roboto"/>
                <a:cs typeface="Roboto"/>
                <a:sym typeface="Roboto"/>
              </a:rPr>
              <a:t>The 2023-2024 Guide to School Safety Plans is an essential first step towards compliance, however, LEA’s will still need training and support to assure they establish and maintain a “culture of compliance” with all safety mandates.</a:t>
            </a:r>
            <a:endParaRPr/>
          </a:p>
          <a:p>
            <a:pPr marL="91440" lvl="0" indent="-140970" algn="l" rtl="0">
              <a:lnSpc>
                <a:spcPct val="100000"/>
              </a:lnSpc>
              <a:spcBef>
                <a:spcPts val="1400"/>
              </a:spcBef>
              <a:spcAft>
                <a:spcPts val="0"/>
              </a:spcAft>
              <a:buClr>
                <a:schemeClr val="dk1"/>
              </a:buClr>
              <a:buSzPct val="100000"/>
              <a:buChar char=" "/>
            </a:pPr>
            <a:r>
              <a:rPr lang="en-US" sz="2400">
                <a:highlight>
                  <a:srgbClr val="FFFF00"/>
                </a:highlight>
              </a:rPr>
              <a:t>Ordering information:</a:t>
            </a:r>
            <a:endParaRPr/>
          </a:p>
          <a:p>
            <a:pPr marL="0" lvl="0" indent="0" algn="l" rtl="0">
              <a:lnSpc>
                <a:spcPct val="100000"/>
              </a:lnSpc>
              <a:spcBef>
                <a:spcPts val="1400"/>
              </a:spcBef>
              <a:spcAft>
                <a:spcPts val="0"/>
              </a:spcAft>
              <a:buSzPct val="100000"/>
              <a:buNone/>
            </a:pPr>
            <a:r>
              <a:rPr lang="en-US" sz="2400"/>
              <a:t>Email - </a:t>
            </a:r>
            <a:r>
              <a:rPr lang="en-US" sz="2400" b="1"/>
              <a:t>Elizabeth Iniguez </a:t>
            </a:r>
            <a:r>
              <a:rPr lang="en-US" sz="2400"/>
              <a:t>at                        </a:t>
            </a:r>
            <a:r>
              <a:rPr lang="en-US" sz="2400" b="1" u="sng">
                <a:solidFill>
                  <a:schemeClr val="hlink"/>
                </a:solidFill>
                <a:hlinkClick r:id="rId3"/>
              </a:rPr>
              <a:t>Iniguez_Elizabeth@lacoe.edu</a:t>
            </a:r>
            <a:r>
              <a:rPr lang="en-US" sz="2400" b="1" u="sng"/>
              <a:t> </a:t>
            </a:r>
            <a:r>
              <a:rPr lang="en-US" sz="2400"/>
              <a:t> </a:t>
            </a:r>
            <a:endParaRPr/>
          </a:p>
          <a:p>
            <a:pPr marL="0" lvl="0" indent="0" algn="l" rtl="0">
              <a:lnSpc>
                <a:spcPct val="100000"/>
              </a:lnSpc>
              <a:spcBef>
                <a:spcPts val="1400"/>
              </a:spcBef>
              <a:spcAft>
                <a:spcPts val="0"/>
              </a:spcAft>
              <a:buSzPct val="100000"/>
              <a:buNone/>
            </a:pPr>
            <a:endParaRPr sz="2400"/>
          </a:p>
          <a:p>
            <a:pPr marL="0" lvl="0" indent="0" algn="l" rtl="0">
              <a:lnSpc>
                <a:spcPct val="100000"/>
              </a:lnSpc>
              <a:spcBef>
                <a:spcPts val="1400"/>
              </a:spcBef>
              <a:spcAft>
                <a:spcPts val="0"/>
              </a:spcAft>
              <a:buSzPct val="100000"/>
              <a:buNone/>
            </a:pPr>
            <a:endParaRPr sz="1800">
              <a:highlight>
                <a:srgbClr val="FFFF00"/>
              </a:highlight>
            </a:endParaRPr>
          </a:p>
        </p:txBody>
      </p:sp>
      <p:pic>
        <p:nvPicPr>
          <p:cNvPr id="850" name="Google Shape;850;p63"/>
          <p:cNvPicPr preferRelativeResize="0"/>
          <p:nvPr/>
        </p:nvPicPr>
        <p:blipFill rotWithShape="1">
          <a:blip r:embed="rId4">
            <a:alphaModFix/>
          </a:blip>
          <a:srcRect/>
          <a:stretch/>
        </p:blipFill>
        <p:spPr>
          <a:xfrm>
            <a:off x="865220" y="856526"/>
            <a:ext cx="3571078" cy="469100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64"/>
          <p:cNvSpPr txBox="1">
            <a:spLocks noGrp="1"/>
          </p:cNvSpPr>
          <p:nvPr>
            <p:ph type="title"/>
          </p:nvPr>
        </p:nvSpPr>
        <p:spPr>
          <a:xfrm>
            <a:off x="925918" y="3135208"/>
            <a:ext cx="4886854" cy="58758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4800"/>
              <a:buFont typeface="Century Gothic"/>
              <a:buNone/>
            </a:pPr>
            <a:r>
              <a:rPr lang="en-US" sz="4800" b="1"/>
              <a:t>ANNUAL</a:t>
            </a:r>
            <a:br>
              <a:rPr lang="en-US" sz="4800" b="1"/>
            </a:br>
            <a:r>
              <a:rPr lang="en-US" sz="4800" b="1"/>
              <a:t>SCHOLARSHIP!</a:t>
            </a:r>
            <a:endParaRPr/>
          </a:p>
        </p:txBody>
      </p:sp>
      <p:pic>
        <p:nvPicPr>
          <p:cNvPr id="857" name="Google Shape;857;p64"/>
          <p:cNvPicPr preferRelativeResize="0"/>
          <p:nvPr/>
        </p:nvPicPr>
        <p:blipFill rotWithShape="1">
          <a:blip r:embed="rId3">
            <a:alphaModFix/>
          </a:blip>
          <a:srcRect/>
          <a:stretch/>
        </p:blipFill>
        <p:spPr>
          <a:xfrm>
            <a:off x="5812772" y="633875"/>
            <a:ext cx="5588291" cy="5590250"/>
          </a:xfrm>
          <a:prstGeom prst="rect">
            <a:avLst/>
          </a:prstGeom>
          <a:noFill/>
          <a:ln>
            <a:noFill/>
          </a:ln>
        </p:spPr>
      </p:pic>
      <p:pic>
        <p:nvPicPr>
          <p:cNvPr id="858" name="Google Shape;858;p64"/>
          <p:cNvPicPr preferRelativeResize="0"/>
          <p:nvPr/>
        </p:nvPicPr>
        <p:blipFill rotWithShape="1">
          <a:blip r:embed="rId4">
            <a:alphaModFix/>
          </a:blip>
          <a:srcRect/>
          <a:stretch/>
        </p:blipFill>
        <p:spPr>
          <a:xfrm>
            <a:off x="2513796" y="4211987"/>
            <a:ext cx="1733148" cy="173314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65"/>
          <p:cNvSpPr txBox="1">
            <a:spLocks noGrp="1"/>
          </p:cNvSpPr>
          <p:nvPr>
            <p:ph type="title"/>
          </p:nvPr>
        </p:nvSpPr>
        <p:spPr>
          <a:xfrm>
            <a:off x="635000" y="3135207"/>
            <a:ext cx="5460992" cy="587584"/>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262626"/>
              </a:buClr>
              <a:buSzPts val="4800"/>
              <a:buFont typeface="Century Gothic"/>
              <a:buNone/>
            </a:pPr>
            <a:r>
              <a:rPr lang="en-US">
                <a:solidFill>
                  <a:srgbClr val="262626"/>
                </a:solidFill>
              </a:rPr>
              <a:t>THANK YOU FOR JOINING US TODAY!</a:t>
            </a:r>
            <a:endParaRPr/>
          </a:p>
        </p:txBody>
      </p:sp>
      <p:pic>
        <p:nvPicPr>
          <p:cNvPr id="864" name="Google Shape;864;p65" descr="Image preview"/>
          <p:cNvPicPr preferRelativeResize="0"/>
          <p:nvPr/>
        </p:nvPicPr>
        <p:blipFill rotWithShape="1">
          <a:blip r:embed="rId3">
            <a:alphaModFix/>
          </a:blip>
          <a:srcRect/>
          <a:stretch/>
        </p:blipFill>
        <p:spPr>
          <a:xfrm>
            <a:off x="7340095" y="2586182"/>
            <a:ext cx="3420268" cy="1293091"/>
          </a:xfrm>
          <a:prstGeom prst="rect">
            <a:avLst/>
          </a:prstGeom>
          <a:noFill/>
          <a:ln>
            <a:noFill/>
          </a:ln>
        </p:spPr>
      </p:pic>
      <p:sp>
        <p:nvSpPr>
          <p:cNvPr id="865" name="Google Shape;865;p65"/>
          <p:cNvSpPr txBox="1"/>
          <p:nvPr/>
        </p:nvSpPr>
        <p:spPr>
          <a:xfrm>
            <a:off x="8049126" y="2450789"/>
            <a:ext cx="323971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entury Gothic"/>
                <a:ea typeface="Century Gothic"/>
                <a:cs typeface="Century Gothic"/>
                <a:sym typeface="Century Gothic"/>
              </a:rPr>
              <a:t>Southern Section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7"/>
          <p:cNvSpPr txBox="1">
            <a:spLocks noGrp="1"/>
          </p:cNvSpPr>
          <p:nvPr>
            <p:ph type="title"/>
          </p:nvPr>
        </p:nvSpPr>
        <p:spPr>
          <a:xfrm>
            <a:off x="2087563" y="655639"/>
            <a:ext cx="8032750" cy="206533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Preparing For and Working Through Incident Response</a:t>
            </a:r>
            <a:endParaRPr/>
          </a:p>
        </p:txBody>
      </p:sp>
      <p:sp>
        <p:nvSpPr>
          <p:cNvPr id="374" name="Google Shape;374;p7"/>
          <p:cNvSpPr txBox="1"/>
          <p:nvPr/>
        </p:nvSpPr>
        <p:spPr>
          <a:xfrm>
            <a:off x="1905000" y="5105400"/>
            <a:ext cx="8382000" cy="1631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000000"/>
                </a:solidFill>
                <a:latin typeface="Calibri"/>
                <a:ea typeface="Calibri"/>
                <a:cs typeface="Calibri"/>
                <a:sym typeface="Calibri"/>
              </a:rPr>
              <a:t>“Schools are among the safest institutions for children”</a:t>
            </a:r>
            <a:endParaRPr/>
          </a:p>
          <a:p>
            <a:pPr marL="0" marR="0" lvl="0" indent="0" algn="l" rtl="0">
              <a:lnSpc>
                <a:spcPct val="100000"/>
              </a:lnSpc>
              <a:spcBef>
                <a:spcPts val="0"/>
              </a:spcBef>
              <a:spcAft>
                <a:spcPts val="0"/>
              </a:spcAft>
              <a:buClr>
                <a:schemeClr val="dk1"/>
              </a:buClr>
              <a:buSzPts val="1800"/>
              <a:buFont typeface="Arial"/>
              <a:buNone/>
            </a:pPr>
            <a:endParaRPr sz="18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Arne Duncan, U.S. Secretary of Education, Rethinking School Discipline, January 8, 2014 </a:t>
            </a:r>
            <a:r>
              <a:rPr lang="en-US" sz="1800" b="1" u="sng">
                <a:solidFill>
                  <a:srgbClr val="C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https://www.ed.gov/news/speeches/rethinking-school-discipline</a:t>
            </a:r>
            <a:endParaRPr sz="1800" b="1">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p:txBody>
      </p:sp>
      <p:sp>
        <p:nvSpPr>
          <p:cNvPr id="375" name="Google Shape;375;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7</a:t>
            </a:fld>
            <a:endParaRPr sz="1200">
              <a:solidFill>
                <a:srgbClr val="898989"/>
              </a:solidFill>
              <a:latin typeface="Calibri"/>
              <a:ea typeface="Calibri"/>
              <a:cs typeface="Calibri"/>
              <a:sym typeface="Calibri"/>
            </a:endParaRPr>
          </a:p>
        </p:txBody>
      </p:sp>
      <p:pic>
        <p:nvPicPr>
          <p:cNvPr id="376" name="Google Shape;376;p7"/>
          <p:cNvPicPr preferRelativeResize="0"/>
          <p:nvPr/>
        </p:nvPicPr>
        <p:blipFill rotWithShape="1">
          <a:blip r:embed="rId4">
            <a:alphaModFix/>
          </a:blip>
          <a:srcRect/>
          <a:stretch/>
        </p:blipFill>
        <p:spPr>
          <a:xfrm>
            <a:off x="4295775" y="3048000"/>
            <a:ext cx="3600450" cy="1676400"/>
          </a:xfrm>
          <a:prstGeom prst="rect">
            <a:avLst/>
          </a:prstGeom>
          <a:noFill/>
          <a:ln>
            <a:noFill/>
          </a:ln>
        </p:spPr>
      </p:pic>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8"/>
          <p:cNvSpPr txBox="1">
            <a:spLocks noGrp="1"/>
          </p:cNvSpPr>
          <p:nvPr>
            <p:ph type="body" idx="1"/>
          </p:nvPr>
        </p:nvSpPr>
        <p:spPr>
          <a:xfrm>
            <a:off x="2286000" y="381000"/>
            <a:ext cx="7467600" cy="5975350"/>
          </a:xfrm>
          <a:prstGeom prst="rect">
            <a:avLst/>
          </a:prstGeom>
          <a:solidFill>
            <a:schemeClr val="lt2"/>
          </a:solidFill>
          <a:ln>
            <a:noFill/>
          </a:ln>
        </p:spPr>
        <p:txBody>
          <a:bodyPr spcFirstLastPara="1" wrap="square" lIns="91425" tIns="45700" rIns="91425" bIns="45700" anchor="t" anchorCtr="0">
            <a:normAutofit lnSpcReduction="10000"/>
          </a:bodyPr>
          <a:lstStyle/>
          <a:p>
            <a:pPr marL="288036" lvl="1" indent="-51434" algn="l" rtl="0">
              <a:lnSpc>
                <a:spcPct val="90000"/>
              </a:lnSpc>
              <a:spcBef>
                <a:spcPts val="0"/>
              </a:spcBef>
              <a:spcAft>
                <a:spcPts val="0"/>
              </a:spcAft>
              <a:buClr>
                <a:schemeClr val="dk1"/>
              </a:buClr>
              <a:buSzPts val="1350"/>
              <a:buNone/>
            </a:pPr>
            <a:endParaRPr sz="1350">
              <a:solidFill>
                <a:srgbClr val="3F3F3F"/>
              </a:solidFill>
            </a:endParaRPr>
          </a:p>
          <a:p>
            <a:pPr marL="0" lvl="0" indent="0" algn="ctr" rtl="0">
              <a:lnSpc>
                <a:spcPct val="90000"/>
              </a:lnSpc>
              <a:spcBef>
                <a:spcPts val="1000"/>
              </a:spcBef>
              <a:spcAft>
                <a:spcPts val="0"/>
              </a:spcAft>
              <a:buClr>
                <a:schemeClr val="dk1"/>
              </a:buClr>
              <a:buSzPts val="3200"/>
              <a:buNone/>
            </a:pPr>
            <a:r>
              <a:rPr lang="en-US" sz="3200" b="1"/>
              <a:t>Tom Steele</a:t>
            </a:r>
            <a:endParaRPr/>
          </a:p>
          <a:p>
            <a:pPr marL="68580" lvl="0" indent="-203200" algn="l" rtl="0">
              <a:lnSpc>
                <a:spcPct val="90000"/>
              </a:lnSpc>
              <a:spcBef>
                <a:spcPts val="1000"/>
              </a:spcBef>
              <a:spcAft>
                <a:spcPts val="0"/>
              </a:spcAft>
              <a:buClr>
                <a:schemeClr val="dk1"/>
              </a:buClr>
              <a:buSzPts val="3200"/>
              <a:buChar char="•"/>
            </a:pPr>
            <a:r>
              <a:rPr lang="en-US" sz="3200" b="1"/>
              <a:t>Retired Sergeant</a:t>
            </a:r>
            <a:endParaRPr/>
          </a:p>
          <a:p>
            <a:pPr marL="525780" lvl="1" indent="-177800" algn="l" rtl="0">
              <a:lnSpc>
                <a:spcPct val="90000"/>
              </a:lnSpc>
              <a:spcBef>
                <a:spcPts val="500"/>
              </a:spcBef>
              <a:spcAft>
                <a:spcPts val="0"/>
              </a:spcAft>
              <a:buClr>
                <a:schemeClr val="dk1"/>
              </a:buClr>
              <a:buSzPts val="2800"/>
              <a:buChar char="•"/>
            </a:pPr>
            <a:r>
              <a:rPr lang="en-US" sz="2800" b="1"/>
              <a:t>Narcotics Detective, SWAT team</a:t>
            </a:r>
            <a:endParaRPr/>
          </a:p>
          <a:p>
            <a:pPr marL="68580" lvl="0" indent="-203200" algn="l" rtl="0">
              <a:lnSpc>
                <a:spcPct val="90000"/>
              </a:lnSpc>
              <a:spcBef>
                <a:spcPts val="1000"/>
              </a:spcBef>
              <a:spcAft>
                <a:spcPts val="0"/>
              </a:spcAft>
              <a:buClr>
                <a:schemeClr val="dk1"/>
              </a:buClr>
              <a:buSzPts val="3200"/>
              <a:buChar char="•"/>
            </a:pPr>
            <a:r>
              <a:rPr lang="en-US" sz="3200" b="1"/>
              <a:t>20 years TK-12 Education</a:t>
            </a:r>
            <a:endParaRPr/>
          </a:p>
          <a:p>
            <a:pPr marL="525780" lvl="1" indent="-177800" algn="l" rtl="0">
              <a:lnSpc>
                <a:spcPct val="90000"/>
              </a:lnSpc>
              <a:spcBef>
                <a:spcPts val="500"/>
              </a:spcBef>
              <a:spcAft>
                <a:spcPts val="0"/>
              </a:spcAft>
              <a:buClr>
                <a:schemeClr val="dk1"/>
              </a:buClr>
              <a:buSzPts val="2800"/>
              <a:buChar char="•"/>
            </a:pPr>
            <a:r>
              <a:rPr lang="en-US" sz="2800" b="1"/>
              <a:t>High school teacher and administrator</a:t>
            </a:r>
            <a:endParaRPr/>
          </a:p>
          <a:p>
            <a:pPr marL="525780" lvl="1" indent="-177800" algn="l" rtl="0">
              <a:lnSpc>
                <a:spcPct val="90000"/>
              </a:lnSpc>
              <a:spcBef>
                <a:spcPts val="500"/>
              </a:spcBef>
              <a:spcAft>
                <a:spcPts val="0"/>
              </a:spcAft>
              <a:buClr>
                <a:schemeClr val="dk1"/>
              </a:buClr>
              <a:buSzPts val="2800"/>
              <a:buChar char="•"/>
            </a:pPr>
            <a:r>
              <a:rPr lang="en-US" sz="2800" b="1"/>
              <a:t>District Director of Student Services</a:t>
            </a:r>
            <a:endParaRPr/>
          </a:p>
          <a:p>
            <a:pPr marL="525780" lvl="1" indent="-177800" algn="l" rtl="0">
              <a:lnSpc>
                <a:spcPct val="90000"/>
              </a:lnSpc>
              <a:spcBef>
                <a:spcPts val="500"/>
              </a:spcBef>
              <a:spcAft>
                <a:spcPts val="0"/>
              </a:spcAft>
              <a:buClr>
                <a:schemeClr val="dk1"/>
              </a:buClr>
              <a:buSzPts val="2800"/>
              <a:buChar char="•"/>
            </a:pPr>
            <a:r>
              <a:rPr lang="en-US" sz="2800" b="1"/>
              <a:t>County Office of Education administrator</a:t>
            </a:r>
            <a:endParaRPr/>
          </a:p>
          <a:p>
            <a:pPr marL="982980" lvl="2" indent="-127000" algn="l" rtl="0">
              <a:lnSpc>
                <a:spcPct val="90000"/>
              </a:lnSpc>
              <a:spcBef>
                <a:spcPts val="500"/>
              </a:spcBef>
              <a:spcAft>
                <a:spcPts val="0"/>
              </a:spcAft>
              <a:buClr>
                <a:schemeClr val="dk1"/>
              </a:buClr>
              <a:buSzPts val="2000"/>
              <a:buChar char="•"/>
            </a:pPr>
            <a:r>
              <a:rPr lang="en-US" b="1"/>
              <a:t>Community Health and Safe Schools</a:t>
            </a:r>
            <a:endParaRPr/>
          </a:p>
          <a:p>
            <a:pPr marL="982980" lvl="2" indent="-127000" algn="l" rtl="0">
              <a:lnSpc>
                <a:spcPct val="90000"/>
              </a:lnSpc>
              <a:spcBef>
                <a:spcPts val="500"/>
              </a:spcBef>
              <a:spcAft>
                <a:spcPts val="0"/>
              </a:spcAft>
              <a:buClr>
                <a:schemeClr val="dk1"/>
              </a:buClr>
              <a:buSzPts val="2000"/>
              <a:buChar char="•"/>
            </a:pPr>
            <a:r>
              <a:rPr lang="en-US" b="1"/>
              <a:t>Positive Behavior and Interventions Supports (PBIS)</a:t>
            </a:r>
            <a:endParaRPr/>
          </a:p>
          <a:p>
            <a:pPr marL="68580" lvl="0" indent="-203200" algn="l" rtl="0">
              <a:lnSpc>
                <a:spcPct val="90000"/>
              </a:lnSpc>
              <a:spcBef>
                <a:spcPts val="1000"/>
              </a:spcBef>
              <a:spcAft>
                <a:spcPts val="0"/>
              </a:spcAft>
              <a:buClr>
                <a:schemeClr val="dk1"/>
              </a:buClr>
              <a:buSzPts val="3200"/>
              <a:buChar char="•"/>
            </a:pPr>
            <a:r>
              <a:rPr lang="en-US" sz="3200" b="1"/>
              <a:t>Campus Safety Group</a:t>
            </a:r>
            <a:endParaRPr/>
          </a:p>
          <a:p>
            <a:pPr marL="68580" lvl="0" indent="-203200" algn="l" rtl="0">
              <a:lnSpc>
                <a:spcPct val="90000"/>
              </a:lnSpc>
              <a:spcBef>
                <a:spcPts val="1000"/>
              </a:spcBef>
              <a:spcAft>
                <a:spcPts val="0"/>
              </a:spcAft>
              <a:buClr>
                <a:schemeClr val="dk1"/>
              </a:buClr>
              <a:buSzPts val="3200"/>
              <a:buChar char="•"/>
            </a:pPr>
            <a:r>
              <a:rPr lang="en-US" sz="3200" b="1"/>
              <a:t>Alumni 1</a:t>
            </a:r>
            <a:r>
              <a:rPr lang="en-US" sz="3200" b="1" baseline="30000"/>
              <a:t>st</a:t>
            </a:r>
            <a:r>
              <a:rPr lang="en-US" sz="3200" b="1"/>
              <a:t> ACSA Pupil Services Academy!</a:t>
            </a:r>
            <a:endParaRPr/>
          </a:p>
          <a:p>
            <a:pPr marL="68580" lvl="0" indent="-177800" algn="l" rtl="0">
              <a:lnSpc>
                <a:spcPct val="90000"/>
              </a:lnSpc>
              <a:spcBef>
                <a:spcPts val="1000"/>
              </a:spcBef>
              <a:spcAft>
                <a:spcPts val="0"/>
              </a:spcAft>
              <a:buClr>
                <a:srgbClr val="C00000"/>
              </a:buClr>
              <a:buSzPts val="2800"/>
              <a:buChar char="•"/>
            </a:pPr>
            <a:r>
              <a:rPr lang="en-US" b="1">
                <a:solidFill>
                  <a:srgbClr val="C00000"/>
                </a:solidFill>
              </a:rPr>
              <a:t>Wrote the </a:t>
            </a:r>
            <a:r>
              <a:rPr lang="en-US" b="1" i="1">
                <a:solidFill>
                  <a:srgbClr val="C00000"/>
                </a:solidFill>
              </a:rPr>
              <a:t>Educator’s Guide to Comprehensive School Safety Planning</a:t>
            </a:r>
            <a:r>
              <a:rPr lang="en-US" b="1">
                <a:solidFill>
                  <a:srgbClr val="C00000"/>
                </a:solidFill>
              </a:rPr>
              <a:t>, 2022 Edition</a:t>
            </a:r>
            <a:endParaRPr/>
          </a:p>
        </p:txBody>
      </p:sp>
      <p:sp>
        <p:nvSpPr>
          <p:cNvPr id="383" name="Google Shape;383;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Calibri"/>
                <a:ea typeface="Calibri"/>
                <a:cs typeface="Calibri"/>
                <a:sym typeface="Calibri"/>
              </a:rPr>
              <a:t>8</a:t>
            </a:fld>
            <a:endParaRPr sz="1200">
              <a:solidFill>
                <a:srgbClr val="898989"/>
              </a:solidFill>
              <a:latin typeface="Calibri"/>
              <a:ea typeface="Calibri"/>
              <a:cs typeface="Calibri"/>
              <a:sym typeface="Calibri"/>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
          <p:cNvSpPr txBox="1">
            <a:spLocks noGrp="1"/>
          </p:cNvSpPr>
          <p:nvPr>
            <p:ph type="title"/>
          </p:nvPr>
        </p:nvSpPr>
        <p:spPr>
          <a:xfrm>
            <a:off x="2668589" y="477838"/>
            <a:ext cx="6854825" cy="76835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solidFill>
                  <a:schemeClr val="lt1"/>
                </a:solidFill>
                <a:latin typeface="Calibri"/>
                <a:ea typeface="Calibri"/>
                <a:cs typeface="Calibri"/>
                <a:sym typeface="Calibri"/>
              </a:rPr>
              <a:t>Training Agenda</a:t>
            </a:r>
            <a:endParaRPr/>
          </a:p>
        </p:txBody>
      </p:sp>
      <p:sp>
        <p:nvSpPr>
          <p:cNvPr id="390" name="Google Shape;390;p9"/>
          <p:cNvSpPr txBox="1">
            <a:spLocks noGrp="1"/>
          </p:cNvSpPr>
          <p:nvPr>
            <p:ph type="body" idx="1"/>
          </p:nvPr>
        </p:nvSpPr>
        <p:spPr>
          <a:xfrm>
            <a:off x="2747962" y="1779140"/>
            <a:ext cx="6853238" cy="4601023"/>
          </a:xfrm>
          <a:prstGeom prst="rect">
            <a:avLst/>
          </a:prstGeom>
          <a:noFill/>
          <a:ln>
            <a:noFill/>
          </a:ln>
        </p:spPr>
        <p:txBody>
          <a:bodyPr spcFirstLastPara="1" wrap="square" lIns="91425" tIns="45700" rIns="91425" bIns="45700" anchor="t" anchorCtr="0">
            <a:normAutofit fontScale="77500" lnSpcReduction="20000"/>
          </a:bodyPr>
          <a:lstStyle/>
          <a:p>
            <a:pPr marL="51197" lvl="0" indent="-162401" algn="l" rtl="0">
              <a:lnSpc>
                <a:spcPct val="90000"/>
              </a:lnSpc>
              <a:spcBef>
                <a:spcPts val="0"/>
              </a:spcBef>
              <a:spcAft>
                <a:spcPts val="0"/>
              </a:spcAft>
              <a:buClr>
                <a:schemeClr val="dk1"/>
              </a:buClr>
              <a:buSzPct val="100000"/>
              <a:buChar char="•"/>
            </a:pPr>
            <a:r>
              <a:rPr lang="en-US" sz="3300" b="1"/>
              <a:t>Handouts </a:t>
            </a:r>
            <a:endParaRPr/>
          </a:p>
          <a:p>
            <a:pPr marL="51197" lvl="0" indent="-162401" algn="l" rtl="0">
              <a:lnSpc>
                <a:spcPct val="90000"/>
              </a:lnSpc>
              <a:spcBef>
                <a:spcPts val="1000"/>
              </a:spcBef>
              <a:spcAft>
                <a:spcPts val="0"/>
              </a:spcAft>
              <a:buClr>
                <a:schemeClr val="dk1"/>
              </a:buClr>
              <a:buSzPct val="100000"/>
              <a:buChar char="•"/>
            </a:pPr>
            <a:r>
              <a:rPr lang="en-US" sz="3300" b="1"/>
              <a:t>Comprehensive Safe School Planning History</a:t>
            </a:r>
            <a:endParaRPr/>
          </a:p>
          <a:p>
            <a:pPr marL="51197" lvl="0" indent="-162401" algn="l" rtl="0">
              <a:lnSpc>
                <a:spcPct val="90000"/>
              </a:lnSpc>
              <a:spcBef>
                <a:spcPts val="1000"/>
              </a:spcBef>
              <a:spcAft>
                <a:spcPts val="0"/>
              </a:spcAft>
              <a:buClr>
                <a:schemeClr val="dk1"/>
              </a:buClr>
              <a:buSzPct val="100000"/>
              <a:buChar char="•"/>
            </a:pPr>
            <a:r>
              <a:rPr lang="en-US" sz="3300" b="1"/>
              <a:t> Why do we need/Purpose</a:t>
            </a:r>
            <a:endParaRPr/>
          </a:p>
          <a:p>
            <a:pPr marL="51197" lvl="0" indent="-162401" algn="l" rtl="0">
              <a:lnSpc>
                <a:spcPct val="90000"/>
              </a:lnSpc>
              <a:spcBef>
                <a:spcPts val="1000"/>
              </a:spcBef>
              <a:spcAft>
                <a:spcPts val="0"/>
              </a:spcAft>
              <a:buClr>
                <a:schemeClr val="dk1"/>
              </a:buClr>
              <a:buSzPct val="100000"/>
              <a:buChar char="•"/>
            </a:pPr>
            <a:r>
              <a:rPr lang="en-US" sz="3300" b="1"/>
              <a:t> Responsibilities </a:t>
            </a:r>
            <a:endParaRPr/>
          </a:p>
          <a:p>
            <a:pPr marL="51197" lvl="0" indent="-162401" algn="l" rtl="0">
              <a:lnSpc>
                <a:spcPct val="90000"/>
              </a:lnSpc>
              <a:spcBef>
                <a:spcPts val="1000"/>
              </a:spcBef>
              <a:spcAft>
                <a:spcPts val="0"/>
              </a:spcAft>
              <a:buClr>
                <a:schemeClr val="dk1"/>
              </a:buClr>
              <a:buSzPct val="100000"/>
              <a:buChar char="•"/>
            </a:pPr>
            <a:r>
              <a:rPr lang="en-US" sz="3300" b="1"/>
              <a:t> Planning Process</a:t>
            </a:r>
            <a:endParaRPr/>
          </a:p>
          <a:p>
            <a:pPr marL="394097" lvl="1" indent="-137795" algn="l" rtl="0">
              <a:lnSpc>
                <a:spcPct val="90000"/>
              </a:lnSpc>
              <a:spcBef>
                <a:spcPts val="500"/>
              </a:spcBef>
              <a:spcAft>
                <a:spcPts val="0"/>
              </a:spcAft>
              <a:buClr>
                <a:schemeClr val="dk1"/>
              </a:buClr>
              <a:buSzPct val="100000"/>
              <a:buChar char="•"/>
            </a:pPr>
            <a:r>
              <a:rPr lang="en-US" sz="2800" b="1"/>
              <a:t>Review policies / procedures</a:t>
            </a:r>
            <a:endParaRPr/>
          </a:p>
          <a:p>
            <a:pPr marL="394097" lvl="1" indent="-137795" algn="l" rtl="0">
              <a:lnSpc>
                <a:spcPct val="90000"/>
              </a:lnSpc>
              <a:spcBef>
                <a:spcPts val="500"/>
              </a:spcBef>
              <a:spcAft>
                <a:spcPts val="0"/>
              </a:spcAft>
              <a:buClr>
                <a:schemeClr val="dk1"/>
              </a:buClr>
              <a:buSzPct val="100000"/>
              <a:buChar char="•"/>
            </a:pPr>
            <a:r>
              <a:rPr lang="en-US" sz="2800" b="1"/>
              <a:t>School Crime / safety data</a:t>
            </a:r>
            <a:endParaRPr/>
          </a:p>
          <a:p>
            <a:pPr marL="394097" lvl="1" indent="-137795" algn="l" rtl="0">
              <a:lnSpc>
                <a:spcPct val="90000"/>
              </a:lnSpc>
              <a:spcBef>
                <a:spcPts val="500"/>
              </a:spcBef>
              <a:spcAft>
                <a:spcPts val="0"/>
              </a:spcAft>
              <a:buClr>
                <a:schemeClr val="dk1"/>
              </a:buClr>
              <a:buSzPct val="100000"/>
              <a:buChar char="•"/>
            </a:pPr>
            <a:r>
              <a:rPr lang="en-US" sz="2800" b="1"/>
              <a:t>Disaster preparedness</a:t>
            </a:r>
            <a:endParaRPr/>
          </a:p>
          <a:p>
            <a:pPr marL="394097" lvl="1" indent="-137795" algn="l" rtl="0">
              <a:lnSpc>
                <a:spcPct val="90000"/>
              </a:lnSpc>
              <a:spcBef>
                <a:spcPts val="500"/>
              </a:spcBef>
              <a:spcAft>
                <a:spcPts val="0"/>
              </a:spcAft>
              <a:buClr>
                <a:schemeClr val="dk1"/>
              </a:buClr>
              <a:buSzPct val="100000"/>
              <a:buChar char="•"/>
            </a:pPr>
            <a:r>
              <a:rPr lang="en-US" sz="2800" b="1"/>
              <a:t>Behavior issues / harassment</a:t>
            </a:r>
            <a:endParaRPr/>
          </a:p>
          <a:p>
            <a:pPr marL="394097" lvl="1" indent="-137795" algn="l" rtl="0">
              <a:lnSpc>
                <a:spcPct val="90000"/>
              </a:lnSpc>
              <a:spcBef>
                <a:spcPts val="500"/>
              </a:spcBef>
              <a:spcAft>
                <a:spcPts val="0"/>
              </a:spcAft>
              <a:buClr>
                <a:schemeClr val="dk1"/>
              </a:buClr>
              <a:buSzPct val="100000"/>
              <a:buChar char="•"/>
            </a:pPr>
            <a:r>
              <a:rPr lang="en-US" sz="2800" b="1"/>
              <a:t>Tactical response</a:t>
            </a:r>
            <a:endParaRPr/>
          </a:p>
          <a:p>
            <a:pPr marL="394097" lvl="1" indent="-137795" algn="l" rtl="0">
              <a:lnSpc>
                <a:spcPct val="90000"/>
              </a:lnSpc>
              <a:spcBef>
                <a:spcPts val="500"/>
              </a:spcBef>
              <a:spcAft>
                <a:spcPts val="0"/>
              </a:spcAft>
              <a:buClr>
                <a:schemeClr val="dk1"/>
              </a:buClr>
              <a:buSzPct val="100000"/>
              <a:buChar char="•"/>
            </a:pPr>
            <a:r>
              <a:rPr lang="en-US" sz="2800" b="1"/>
              <a:t>Safe and Orderly Environment-Social Climate / Physical Environment</a:t>
            </a:r>
            <a:endParaRPr/>
          </a:p>
          <a:p>
            <a:pPr marL="394097" lvl="1" indent="-137795" algn="l" rtl="0">
              <a:lnSpc>
                <a:spcPct val="90000"/>
              </a:lnSpc>
              <a:spcBef>
                <a:spcPts val="500"/>
              </a:spcBef>
              <a:spcAft>
                <a:spcPts val="0"/>
              </a:spcAft>
              <a:buClr>
                <a:schemeClr val="dk1"/>
              </a:buClr>
              <a:buSzPct val="100000"/>
              <a:buChar char="•"/>
            </a:pPr>
            <a:r>
              <a:rPr lang="en-US" sz="2800" b="1"/>
              <a:t>Compliance</a:t>
            </a:r>
            <a:endParaRPr/>
          </a:p>
          <a:p>
            <a:pPr marL="394097" lvl="1" indent="0" algn="l" rtl="0">
              <a:lnSpc>
                <a:spcPct val="90000"/>
              </a:lnSpc>
              <a:spcBef>
                <a:spcPts val="500"/>
              </a:spcBef>
              <a:spcAft>
                <a:spcPts val="0"/>
              </a:spcAft>
              <a:buClr>
                <a:schemeClr val="dk1"/>
              </a:buClr>
              <a:buSzPct val="100000"/>
              <a:buNone/>
            </a:pPr>
            <a:endParaRPr sz="1500" b="1">
              <a:highlight>
                <a:srgbClr val="FFFF00"/>
              </a:highlight>
            </a:endParaRPr>
          </a:p>
          <a:p>
            <a:pPr marL="394097" lvl="1" indent="0" algn="l" rtl="0">
              <a:lnSpc>
                <a:spcPct val="90000"/>
              </a:lnSpc>
              <a:spcBef>
                <a:spcPts val="500"/>
              </a:spcBef>
              <a:spcAft>
                <a:spcPts val="0"/>
              </a:spcAft>
              <a:buClr>
                <a:schemeClr val="dk1"/>
              </a:buClr>
              <a:buSzPct val="100000"/>
              <a:buNone/>
            </a:pPr>
            <a:endParaRPr sz="1500" b="1">
              <a:highlight>
                <a:srgbClr val="FFFF00"/>
              </a:highlight>
            </a:endParaRPr>
          </a:p>
          <a:p>
            <a:pPr marL="51197" lvl="0" indent="0" algn="l" rtl="0">
              <a:lnSpc>
                <a:spcPct val="90000"/>
              </a:lnSpc>
              <a:spcBef>
                <a:spcPts val="1000"/>
              </a:spcBef>
              <a:spcAft>
                <a:spcPts val="0"/>
              </a:spcAft>
              <a:buClr>
                <a:schemeClr val="dk1"/>
              </a:buClr>
              <a:buSzPct val="100000"/>
              <a:buNone/>
            </a:pPr>
            <a:endParaRPr sz="1800" b="1">
              <a:highlight>
                <a:srgbClr val="FFFF00"/>
              </a:highlight>
            </a:endParaRPr>
          </a:p>
        </p:txBody>
      </p:sp>
      <p:sp>
        <p:nvSpPr>
          <p:cNvPr id="391" name="Google Shape;391;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a:solidFill>
                  <a:srgbClr val="898989"/>
                </a:solidFill>
                <a:latin typeface="Calibri"/>
                <a:ea typeface="Calibri"/>
                <a:cs typeface="Calibri"/>
                <a:sym typeface="Calibri"/>
              </a:rPr>
              <a:t>9</a:t>
            </a:fld>
            <a:endParaRPr sz="900">
              <a:solidFill>
                <a:srgbClr val="898989"/>
              </a:solidFill>
              <a:latin typeface="Calibri"/>
              <a:ea typeface="Calibri"/>
              <a:cs typeface="Calibri"/>
              <a:sym typeface="Calibri"/>
            </a:endParaRPr>
          </a:p>
        </p:txBody>
      </p:sp>
      <p:sp>
        <p:nvSpPr>
          <p:cNvPr id="392" name="Google Shape;392;p9"/>
          <p:cNvSpPr txBox="1"/>
          <p:nvPr/>
        </p:nvSpPr>
        <p:spPr>
          <a:xfrm>
            <a:off x="2668589" y="1244601"/>
            <a:ext cx="6854825" cy="460375"/>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a:solidFill>
                  <a:srgbClr val="FFFFFF"/>
                </a:solidFill>
                <a:latin typeface="Calibri"/>
                <a:ea typeface="Calibri"/>
                <a:cs typeface="Calibri"/>
                <a:sym typeface="Calibri"/>
              </a:rPr>
              <a:t>There is no “one size fits all” safety plan </a:t>
            </a:r>
            <a:endParaRPr/>
          </a:p>
        </p:txBody>
      </p:sp>
    </p:spTree>
  </p:cSld>
  <p:clrMapOvr>
    <a:masterClrMapping/>
  </p:clrMapOvr>
  <p:transition spd="med">
    <p:push/>
  </p:transition>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6429</Words>
  <Application>Microsoft Office PowerPoint</Application>
  <PresentationFormat>Widescreen</PresentationFormat>
  <Paragraphs>831</Paragraphs>
  <Slides>65</Slides>
  <Notes>65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65</vt:i4>
      </vt:variant>
    </vt:vector>
  </HeadingPairs>
  <TitlesOfParts>
    <vt:vector size="79" baseType="lpstr">
      <vt:lpstr>Noto Sans Symbols</vt:lpstr>
      <vt:lpstr>Century Gothic</vt:lpstr>
      <vt:lpstr>Calibri</vt:lpstr>
      <vt:lpstr>Roboto</vt:lpstr>
      <vt:lpstr>Batang</vt:lpstr>
      <vt:lpstr>Quattrocento Sans</vt:lpstr>
      <vt:lpstr>Times New Roman</vt:lpstr>
      <vt:lpstr>Arial Black</vt:lpstr>
      <vt:lpstr>Verdana</vt:lpstr>
      <vt:lpstr>Arial</vt:lpstr>
      <vt:lpstr>RetrospectVTI</vt:lpstr>
      <vt:lpstr>1_Office Theme</vt:lpstr>
      <vt:lpstr>Office Theme</vt:lpstr>
      <vt:lpstr>Simple Dark</vt:lpstr>
      <vt:lpstr>PHIL KAUBLE TOPICAL FORM</vt:lpstr>
      <vt:lpstr>PowerPoint Presentation</vt:lpstr>
      <vt:lpstr>PowerPoint Presentation</vt:lpstr>
      <vt:lpstr>TODAY’S AGENDA </vt:lpstr>
      <vt:lpstr>Educator’s Guide to Comprehensive School Safety Plans (2023-24 Edition)</vt:lpstr>
      <vt:lpstr>PowerPoint Presentation</vt:lpstr>
      <vt:lpstr>Preparing For and Working Through Incident Response</vt:lpstr>
      <vt:lpstr>PowerPoint Presentation</vt:lpstr>
      <vt:lpstr>Training Agenda</vt:lpstr>
      <vt:lpstr>What is a CSSP</vt:lpstr>
      <vt:lpstr>2022-2023 Guide for Annual Audits of K-12 LEA’s and State Compliance Reporting </vt:lpstr>
      <vt:lpstr>PowerPoint Presentation</vt:lpstr>
      <vt:lpstr>  Why do we need CSSP?  </vt:lpstr>
      <vt:lpstr> 7 Step Planning Process </vt:lpstr>
      <vt:lpstr>Step 1 Team Requirements</vt:lpstr>
      <vt:lpstr>Step 2 Create a Vison of a School as a Safe Place to Learn</vt:lpstr>
      <vt:lpstr>What Type Crisis Keeps You Awake at Night</vt:lpstr>
      <vt:lpstr>Step 3 Gather and Analyze EC32282</vt:lpstr>
      <vt:lpstr>PowerPoint Presentation</vt:lpstr>
      <vt:lpstr>Disaster Procedures</vt:lpstr>
      <vt:lpstr>Plans</vt:lpstr>
      <vt:lpstr>Disaster Plan</vt:lpstr>
      <vt:lpstr>Standardized Emergency Management System (SEMS) ICS 100 &amp; NIMS 700 Incident Command</vt:lpstr>
      <vt:lpstr>Training</vt:lpstr>
      <vt:lpstr>Procedure – Use by Public Agency</vt:lpstr>
      <vt:lpstr>Required Drills</vt:lpstr>
      <vt:lpstr>Notifying Teachers of Dangerous Pupils</vt:lpstr>
      <vt:lpstr>PowerPoint Presentation</vt:lpstr>
      <vt:lpstr>PowerPoint Presentation</vt:lpstr>
      <vt:lpstr>PowerPoint Presentation</vt:lpstr>
      <vt:lpstr>Bullying Prevention</vt:lpstr>
      <vt:lpstr>Roles Mental Health &amp; Law Enforcement</vt:lpstr>
      <vt:lpstr>SB10-Responding to student Opioid Overdose</vt:lpstr>
      <vt:lpstr>PowerPoint Presentation</vt:lpstr>
      <vt:lpstr>PowerPoint Presentation</vt:lpstr>
      <vt:lpstr>Component 1 The Social climate - People and Programs</vt:lpstr>
      <vt:lpstr>Component 2 The Physical Environment- Place</vt:lpstr>
      <vt:lpstr> Step 6 Ensure Compliance </vt:lpstr>
      <vt:lpstr>PowerPoint Presentation</vt:lpstr>
      <vt:lpstr>Planning Due Dates</vt:lpstr>
      <vt:lpstr> Step 7 Evaluate and Revise </vt:lpstr>
      <vt:lpstr>Template</vt:lpstr>
      <vt:lpstr>  Campus Safety Group A Non-Profit  </vt:lpstr>
      <vt:lpstr>PowerPoint Presentation</vt:lpstr>
      <vt:lpstr>PowerPoint Presentation</vt:lpstr>
      <vt:lpstr>PowerPoint Presentation</vt:lpstr>
      <vt:lpstr>Incident Response</vt:lpstr>
      <vt:lpstr>Panel Members</vt:lpstr>
      <vt:lpstr>Castle View Strong</vt:lpstr>
      <vt:lpstr>Overview of Incident</vt:lpstr>
      <vt:lpstr>Before the Incident</vt:lpstr>
      <vt:lpstr>Before the Incident</vt:lpstr>
      <vt:lpstr>During Incident</vt:lpstr>
      <vt:lpstr>After Incident</vt:lpstr>
      <vt:lpstr>TOP TEN TAKEAWAYS FROM CASTLE VIEW From After Action Review</vt:lpstr>
      <vt:lpstr>Questions &amp; Thoughts</vt:lpstr>
      <vt:lpstr>Handouts/Resources</vt:lpstr>
      <vt:lpstr>PowerPoint Presentation</vt:lpstr>
      <vt:lpstr>PowerPoint Presentation</vt:lpstr>
      <vt:lpstr>PowerPoint Presentation</vt:lpstr>
      <vt:lpstr>EVALUATION</vt:lpstr>
      <vt:lpstr>CASCWA WEBSITE</vt:lpstr>
      <vt:lpstr>Educator’s Guide to Comprehensive School Safety Plans (2023-24 Edition)</vt:lpstr>
      <vt:lpstr>ANNUAL SCHOLARSHIP!</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 KAUBLE TOPICAL FORM</dc:title>
  <dc:creator>Frank Boehler</dc:creator>
  <cp:lastModifiedBy>Frank Boehler</cp:lastModifiedBy>
  <cp:revision>1</cp:revision>
  <dcterms:created xsi:type="dcterms:W3CDTF">2020-10-16T03:17:21Z</dcterms:created>
  <dcterms:modified xsi:type="dcterms:W3CDTF">2024-02-19T21:12:30Z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